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4262" r:id="rId2"/>
    <p:sldId id="259" r:id="rId3"/>
    <p:sldId id="256" r:id="rId4"/>
    <p:sldId id="4257" r:id="rId5"/>
    <p:sldId id="4241" r:id="rId6"/>
    <p:sldId id="280" r:id="rId7"/>
    <p:sldId id="4256" r:id="rId8"/>
    <p:sldId id="263" r:id="rId9"/>
    <p:sldId id="281" r:id="rId10"/>
    <p:sldId id="4258" r:id="rId11"/>
    <p:sldId id="840" r:id="rId12"/>
    <p:sldId id="841" r:id="rId13"/>
    <p:sldId id="4260" r:id="rId14"/>
    <p:sldId id="4259" r:id="rId15"/>
    <p:sldId id="270" r:id="rId16"/>
    <p:sldId id="4261" r:id="rId17"/>
    <p:sldId id="257" r:id="rId18"/>
    <p:sldId id="266" r:id="rId19"/>
    <p:sldId id="838" r:id="rId20"/>
    <p:sldId id="4245" r:id="rId21"/>
    <p:sldId id="426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l" initials="D" lastIdx="1" clrIdx="0">
    <p:extLst>
      <p:ext uri="{19B8F6BF-5375-455C-9EA6-DF929625EA0E}">
        <p15:presenceInfo xmlns:p15="http://schemas.microsoft.com/office/powerpoint/2012/main" userId="D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F5F5"/>
    <a:srgbClr val="0902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660"/>
  </p:normalViewPr>
  <p:slideViewPr>
    <p:cSldViewPr snapToGrid="0">
      <p:cViewPr>
        <p:scale>
          <a:sx n="100" d="100"/>
          <a:sy n="100" d="100"/>
        </p:scale>
        <p:origin x="936"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'Сүрьеэ '!$C$4</c:f>
              <c:strCache>
                <c:ptCount val="1"/>
                <c:pt idx="0">
                  <c:v>10.000 хүн амд</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dLbl>
              <c:idx val="0"/>
              <c:layout>
                <c:manualLayout>
                  <c:x val="0"/>
                  <c:y val="3.4221924169278669E-3"/>
                </c:manualLayout>
              </c:layout>
              <c:tx>
                <c:rich>
                  <a:bodyPr/>
                  <a:lstStyle/>
                  <a:p>
                    <a:fld id="{3C74F5BB-D51E-4188-A8ED-03CF3D1EE493}" type="VALUE">
                      <a:rPr lang="en-US"/>
                      <a:pPr/>
                      <a:t>[VALUE]</a:t>
                    </a:fld>
                    <a:r>
                      <a:rPr lang="en-US"/>
                      <a:t>/5</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B7E-49A6-A88B-9B28C19102DC}"/>
                </c:ext>
              </c:extLst>
            </c:dLbl>
            <c:dLbl>
              <c:idx val="1"/>
              <c:layout>
                <c:manualLayout>
                  <c:x val="0"/>
                  <c:y val="-4.3097441571180936E-2"/>
                </c:manualLayout>
              </c:layout>
              <c:tx>
                <c:rich>
                  <a:bodyPr/>
                  <a:lstStyle/>
                  <a:p>
                    <a:fld id="{5A3192E9-153B-4FBC-942A-5E19875C5278}" type="VALUE">
                      <a:rPr lang="en-US"/>
                      <a:pPr/>
                      <a:t>[VALUE]</a:t>
                    </a:fld>
                    <a:r>
                      <a:rPr lang="en-US"/>
                      <a:t>/15</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B7E-49A6-A88B-9B28C19102DC}"/>
                </c:ext>
              </c:extLst>
            </c:dLbl>
            <c:dLbl>
              <c:idx val="2"/>
              <c:layout>
                <c:manualLayout>
                  <c:x val="1.4116218178052591E-3"/>
                  <c:y val="-2.4097454742374687E-2"/>
                </c:manualLayout>
              </c:layout>
              <c:tx>
                <c:rich>
                  <a:bodyPr/>
                  <a:lstStyle/>
                  <a:p>
                    <a:fld id="{2E0A87C1-0C2F-4B21-9581-95ADE6066565}" type="VALUE">
                      <a:rPr lang="en-US"/>
                      <a:pPr/>
                      <a:t>[VALUE]</a:t>
                    </a:fld>
                    <a:r>
                      <a:rPr lang="en-US"/>
                      <a:t>/3</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B7E-49A6-A88B-9B28C19102DC}"/>
                </c:ext>
              </c:extLst>
            </c:dLbl>
            <c:dLbl>
              <c:idx val="3"/>
              <c:layout>
                <c:manualLayout>
                  <c:x val="0"/>
                  <c:y val="-1.5773260274232943E-2"/>
                </c:manualLayout>
              </c:layout>
              <c:tx>
                <c:rich>
                  <a:bodyPr/>
                  <a:lstStyle/>
                  <a:p>
                    <a:fld id="{C53F7653-2E5D-443B-847D-55CCAD1BE086}" type="VALUE">
                      <a:rPr lang="en-US"/>
                      <a:pPr/>
                      <a:t>[VALUE]</a:t>
                    </a:fld>
                    <a:r>
                      <a:rPr lang="en-US"/>
                      <a:t>/8</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B7E-49A6-A88B-9B28C19102DC}"/>
                </c:ext>
              </c:extLst>
            </c:dLbl>
            <c:dLbl>
              <c:idx val="4"/>
              <c:layout>
                <c:manualLayout>
                  <c:x val="2.117432726707889E-3"/>
                  <c:y val="-1.3617286997505463E-2"/>
                </c:manualLayout>
              </c:layout>
              <c:tx>
                <c:rich>
                  <a:bodyPr/>
                  <a:lstStyle/>
                  <a:p>
                    <a:fld id="{DB77408D-F874-4040-9222-448838168716}" type="VALUE">
                      <a:rPr lang="en-US"/>
                      <a:pPr/>
                      <a:t>[VALUE]</a:t>
                    </a:fld>
                    <a:r>
                      <a:rPr lang="en-US"/>
                      <a:t>/7</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B7E-49A6-A88B-9B28C19102DC}"/>
                </c:ext>
              </c:extLst>
            </c:dLbl>
            <c:dLbl>
              <c:idx val="5"/>
              <c:layout>
                <c:manualLayout>
                  <c:x val="-4.6725734494660789E-17"/>
                  <c:y val="-1.3128657300436442E-2"/>
                </c:manualLayout>
              </c:layout>
              <c:tx>
                <c:rich>
                  <a:bodyPr/>
                  <a:lstStyle/>
                  <a:p>
                    <a:fld id="{50216BA9-9BC3-4556-A85B-237BF70C101B}" type="VALUE">
                      <a:rPr lang="en-US"/>
                      <a:pPr/>
                      <a:t>[VALUE]</a:t>
                    </a:fld>
                    <a:r>
                      <a:rPr lang="en-US"/>
                      <a:t>/2</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B7E-49A6-A88B-9B28C19102DC}"/>
                </c:ext>
              </c:extLst>
            </c:dLbl>
            <c:dLbl>
              <c:idx val="6"/>
              <c:layout>
                <c:manualLayout>
                  <c:x val="2.548705869509069E-3"/>
                  <c:y val="-2.1159846687304515E-2"/>
                </c:manualLayout>
              </c:layout>
              <c:tx>
                <c:rich>
                  <a:bodyPr/>
                  <a:lstStyle/>
                  <a:p>
                    <a:fld id="{0FB9111F-CB50-4859-924C-A7B77E939CEC}" type="VALUE">
                      <a:rPr lang="en-US"/>
                      <a:pPr/>
                      <a:t>[VALUE]</a:t>
                    </a:fld>
                    <a:r>
                      <a:rPr lang="en-US"/>
                      <a:t>/3</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7B7E-49A6-A88B-9B28C19102DC}"/>
                </c:ext>
              </c:extLst>
            </c:dLbl>
            <c:dLbl>
              <c:idx val="7"/>
              <c:layout>
                <c:manualLayout>
                  <c:x val="2.7453776610144931E-4"/>
                  <c:y val="-2.2433349980858584E-2"/>
                </c:manualLayout>
              </c:layout>
              <c:tx>
                <c:rich>
                  <a:bodyPr rot="0" spcFirstLastPara="1" vertOverflow="ellipsis" vert="horz" wrap="square" lIns="38100" tIns="19050" rIns="38100" bIns="19050" anchor="ctr" anchorCtr="1">
                    <a:noAutofit/>
                  </a:bodyPr>
                  <a:lstStyle/>
                  <a:p>
                    <a:pPr>
                      <a:defRPr sz="1200" b="1" i="0" u="none" strike="noStrike" kern="1200" baseline="0">
                        <a:solidFill>
                          <a:srgbClr val="002060"/>
                        </a:solidFill>
                        <a:latin typeface="+mn-lt"/>
                        <a:ea typeface="+mn-ea"/>
                        <a:cs typeface="+mn-cs"/>
                      </a:defRPr>
                    </a:pPr>
                    <a:fld id="{442390CC-BB47-4786-8AB8-AC75C9A10C70}" type="VALUE">
                      <a:rPr lang="en-US" sz="1200"/>
                      <a:pPr>
                        <a:defRPr sz="1200">
                          <a:solidFill>
                            <a:srgbClr val="002060"/>
                          </a:solidFill>
                        </a:defRPr>
                      </a:pPr>
                      <a:t>[VALUE]</a:t>
                    </a:fld>
                    <a:r>
                      <a:rPr lang="en-US" sz="1200"/>
                      <a:t>/3</a:t>
                    </a: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rgbClr val="002060"/>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7.1809687530667257E-2"/>
                      <c:h val="4.4437448597257068E-2"/>
                    </c:manualLayout>
                  </c15:layout>
                  <c15:dlblFieldTable/>
                  <c15:showDataLabelsRange val="0"/>
                </c:ext>
                <c:ext xmlns:c16="http://schemas.microsoft.com/office/drawing/2014/chart" uri="{C3380CC4-5D6E-409C-BE32-E72D297353CC}">
                  <c16:uniqueId val="{00000007-7B7E-49A6-A88B-9B28C19102DC}"/>
                </c:ext>
              </c:extLst>
            </c:dLbl>
            <c:dLbl>
              <c:idx val="8"/>
              <c:layout>
                <c:manualLayout>
                  <c:x val="2.117432726707889E-3"/>
                  <c:y val="-2.0769029298132995E-2"/>
                </c:manualLayout>
              </c:layout>
              <c:tx>
                <c:rich>
                  <a:bodyPr/>
                  <a:lstStyle/>
                  <a:p>
                    <a:fld id="{4B3B7E68-A68D-400F-9A88-F13F8EF37DAA}" type="VALUE">
                      <a:rPr lang="en-US"/>
                      <a:pPr/>
                      <a:t>[VALUE]</a:t>
                    </a:fld>
                    <a:r>
                      <a:rPr lang="en-US"/>
                      <a:t>/2</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7B7E-49A6-A88B-9B28C19102DC}"/>
                </c:ext>
              </c:extLst>
            </c:dLbl>
            <c:dLbl>
              <c:idx val="9"/>
              <c:layout>
                <c:manualLayout>
                  <c:x val="1.6861595839067086E-3"/>
                  <c:y val="-2.3706637353203368E-2"/>
                </c:manualLayout>
              </c:layout>
              <c:tx>
                <c:rich>
                  <a:bodyPr rot="0" spcFirstLastPara="1" vertOverflow="ellipsis" vert="horz" wrap="square" lIns="38100" tIns="19050" rIns="38100" bIns="19050" anchor="ctr" anchorCtr="1">
                    <a:noAutofit/>
                  </a:bodyPr>
                  <a:lstStyle/>
                  <a:p>
                    <a:pPr>
                      <a:defRPr sz="1200" b="1" i="0" u="none" strike="noStrike" kern="1200" baseline="0">
                        <a:solidFill>
                          <a:srgbClr val="002060"/>
                        </a:solidFill>
                        <a:latin typeface="+mn-lt"/>
                        <a:ea typeface="+mn-ea"/>
                        <a:cs typeface="+mn-cs"/>
                      </a:defRPr>
                    </a:pPr>
                    <a:fld id="{02F2B0B0-82B5-48E4-933D-937DD2CCF60A}" type="VALUE">
                      <a:rPr lang="en-US" sz="1200"/>
                      <a:pPr>
                        <a:defRPr sz="1200">
                          <a:solidFill>
                            <a:srgbClr val="002060"/>
                          </a:solidFill>
                        </a:defRPr>
                      </a:pPr>
                      <a:t>[VALUE]</a:t>
                    </a:fld>
                    <a:r>
                      <a:rPr lang="en-US" sz="1200"/>
                      <a:t>/1</a:t>
                    </a: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rgbClr val="002060"/>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5.2082704100667059E-2"/>
                      <c:h val="4.1695249236772508E-2"/>
                    </c:manualLayout>
                  </c15:layout>
                  <c15:dlblFieldTable/>
                  <c15:showDataLabelsRange val="0"/>
                </c:ext>
                <c:ext xmlns:c16="http://schemas.microsoft.com/office/drawing/2014/chart" uri="{C3380CC4-5D6E-409C-BE32-E72D297353CC}">
                  <c16:uniqueId val="{00000009-7B7E-49A6-A88B-9B28C19102DC}"/>
                </c:ext>
              </c:extLst>
            </c:dLbl>
            <c:dLbl>
              <c:idx val="10"/>
              <c:layout>
                <c:manualLayout>
                  <c:x val="-4.3127314280118025E-4"/>
                  <c:y val="-4.8907665397265876E-2"/>
                </c:manualLayout>
              </c:layout>
              <c:tx>
                <c:rich>
                  <a:bodyPr/>
                  <a:lstStyle/>
                  <a:p>
                    <a:fld id="{38748445-8A9A-4B9A-A4F5-B68A4A0CCEDC}" type="VALUE">
                      <a:rPr lang="en-US"/>
                      <a:pPr/>
                      <a:t>[VALUE]</a:t>
                    </a:fld>
                    <a:r>
                      <a:rPr lang="en-US"/>
                      <a:t>/1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7B7E-49A6-A88B-9B28C19102DC}"/>
                </c:ext>
              </c:extLst>
            </c:dLbl>
            <c:dLbl>
              <c:idx val="11"/>
              <c:layout>
                <c:manualLayout>
                  <c:x val="-1.1370840517039033E-3"/>
                  <c:y val="-4.3097441571181012E-2"/>
                </c:manualLayout>
              </c:layout>
              <c:tx>
                <c:rich>
                  <a:bodyPr/>
                  <a:lstStyle/>
                  <a:p>
                    <a:fld id="{3CFC18AC-236B-4217-A95E-ABE9DCF8733A}" type="VALUE">
                      <a:rPr lang="en-US"/>
                      <a:pPr/>
                      <a:t>[VALUE]</a:t>
                    </a:fld>
                    <a:r>
                      <a:rPr lang="en-US"/>
                      <a:t>/1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7B7E-49A6-A88B-9B28C19102D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206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'Сүрьеэ '!$B$5:$B$19</c:f>
              <c:strCache>
                <c:ptCount val="15"/>
                <c:pt idx="0">
                  <c:v>Халзан</c:v>
                </c:pt>
                <c:pt idx="1">
                  <c:v>Энэрэл </c:v>
                </c:pt>
                <c:pt idx="2">
                  <c:v>Асгат</c:v>
                </c:pt>
                <c:pt idx="3">
                  <c:v>Тэмүүлэн </c:v>
                </c:pt>
                <c:pt idx="4">
                  <c:v>Энхжин </c:v>
                </c:pt>
                <c:pt idx="5">
                  <c:v>Уулбаян</c:v>
                </c:pt>
                <c:pt idx="6">
                  <c:v>Мөнххаан</c:v>
                </c:pt>
                <c:pt idx="7">
                  <c:v>Баяндэлгэр</c:v>
                </c:pt>
                <c:pt idx="8">
                  <c:v>Түвшинширээ</c:v>
                </c:pt>
                <c:pt idx="9">
                  <c:v>Түмэнцогт</c:v>
                </c:pt>
                <c:pt idx="10">
                  <c:v>Онгон</c:v>
                </c:pt>
                <c:pt idx="11">
                  <c:v>Сүхбаатар</c:v>
                </c:pt>
                <c:pt idx="12">
                  <c:v>Дарьганга</c:v>
                </c:pt>
                <c:pt idx="13">
                  <c:v>Наран</c:v>
                </c:pt>
                <c:pt idx="14">
                  <c:v>Эрдэнэцагаан</c:v>
                </c:pt>
              </c:strCache>
            </c:strRef>
          </c:cat>
          <c:val>
            <c:numRef>
              <c:f>'Сүрьеэ '!$C$5:$C$19</c:f>
              <c:numCache>
                <c:formatCode>General</c:formatCode>
                <c:ptCount val="15"/>
                <c:pt idx="0">
                  <c:v>27.4</c:v>
                </c:pt>
                <c:pt idx="1">
                  <c:v>19.8</c:v>
                </c:pt>
                <c:pt idx="2">
                  <c:v>15.4</c:v>
                </c:pt>
                <c:pt idx="3">
                  <c:v>10.8</c:v>
                </c:pt>
                <c:pt idx="4">
                  <c:v>9.1999999999999993</c:v>
                </c:pt>
                <c:pt idx="5">
                  <c:v>6.7</c:v>
                </c:pt>
                <c:pt idx="6">
                  <c:v>6.1</c:v>
                </c:pt>
                <c:pt idx="7">
                  <c:v>5.9</c:v>
                </c:pt>
                <c:pt idx="8">
                  <c:v>5.9</c:v>
                </c:pt>
                <c:pt idx="9">
                  <c:v>4</c:v>
                </c:pt>
                <c:pt idx="10">
                  <c:v>2.6</c:v>
                </c:pt>
                <c:pt idx="11">
                  <c:v>2.9</c:v>
                </c:pt>
                <c:pt idx="12">
                  <c:v>0</c:v>
                </c:pt>
                <c:pt idx="13">
                  <c:v>0</c:v>
                </c:pt>
                <c:pt idx="14">
                  <c:v>0</c:v>
                </c:pt>
              </c:numCache>
            </c:numRef>
          </c:val>
          <c:extLst>
            <c:ext xmlns:c16="http://schemas.microsoft.com/office/drawing/2014/chart" uri="{C3380CC4-5D6E-409C-BE32-E72D297353CC}">
              <c16:uniqueId val="{0000000C-7B7E-49A6-A88B-9B28C19102DC}"/>
            </c:ext>
          </c:extLst>
        </c:ser>
        <c:dLbls>
          <c:dLblPos val="inEnd"/>
          <c:showLegendKey val="0"/>
          <c:showVal val="1"/>
          <c:showCatName val="0"/>
          <c:showSerName val="0"/>
          <c:showPercent val="0"/>
          <c:showBubbleSize val="0"/>
        </c:dLbls>
        <c:gapWidth val="41"/>
        <c:axId val="562124111"/>
        <c:axId val="562124527"/>
      </c:barChart>
      <c:catAx>
        <c:axId val="56212411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02060"/>
                </a:solidFill>
                <a:effectLst/>
                <a:latin typeface="Arial" panose="020B0604020202020204" pitchFamily="34" charset="0"/>
                <a:ea typeface="+mn-ea"/>
                <a:cs typeface="Arial" panose="020B0604020202020204" pitchFamily="34" charset="0"/>
              </a:defRPr>
            </a:pPr>
            <a:endParaRPr lang="en-US"/>
          </a:p>
        </c:txPr>
        <c:crossAx val="562124527"/>
        <c:crosses val="autoZero"/>
        <c:auto val="1"/>
        <c:lblAlgn val="ctr"/>
        <c:lblOffset val="100"/>
        <c:noMultiLvlLbl val="0"/>
      </c:catAx>
      <c:valAx>
        <c:axId val="562124527"/>
        <c:scaling>
          <c:orientation val="minMax"/>
        </c:scaling>
        <c:delete val="1"/>
        <c:axPos val="l"/>
        <c:numFmt formatCode="General" sourceLinked="1"/>
        <c:majorTickMark val="none"/>
        <c:minorTickMark val="none"/>
        <c:tickLblPos val="nextTo"/>
        <c:crossAx val="5621241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pct5">
      <a:fgClr>
        <a:schemeClr val="accent1"/>
      </a:fgClr>
      <a:bgClr>
        <a:schemeClr val="bg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overlay val="0"/>
      <c:spPr>
        <a:ln>
          <a:solidFill>
            <a:srgbClr val="002060"/>
          </a:solidFill>
        </a:ln>
      </c:spPr>
      <c:txPr>
        <a:bodyPr/>
        <a:lstStyle/>
        <a:p>
          <a:pPr>
            <a:defRPr>
              <a:solidFill>
                <a:srgbClr val="002060"/>
              </a:solidFill>
              <a:latin typeface="Arial" panose="020B0604020202020204" pitchFamily="34" charset="0"/>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Хөтөлбөрийн хэрэгжилт / хувь /</c:v>
                </c:pt>
              </c:strCache>
            </c:strRef>
          </c:tx>
          <c:spPr>
            <a:solidFill>
              <a:srgbClr val="002060"/>
            </a:solidFill>
          </c:spPr>
          <c:invertIfNegative val="0"/>
          <c:dLbls>
            <c:spPr>
              <a:noFill/>
              <a:ln>
                <a:solidFill>
                  <a:srgbClr val="002060"/>
                </a:solid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Асгат</c:v>
                </c:pt>
                <c:pt idx="1">
                  <c:v>Баяндэлгэр</c:v>
                </c:pt>
                <c:pt idx="2">
                  <c:v>Дарьганга</c:v>
                </c:pt>
                <c:pt idx="3">
                  <c:v>Мөнххаан</c:v>
                </c:pt>
                <c:pt idx="4">
                  <c:v>Наран</c:v>
                </c:pt>
                <c:pt idx="5">
                  <c:v>Онгон</c:v>
                </c:pt>
                <c:pt idx="6">
                  <c:v>Сүхбаатар</c:v>
                </c:pt>
                <c:pt idx="7">
                  <c:v>Түвшинширээ</c:v>
                </c:pt>
                <c:pt idx="8">
                  <c:v>Түмэнцогт</c:v>
                </c:pt>
                <c:pt idx="9">
                  <c:v>Уулбаян</c:v>
                </c:pt>
                <c:pt idx="10">
                  <c:v>Халзан</c:v>
                </c:pt>
                <c:pt idx="11">
                  <c:v>Эрдэнэцагаан</c:v>
                </c:pt>
              </c:strCache>
            </c:strRef>
          </c:cat>
          <c:val>
            <c:numRef>
              <c:f>Sheet1!$B$2:$B$13</c:f>
              <c:numCache>
                <c:formatCode>General</c:formatCode>
                <c:ptCount val="12"/>
                <c:pt idx="0">
                  <c:v>80.7</c:v>
                </c:pt>
                <c:pt idx="1">
                  <c:v>82</c:v>
                </c:pt>
                <c:pt idx="2">
                  <c:v>83</c:v>
                </c:pt>
                <c:pt idx="3">
                  <c:v>82.3</c:v>
                </c:pt>
                <c:pt idx="4">
                  <c:v>89.3</c:v>
                </c:pt>
                <c:pt idx="5">
                  <c:v>80</c:v>
                </c:pt>
                <c:pt idx="6">
                  <c:v>83.5</c:v>
                </c:pt>
                <c:pt idx="7">
                  <c:v>80</c:v>
                </c:pt>
                <c:pt idx="8">
                  <c:v>80.3</c:v>
                </c:pt>
                <c:pt idx="9">
                  <c:v>84</c:v>
                </c:pt>
                <c:pt idx="10">
                  <c:v>82.5</c:v>
                </c:pt>
                <c:pt idx="11">
                  <c:v>81.3</c:v>
                </c:pt>
              </c:numCache>
            </c:numRef>
          </c:val>
          <c:extLst>
            <c:ext xmlns:c16="http://schemas.microsoft.com/office/drawing/2014/chart" uri="{C3380CC4-5D6E-409C-BE32-E72D297353CC}">
              <c16:uniqueId val="{00000000-C90C-4082-AC3B-ABC2EDA326D1}"/>
            </c:ext>
          </c:extLst>
        </c:ser>
        <c:dLbls>
          <c:showLegendKey val="0"/>
          <c:showVal val="1"/>
          <c:showCatName val="0"/>
          <c:showSerName val="0"/>
          <c:showPercent val="0"/>
          <c:showBubbleSize val="0"/>
        </c:dLbls>
        <c:gapWidth val="150"/>
        <c:overlap val="-25"/>
        <c:axId val="218890624"/>
        <c:axId val="218892544"/>
      </c:barChart>
      <c:catAx>
        <c:axId val="218890624"/>
        <c:scaling>
          <c:orientation val="minMax"/>
        </c:scaling>
        <c:delete val="0"/>
        <c:axPos val="b"/>
        <c:numFmt formatCode="General" sourceLinked="0"/>
        <c:majorTickMark val="none"/>
        <c:minorTickMark val="none"/>
        <c:tickLblPos val="nextTo"/>
        <c:spPr>
          <a:ln>
            <a:solidFill>
              <a:srgbClr val="002060"/>
            </a:solidFill>
          </a:ln>
        </c:spPr>
        <c:crossAx val="218892544"/>
        <c:crosses val="autoZero"/>
        <c:auto val="1"/>
        <c:lblAlgn val="ctr"/>
        <c:lblOffset val="100"/>
        <c:noMultiLvlLbl val="0"/>
      </c:catAx>
      <c:valAx>
        <c:axId val="218892544"/>
        <c:scaling>
          <c:orientation val="minMax"/>
        </c:scaling>
        <c:delete val="1"/>
        <c:axPos val="l"/>
        <c:numFmt formatCode="General" sourceLinked="1"/>
        <c:majorTickMark val="out"/>
        <c:minorTickMark val="none"/>
        <c:tickLblPos val="nextTo"/>
        <c:crossAx val="218890624"/>
        <c:crosses val="autoZero"/>
        <c:crossBetween val="between"/>
      </c:valAx>
    </c:plotArea>
    <c:plotVisOnly val="1"/>
    <c:dispBlanksAs val="gap"/>
    <c:showDLblsOverMax val="0"/>
  </c:chart>
  <c:spPr>
    <a:ln>
      <a:solidFill>
        <a:srgbClr val="002060"/>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Sheet6!$C$3</c:f>
              <c:strCache>
                <c:ptCount val="1"/>
                <c:pt idx="0">
                  <c:v>Зөөвөрлөсөн сорьцын тоо</c:v>
                </c:pt>
              </c:strCache>
            </c:strRef>
          </c:tx>
          <c:spPr>
            <a:solidFill>
              <a:srgbClr val="00206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Sheet6!$B$4:$B$15</c:f>
              <c:strCache>
                <c:ptCount val="12"/>
                <c:pt idx="0">
                  <c:v>Онгон </c:v>
                </c:pt>
                <c:pt idx="1">
                  <c:v>Дарьганга</c:v>
                </c:pt>
                <c:pt idx="2">
                  <c:v>Уулбаян</c:v>
                </c:pt>
                <c:pt idx="3">
                  <c:v>Асгат</c:v>
                </c:pt>
                <c:pt idx="4">
                  <c:v>Баяндэлгэр</c:v>
                </c:pt>
                <c:pt idx="5">
                  <c:v>Халзан </c:v>
                </c:pt>
                <c:pt idx="6">
                  <c:v>Мөнххаан</c:v>
                </c:pt>
                <c:pt idx="7">
                  <c:v>Сүхбаатар</c:v>
                </c:pt>
                <c:pt idx="8">
                  <c:v>Эрдэнэцагаан</c:v>
                </c:pt>
                <c:pt idx="9">
                  <c:v>Түмэнцогт</c:v>
                </c:pt>
                <c:pt idx="10">
                  <c:v>Түвшинширээ</c:v>
                </c:pt>
                <c:pt idx="11">
                  <c:v>Наран</c:v>
                </c:pt>
              </c:strCache>
            </c:strRef>
          </c:cat>
          <c:val>
            <c:numRef>
              <c:f>Sheet6!$C$4:$C$15</c:f>
              <c:numCache>
                <c:formatCode>General</c:formatCode>
                <c:ptCount val="12"/>
                <c:pt idx="0">
                  <c:v>18</c:v>
                </c:pt>
                <c:pt idx="1">
                  <c:v>13</c:v>
                </c:pt>
                <c:pt idx="2">
                  <c:v>13</c:v>
                </c:pt>
                <c:pt idx="3">
                  <c:v>12</c:v>
                </c:pt>
                <c:pt idx="4">
                  <c:v>10</c:v>
                </c:pt>
                <c:pt idx="5">
                  <c:v>9</c:v>
                </c:pt>
                <c:pt idx="6">
                  <c:v>7</c:v>
                </c:pt>
                <c:pt idx="7">
                  <c:v>6</c:v>
                </c:pt>
                <c:pt idx="8">
                  <c:v>4</c:v>
                </c:pt>
                <c:pt idx="9">
                  <c:v>4</c:v>
                </c:pt>
                <c:pt idx="10">
                  <c:v>2</c:v>
                </c:pt>
                <c:pt idx="11">
                  <c:v>0</c:v>
                </c:pt>
              </c:numCache>
            </c:numRef>
          </c:val>
          <c:extLst>
            <c:ext xmlns:c16="http://schemas.microsoft.com/office/drawing/2014/chart" uri="{C3380CC4-5D6E-409C-BE32-E72D297353CC}">
              <c16:uniqueId val="{00000000-7C15-4465-9374-157B4AF47F0F}"/>
            </c:ext>
          </c:extLst>
        </c:ser>
        <c:ser>
          <c:idx val="1"/>
          <c:order val="1"/>
          <c:tx>
            <c:strRef>
              <c:f>Sheet6!$D$3</c:f>
              <c:strCache>
                <c:ptCount val="1"/>
                <c:pt idx="0">
                  <c:v>Батлагдсан</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206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Sheet6!$B$4:$B$15</c:f>
              <c:strCache>
                <c:ptCount val="12"/>
                <c:pt idx="0">
                  <c:v>Онгон </c:v>
                </c:pt>
                <c:pt idx="1">
                  <c:v>Дарьганга</c:v>
                </c:pt>
                <c:pt idx="2">
                  <c:v>Уулбаян</c:v>
                </c:pt>
                <c:pt idx="3">
                  <c:v>Асгат</c:v>
                </c:pt>
                <c:pt idx="4">
                  <c:v>Баяндэлгэр</c:v>
                </c:pt>
                <c:pt idx="5">
                  <c:v>Халзан </c:v>
                </c:pt>
                <c:pt idx="6">
                  <c:v>Мөнххаан</c:v>
                </c:pt>
                <c:pt idx="7">
                  <c:v>Сүхбаатар</c:v>
                </c:pt>
                <c:pt idx="8">
                  <c:v>Эрдэнэцагаан</c:v>
                </c:pt>
                <c:pt idx="9">
                  <c:v>Түмэнцогт</c:v>
                </c:pt>
                <c:pt idx="10">
                  <c:v>Түвшинширээ</c:v>
                </c:pt>
                <c:pt idx="11">
                  <c:v>Наран</c:v>
                </c:pt>
              </c:strCache>
            </c:strRef>
          </c:cat>
          <c:val>
            <c:numRef>
              <c:f>Sheet6!$D$4:$D$15</c:f>
              <c:numCache>
                <c:formatCode>General</c:formatCode>
                <c:ptCount val="12"/>
                <c:pt idx="1">
                  <c:v>1</c:v>
                </c:pt>
                <c:pt idx="2">
                  <c:v>1</c:v>
                </c:pt>
                <c:pt idx="4">
                  <c:v>0</c:v>
                </c:pt>
                <c:pt idx="5">
                  <c:v>1</c:v>
                </c:pt>
                <c:pt idx="6">
                  <c:v>2</c:v>
                </c:pt>
                <c:pt idx="8">
                  <c:v>1</c:v>
                </c:pt>
              </c:numCache>
            </c:numRef>
          </c:val>
          <c:extLst>
            <c:ext xmlns:c16="http://schemas.microsoft.com/office/drawing/2014/chart" uri="{C3380CC4-5D6E-409C-BE32-E72D297353CC}">
              <c16:uniqueId val="{00000001-7C15-4465-9374-157B4AF47F0F}"/>
            </c:ext>
          </c:extLst>
        </c:ser>
        <c:dLbls>
          <c:dLblPos val="outEnd"/>
          <c:showLegendKey val="0"/>
          <c:showVal val="1"/>
          <c:showCatName val="0"/>
          <c:showSerName val="0"/>
          <c:showPercent val="0"/>
          <c:showBubbleSize val="0"/>
        </c:dLbls>
        <c:gapWidth val="80"/>
        <c:overlap val="25"/>
        <c:axId val="563248655"/>
        <c:axId val="563249487"/>
      </c:barChart>
      <c:catAx>
        <c:axId val="563248655"/>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rgbClr val="09025E"/>
                </a:solidFill>
                <a:latin typeface="+mn-lt"/>
                <a:ea typeface="+mn-ea"/>
                <a:cs typeface="+mn-cs"/>
              </a:defRPr>
            </a:pPr>
            <a:endParaRPr lang="en-US"/>
          </a:p>
        </c:txPr>
        <c:crossAx val="563249487"/>
        <c:crosses val="autoZero"/>
        <c:auto val="1"/>
        <c:lblAlgn val="ctr"/>
        <c:lblOffset val="100"/>
        <c:noMultiLvlLbl val="0"/>
      </c:catAx>
      <c:valAx>
        <c:axId val="563249487"/>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en-US"/>
          </a:p>
        </c:txPr>
        <c:crossAx val="56324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206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pct5">
      <a:fgClr>
        <a:schemeClr val="accent1"/>
      </a:fgClr>
      <a:bgClr>
        <a:schemeClr val="bg1"/>
      </a:bgClr>
    </a:patt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27813357247361E-2"/>
          <c:y val="0.18959761936675468"/>
          <c:w val="0.94091977798185433"/>
          <c:h val="0.52665120050033243"/>
        </c:manualLayout>
      </c:layout>
      <c:barChart>
        <c:barDir val="col"/>
        <c:grouping val="clustered"/>
        <c:varyColors val="0"/>
        <c:ser>
          <c:idx val="0"/>
          <c:order val="0"/>
          <c:spPr>
            <a:solidFill>
              <a:srgbClr val="00206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002060"/>
              </a:solidFill>
              <a:ln>
                <a:solidFill>
                  <a:srgbClr val="002060"/>
                </a:solid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2-E90E-41A8-A322-4241B3356C44}"/>
              </c:ext>
            </c:extLst>
          </c:dPt>
          <c:dLbls>
            <c:dLbl>
              <c:idx val="0"/>
              <c:layout>
                <c:manualLayout>
                  <c:x val="-2.6854646371884412E-3"/>
                  <c:y val="3.5350639373375125E-3"/>
                </c:manualLayout>
              </c:layout>
              <c:tx>
                <c:rich>
                  <a:bodyPr/>
                  <a:lstStyle/>
                  <a:p>
                    <a:fld id="{A0FC5308-914B-4323-B4D7-ED47DCB84443}" type="VALUE">
                      <a:rPr lang="en-US" smtClean="0"/>
                      <a:pPr/>
                      <a:t>[VALUE]</a:t>
                    </a:fld>
                    <a:r>
                      <a:rPr lang="en-US" dirty="0"/>
                      <a:t>/14</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90E-41A8-A322-4241B3356C44}"/>
                </c:ext>
              </c:extLst>
            </c:dLbl>
            <c:dLbl>
              <c:idx val="1"/>
              <c:layout>
                <c:manualLayout>
                  <c:x val="-2.6854646371884659E-3"/>
                  <c:y val="-6.8220952844259775E-2"/>
                </c:manualLayout>
              </c:layout>
              <c:tx>
                <c:rich>
                  <a:bodyPr/>
                  <a:lstStyle/>
                  <a:p>
                    <a:fld id="{D6E080A4-6876-459D-9779-0D14E4348A35}" type="VALUE">
                      <a:rPr lang="en-US" smtClean="0"/>
                      <a:pPr/>
                      <a:t>[VALUE]</a:t>
                    </a:fld>
                    <a:r>
                      <a:rPr lang="en-US" dirty="0"/>
                      <a:t>/17</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E90E-41A8-A322-4241B3356C44}"/>
                </c:ext>
              </c:extLst>
            </c:dLbl>
            <c:dLbl>
              <c:idx val="2"/>
              <c:layout>
                <c:manualLayout>
                  <c:x val="-5.3709292743768823E-3"/>
                  <c:y val="-9.431833218638245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90E-41A8-A322-4241B3356C44}"/>
                </c:ext>
              </c:extLst>
            </c:dLbl>
            <c:dLbl>
              <c:idx val="3"/>
              <c:layout>
                <c:manualLayout>
                  <c:x val="5.3709292743768823E-3"/>
                  <c:y val="-1.855062806802230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90E-41A8-A322-4241B3356C44}"/>
                </c:ext>
              </c:extLst>
            </c:dLbl>
            <c:dLbl>
              <c:idx val="4"/>
              <c:layout>
                <c:manualLayout>
                  <c:x val="-5.3709292743769317E-3"/>
                  <c:y val="-3.615143520170041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90E-41A8-A322-4241B3356C44}"/>
                </c:ext>
              </c:extLst>
            </c:dLbl>
            <c:dLbl>
              <c:idx val="5"/>
              <c:layout>
                <c:manualLayout>
                  <c:x val="-4.9232949605219706E-17"/>
                  <c:y val="8.2135101536200464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90E-41A8-A322-4241B3356C44}"/>
                </c:ext>
              </c:extLst>
            </c:dLbl>
            <c:dLbl>
              <c:idx val="6"/>
              <c:layout>
                <c:manualLayout>
                  <c:x val="0"/>
                  <c:y val="-1.143596395476664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90E-41A8-A322-4241B3356C44}"/>
                </c:ext>
              </c:extLst>
            </c:dLbl>
            <c:dLbl>
              <c:idx val="7"/>
              <c:layout>
                <c:manualLayout>
                  <c:x val="0"/>
                  <c:y val="-3.021612494470445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90E-41A8-A322-4241B3356C44}"/>
                </c:ext>
              </c:extLst>
            </c:dLbl>
            <c:dLbl>
              <c:idx val="8"/>
              <c:layout>
                <c:manualLayout>
                  <c:x val="0"/>
                  <c:y val="-4.677846689993953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90E-41A8-A322-4241B3356C44}"/>
                </c:ext>
              </c:extLst>
            </c:dLbl>
            <c:dLbl>
              <c:idx val="9"/>
              <c:layout>
                <c:manualLayout>
                  <c:x val="-2.6854646371884412E-3"/>
                  <c:y val="-4.17998293063010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90E-41A8-A322-4241B3356C44}"/>
                </c:ext>
              </c:extLst>
            </c:dLbl>
            <c:dLbl>
              <c:idx val="10"/>
              <c:layout>
                <c:manualLayout>
                  <c:x val="-8.0563939115654223E-3"/>
                  <c:y val="-5.045870184572737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90E-41A8-A322-4241B3356C44}"/>
                </c:ext>
              </c:extLst>
            </c:dLbl>
            <c:dLbl>
              <c:idx val="11"/>
              <c:layout>
                <c:manualLayout>
                  <c:x val="0"/>
                  <c:y val="-3.552321729787506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90E-41A8-A322-4241B3356C44}"/>
                </c:ext>
              </c:extLst>
            </c:dLbl>
            <c:spPr>
              <a:noFill/>
              <a:ln>
                <a:noFill/>
              </a:ln>
              <a:effectLst/>
            </c:spPr>
            <c:txPr>
              <a:bodyPr rot="0" spcFirstLastPara="1" vertOverflow="ellipsis" vert="horz" wrap="square" anchor="ctr" anchorCtr="1"/>
              <a:lstStyle/>
              <a:p>
                <a:pPr>
                  <a:defRPr sz="1000" b="1" i="0" u="none" strike="noStrike" kern="1200" baseline="0">
                    <a:solidFill>
                      <a:srgbClr val="00206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Тэмбүү!$A$4:$B$17</c:f>
              <c:strCache>
                <c:ptCount val="14"/>
                <c:pt idx="0">
                  <c:v>Халзан</c:v>
                </c:pt>
                <c:pt idx="1">
                  <c:v>Тэмүүлэн </c:v>
                </c:pt>
                <c:pt idx="2">
                  <c:v>Энэрэл </c:v>
                </c:pt>
                <c:pt idx="3">
                  <c:v>Баяндэлгэр</c:v>
                </c:pt>
                <c:pt idx="4">
                  <c:v>Уулбаян</c:v>
                </c:pt>
                <c:pt idx="5">
                  <c:v>Наран</c:v>
                </c:pt>
                <c:pt idx="6">
                  <c:v>Сүхбаатар</c:v>
                </c:pt>
                <c:pt idx="7">
                  <c:v>Түвшинширээ</c:v>
                </c:pt>
                <c:pt idx="8">
                  <c:v>Онгон</c:v>
                </c:pt>
                <c:pt idx="9">
                  <c:v>Асгат</c:v>
                </c:pt>
                <c:pt idx="10">
                  <c:v>Эрдэнэцагаан</c:v>
                </c:pt>
                <c:pt idx="11">
                  <c:v>Мөнххаан</c:v>
                </c:pt>
                <c:pt idx="12">
                  <c:v>Дарьганга</c:v>
                </c:pt>
                <c:pt idx="13">
                  <c:v>Түмэнцогт</c:v>
                </c:pt>
              </c:strCache>
            </c:strRef>
          </c:cat>
          <c:val>
            <c:numRef>
              <c:f>Тэмбүү!$C$4:$C$17</c:f>
              <c:numCache>
                <c:formatCode>General</c:formatCode>
                <c:ptCount val="14"/>
                <c:pt idx="0">
                  <c:v>76.599999999999994</c:v>
                </c:pt>
                <c:pt idx="1">
                  <c:v>23</c:v>
                </c:pt>
                <c:pt idx="2">
                  <c:v>14.5</c:v>
                </c:pt>
                <c:pt idx="3">
                  <c:v>13.7</c:v>
                </c:pt>
                <c:pt idx="4">
                  <c:v>13.4</c:v>
                </c:pt>
                <c:pt idx="5">
                  <c:v>12</c:v>
                </c:pt>
                <c:pt idx="6">
                  <c:v>11.7</c:v>
                </c:pt>
                <c:pt idx="7">
                  <c:v>8.8000000000000007</c:v>
                </c:pt>
                <c:pt idx="8">
                  <c:v>5.2</c:v>
                </c:pt>
                <c:pt idx="9">
                  <c:v>5.0999999999999996</c:v>
                </c:pt>
                <c:pt idx="10">
                  <c:v>4.4000000000000004</c:v>
                </c:pt>
                <c:pt idx="11">
                  <c:v>4.0999999999999996</c:v>
                </c:pt>
                <c:pt idx="12">
                  <c:v>0</c:v>
                </c:pt>
                <c:pt idx="13">
                  <c:v>0</c:v>
                </c:pt>
              </c:numCache>
            </c:numRef>
          </c:val>
          <c:extLst>
            <c:ext xmlns:c16="http://schemas.microsoft.com/office/drawing/2014/chart" uri="{C3380CC4-5D6E-409C-BE32-E72D297353CC}">
              <c16:uniqueId val="{00000000-E90E-41A8-A322-4241B3356C44}"/>
            </c:ext>
          </c:extLst>
        </c:ser>
        <c:dLbls>
          <c:dLblPos val="inEnd"/>
          <c:showLegendKey val="0"/>
          <c:showVal val="1"/>
          <c:showCatName val="0"/>
          <c:showSerName val="0"/>
          <c:showPercent val="0"/>
          <c:showBubbleSize val="0"/>
        </c:dLbls>
        <c:gapWidth val="41"/>
        <c:axId val="559970175"/>
        <c:axId val="559970591"/>
      </c:barChart>
      <c:catAx>
        <c:axId val="55997017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2060"/>
                </a:solidFill>
                <a:effectLst/>
                <a:latin typeface="+mn-lt"/>
                <a:ea typeface="+mn-ea"/>
                <a:cs typeface="+mn-cs"/>
              </a:defRPr>
            </a:pPr>
            <a:endParaRPr lang="en-US"/>
          </a:p>
        </c:txPr>
        <c:crossAx val="559970591"/>
        <c:crosses val="autoZero"/>
        <c:auto val="1"/>
        <c:lblAlgn val="ctr"/>
        <c:lblOffset val="100"/>
        <c:noMultiLvlLbl val="0"/>
      </c:catAx>
      <c:valAx>
        <c:axId val="559970591"/>
        <c:scaling>
          <c:orientation val="minMax"/>
        </c:scaling>
        <c:delete val="1"/>
        <c:axPos val="l"/>
        <c:numFmt formatCode="General" sourceLinked="1"/>
        <c:majorTickMark val="none"/>
        <c:minorTickMark val="none"/>
        <c:tickLblPos val="nextTo"/>
        <c:crossAx val="5599701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solidFill>
            <a:srgbClr val="002060"/>
          </a:solidFill>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02060"/>
            </a:solidFill>
            <a:ln>
              <a:noFill/>
            </a:ln>
            <a:effectLst>
              <a:outerShdw blurRad="76200" dir="18900000" sy="23000" kx="-1200000" algn="bl" rotWithShape="0">
                <a:prstClr val="black">
                  <a:alpha val="20000"/>
                </a:prstClr>
              </a:outerShdw>
            </a:effectLst>
          </c:spPr>
          <c:invertIfNegative val="0"/>
          <c:dLbls>
            <c:dLbl>
              <c:idx val="0"/>
              <c:layout>
                <c:manualLayout>
                  <c:x val="0"/>
                  <c:y val="2.409740449110527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6E7-4ACD-B2F2-EA2C7B8A0832}"/>
                </c:ext>
              </c:extLst>
            </c:dLbl>
            <c:dLbl>
              <c:idx val="1"/>
              <c:layout>
                <c:manualLayout>
                  <c:x val="2.7777777777777779E-3"/>
                  <c:y val="5.578885972586759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6E7-4ACD-B2F2-EA2C7B8A0832}"/>
                </c:ext>
              </c:extLst>
            </c:dLbl>
            <c:dLbl>
              <c:idx val="2"/>
              <c:layout>
                <c:manualLayout>
                  <c:x val="-2.5462668816039986E-17"/>
                  <c:y val="1.020851560221638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6E7-4ACD-B2F2-EA2C7B8A0832}"/>
                </c:ext>
              </c:extLst>
            </c:dLbl>
            <c:dLbl>
              <c:idx val="3"/>
              <c:layout>
                <c:manualLayout>
                  <c:x val="2.7777777777777779E-3"/>
                  <c:y val="9.4925634295713035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E7-4ACD-B2F2-EA2C7B8A0832}"/>
                </c:ext>
              </c:extLst>
            </c:dLbl>
            <c:dLbl>
              <c:idx val="4"/>
              <c:layout>
                <c:manualLayout>
                  <c:x val="-5.5555555555555558E-3"/>
                  <c:y val="2.872703412073482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6E7-4ACD-B2F2-EA2C7B8A0832}"/>
                </c:ext>
              </c:extLst>
            </c:dLbl>
            <c:dLbl>
              <c:idx val="5"/>
              <c:layout>
                <c:manualLayout>
                  <c:x val="-5.0925337632079971E-17"/>
                  <c:y val="1.483814523184601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6E7-4ACD-B2F2-EA2C7B8A0832}"/>
                </c:ext>
              </c:extLst>
            </c:dLbl>
            <c:dLbl>
              <c:idx val="6"/>
              <c:layout>
                <c:manualLayout>
                  <c:x val="-5.0925337632079971E-17"/>
                  <c:y val="1.020851560221638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6E7-4ACD-B2F2-EA2C7B8A0832}"/>
                </c:ext>
              </c:extLst>
            </c:dLbl>
            <c:dLbl>
              <c:idx val="7"/>
              <c:layout>
                <c:manualLayout>
                  <c:x val="-1.0185067526415994E-16"/>
                  <c:y val="5.304389034703995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6E7-4ACD-B2F2-EA2C7B8A0832}"/>
                </c:ext>
              </c:extLst>
            </c:dLbl>
            <c:dLbl>
              <c:idx val="8"/>
              <c:layout>
                <c:manualLayout>
                  <c:x val="0"/>
                  <c:y val="-5.989355497229512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6E7-4ACD-B2F2-EA2C7B8A0832}"/>
                </c:ext>
              </c:extLst>
            </c:dLbl>
            <c:dLbl>
              <c:idx val="9"/>
              <c:layout>
                <c:manualLayout>
                  <c:x val="2.777777777777676E-3"/>
                  <c:y val="3.349737532808399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6E7-4ACD-B2F2-EA2C7B8A0832}"/>
                </c:ext>
              </c:extLst>
            </c:dLbl>
            <c:dLbl>
              <c:idx val="10"/>
              <c:layout>
                <c:manualLayout>
                  <c:x val="-1.0185067526415994E-16"/>
                  <c:y val="1.154855643044619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6E7-4ACD-B2F2-EA2C7B8A0832}"/>
                </c:ext>
              </c:extLst>
            </c:dLbl>
            <c:dLbl>
              <c:idx val="11"/>
              <c:layout>
                <c:manualLayout>
                  <c:x val="2.7777777777777779E-3"/>
                  <c:y val="3.589603382910384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6E7-4ACD-B2F2-EA2C7B8A0832}"/>
                </c:ext>
              </c:extLst>
            </c:dLbl>
            <c:spPr>
              <a:noFill/>
              <a:ln>
                <a:noFill/>
              </a:ln>
              <a:effectLst/>
            </c:spPr>
            <c:txPr>
              <a:bodyPr rot="0" spcFirstLastPara="1" vertOverflow="ellipsis" vert="horz" wrap="square" anchor="ctr" anchorCtr="1"/>
              <a:lstStyle/>
              <a:p>
                <a:pPr>
                  <a:defRPr sz="1000" b="1" i="0" u="none" strike="noStrike" kern="1200" baseline="0">
                    <a:solidFill>
                      <a:srgbClr val="00206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'Заг хүйтэн'!$B$3:$B$17</c:f>
              <c:strCache>
                <c:ptCount val="15"/>
                <c:pt idx="0">
                  <c:v>Тэмүүлэн </c:v>
                </c:pt>
                <c:pt idx="1">
                  <c:v>Энхжин </c:v>
                </c:pt>
                <c:pt idx="2">
                  <c:v>Сүхбаатар</c:v>
                </c:pt>
                <c:pt idx="3">
                  <c:v>Энэрэл </c:v>
                </c:pt>
                <c:pt idx="4">
                  <c:v>Наран</c:v>
                </c:pt>
                <c:pt idx="5">
                  <c:v>Баяндэлгэр</c:v>
                </c:pt>
                <c:pt idx="6">
                  <c:v>Асгат</c:v>
                </c:pt>
                <c:pt idx="7">
                  <c:v>Мөнххаан</c:v>
                </c:pt>
                <c:pt idx="8">
                  <c:v>Уулбаян</c:v>
                </c:pt>
                <c:pt idx="9">
                  <c:v>Дарьганга </c:v>
                </c:pt>
                <c:pt idx="10">
                  <c:v>Эрдэнэцагаан</c:v>
                </c:pt>
                <c:pt idx="11">
                  <c:v>Онгон</c:v>
                </c:pt>
                <c:pt idx="12">
                  <c:v>Түвшинширээ</c:v>
                </c:pt>
                <c:pt idx="13">
                  <c:v>Түмэнцогт</c:v>
                </c:pt>
                <c:pt idx="14">
                  <c:v>Халзан</c:v>
                </c:pt>
              </c:strCache>
            </c:strRef>
          </c:cat>
          <c:val>
            <c:numRef>
              <c:f>'Заг хүйтэн'!$C$3:$C$17</c:f>
              <c:numCache>
                <c:formatCode>General</c:formatCode>
                <c:ptCount val="15"/>
                <c:pt idx="0">
                  <c:v>27</c:v>
                </c:pt>
                <c:pt idx="1">
                  <c:v>25.1</c:v>
                </c:pt>
                <c:pt idx="2">
                  <c:v>20.399999999999999</c:v>
                </c:pt>
                <c:pt idx="3">
                  <c:v>19.8</c:v>
                </c:pt>
                <c:pt idx="4">
                  <c:v>6</c:v>
                </c:pt>
                <c:pt idx="5">
                  <c:v>5.9</c:v>
                </c:pt>
                <c:pt idx="6">
                  <c:v>5.0999999999999996</c:v>
                </c:pt>
                <c:pt idx="7">
                  <c:v>4.0999999999999996</c:v>
                </c:pt>
                <c:pt idx="8">
                  <c:v>3.4</c:v>
                </c:pt>
                <c:pt idx="9">
                  <c:v>3.2</c:v>
                </c:pt>
                <c:pt idx="10">
                  <c:v>2.9</c:v>
                </c:pt>
                <c:pt idx="11">
                  <c:v>2.6</c:v>
                </c:pt>
                <c:pt idx="12">
                  <c:v>0</c:v>
                </c:pt>
                <c:pt idx="13">
                  <c:v>0</c:v>
                </c:pt>
                <c:pt idx="14">
                  <c:v>0</c:v>
                </c:pt>
              </c:numCache>
            </c:numRef>
          </c:val>
          <c:extLst>
            <c:ext xmlns:c16="http://schemas.microsoft.com/office/drawing/2014/chart" uri="{C3380CC4-5D6E-409C-BE32-E72D297353CC}">
              <c16:uniqueId val="{0000000C-86E7-4ACD-B2F2-EA2C7B8A0832}"/>
            </c:ext>
          </c:extLst>
        </c:ser>
        <c:dLbls>
          <c:dLblPos val="inEnd"/>
          <c:showLegendKey val="0"/>
          <c:showVal val="1"/>
          <c:showCatName val="0"/>
          <c:showSerName val="0"/>
          <c:showPercent val="0"/>
          <c:showBubbleSize val="0"/>
        </c:dLbls>
        <c:gapWidth val="41"/>
        <c:axId val="405147503"/>
        <c:axId val="405148335"/>
      </c:barChart>
      <c:catAx>
        <c:axId val="40514750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2060"/>
                </a:solidFill>
                <a:effectLst/>
                <a:latin typeface="+mn-lt"/>
                <a:ea typeface="+mn-ea"/>
                <a:cs typeface="+mn-cs"/>
              </a:defRPr>
            </a:pPr>
            <a:endParaRPr lang="en-US"/>
          </a:p>
        </c:txPr>
        <c:crossAx val="405148335"/>
        <c:crosses val="autoZero"/>
        <c:auto val="1"/>
        <c:lblAlgn val="ctr"/>
        <c:lblOffset val="100"/>
        <c:noMultiLvlLbl val="0"/>
      </c:catAx>
      <c:valAx>
        <c:axId val="405148335"/>
        <c:scaling>
          <c:orientation val="minMax"/>
        </c:scaling>
        <c:delete val="1"/>
        <c:axPos val="l"/>
        <c:numFmt formatCode="General" sourceLinked="1"/>
        <c:majorTickMark val="none"/>
        <c:minorTickMark val="none"/>
        <c:tickLblPos val="nextTo"/>
        <c:crossAx val="4051475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solidFill>
            <a:srgbClr val="00206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913823272090988E-2"/>
          <c:y val="7.407407407407407E-2"/>
          <c:w val="0.91940244969378826"/>
          <c:h val="0.60392096821230679"/>
        </c:manualLayout>
      </c:layout>
      <c:barChart>
        <c:barDir val="col"/>
        <c:grouping val="clustered"/>
        <c:varyColors val="0"/>
        <c:ser>
          <c:idx val="0"/>
          <c:order val="0"/>
          <c:tx>
            <c:strRef>
              <c:f>Трихоминиаз!$B$3</c:f>
              <c:strCache>
                <c:ptCount val="1"/>
                <c:pt idx="0">
                  <c:v>Трихоминиаз</c:v>
                </c:pt>
              </c:strCache>
            </c:strRef>
          </c:tx>
          <c:spPr>
            <a:solidFill>
              <a:srgbClr val="002060"/>
            </a:solidFill>
            <a:ln>
              <a:noFill/>
            </a:ln>
            <a:effectLst>
              <a:outerShdw blurRad="76200" dir="18900000" sy="23000" kx="-1200000" algn="bl" rotWithShape="0">
                <a:prstClr val="black">
                  <a:alpha val="20000"/>
                </a:prstClr>
              </a:outerShdw>
            </a:effectLst>
          </c:spPr>
          <c:invertIfNegative val="0"/>
          <c:dLbls>
            <c:dLbl>
              <c:idx val="0"/>
              <c:layout>
                <c:manualLayout>
                  <c:x val="-6.3656672040099964E-18"/>
                  <c:y val="-3.680373286672541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1F4-454E-8B67-D845DEACE927}"/>
                </c:ext>
              </c:extLst>
            </c:dLbl>
            <c:dLbl>
              <c:idx val="1"/>
              <c:layout>
                <c:manualLayout>
                  <c:x val="2.7777777777777779E-3"/>
                  <c:y val="9.4925634295713035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1F4-454E-8B67-D845DEACE927}"/>
                </c:ext>
              </c:extLst>
            </c:dLbl>
            <c:dLbl>
              <c:idx val="2"/>
              <c:layout>
                <c:manualLayout>
                  <c:x val="-5.5555555555555558E-3"/>
                  <c:y val="-8.31000291630217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1F4-454E-8B67-D845DEACE927}"/>
                </c:ext>
              </c:extLst>
            </c:dLbl>
            <c:dLbl>
              <c:idx val="3"/>
              <c:layout>
                <c:manualLayout>
                  <c:x val="0"/>
                  <c:y val="-8.310002916302128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1F4-454E-8B67-D845DEACE927}"/>
                </c:ext>
              </c:extLst>
            </c:dLbl>
            <c:dLbl>
              <c:idx val="4"/>
              <c:layout>
                <c:manualLayout>
                  <c:x val="-2.7777777777777779E-3"/>
                  <c:y val="-3.680373286672499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1F4-454E-8B67-D845DEACE927}"/>
                </c:ext>
              </c:extLst>
            </c:dLbl>
            <c:dLbl>
              <c:idx val="5"/>
              <c:layout>
                <c:manualLayout>
                  <c:x val="0"/>
                  <c:y val="-3.680373286672541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1F4-454E-8B67-D845DEACE927}"/>
                </c:ext>
              </c:extLst>
            </c:dLbl>
            <c:dLbl>
              <c:idx val="6"/>
              <c:layout>
                <c:manualLayout>
                  <c:x val="-5.0925337632079971E-17"/>
                  <c:y val="9.4925634295713035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1F4-454E-8B67-D845DEACE927}"/>
                </c:ext>
              </c:extLst>
            </c:dLbl>
            <c:dLbl>
              <c:idx val="7"/>
              <c:layout>
                <c:manualLayout>
                  <c:x val="1.0185067526415994E-16"/>
                  <c:y val="-3.680373286672499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1F4-454E-8B67-D845DEACE927}"/>
                </c:ext>
              </c:extLst>
            </c:dLbl>
            <c:dLbl>
              <c:idx val="8"/>
              <c:layout>
                <c:manualLayout>
                  <c:x val="0"/>
                  <c:y val="-1.293963254593175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1F4-454E-8B67-D845DEACE927}"/>
                </c:ext>
              </c:extLst>
            </c:dLbl>
            <c:dLbl>
              <c:idx val="9"/>
              <c:layout>
                <c:manualLayout>
                  <c:x val="-1.0185067526415994E-16"/>
                  <c:y val="-1.293963254593175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1F4-454E-8B67-D845DEACE927}"/>
                </c:ext>
              </c:extLst>
            </c:dLbl>
            <c:dLbl>
              <c:idx val="10"/>
              <c:layout>
                <c:manualLayout>
                  <c:x val="-1.0185067526415994E-16"/>
                  <c:y val="-8.310002916302213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1F4-454E-8B67-D845DEACE927}"/>
                </c:ext>
              </c:extLst>
            </c:dLbl>
            <c:dLbl>
              <c:idx val="11"/>
              <c:layout>
                <c:manualLayout>
                  <c:x val="0"/>
                  <c:y val="-1.293963254593184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1F4-454E-8B67-D845DEACE927}"/>
                </c:ext>
              </c:extLst>
            </c:dLbl>
            <c:dLbl>
              <c:idx val="12"/>
              <c:layout>
                <c:manualLayout>
                  <c:x val="-1.0185067526415994E-16"/>
                  <c:y val="-8.310002916302213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1F4-454E-8B67-D845DEACE927}"/>
                </c:ext>
              </c:extLst>
            </c:dLbl>
            <c:dLbl>
              <c:idx val="13"/>
              <c:layout>
                <c:manualLayout>
                  <c:x val="-2.7777777777778798E-3"/>
                  <c:y val="6.3101487314085741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1F4-454E-8B67-D845DEACE927}"/>
                </c:ext>
              </c:extLst>
            </c:dLbl>
            <c:dLbl>
              <c:idx val="14"/>
              <c:layout>
                <c:manualLayout>
                  <c:x val="-1.0185067526415994E-16"/>
                  <c:y val="-2.687372411781860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1F4-454E-8B67-D845DEACE927}"/>
                </c:ext>
              </c:extLst>
            </c:dLbl>
            <c:spPr>
              <a:noFill/>
              <a:ln>
                <a:noFill/>
              </a:ln>
              <a:effectLst/>
            </c:spPr>
            <c:txPr>
              <a:bodyPr rot="0" spcFirstLastPara="1" vertOverflow="ellipsis" vert="horz" wrap="square" anchor="ctr" anchorCtr="1"/>
              <a:lstStyle/>
              <a:p>
                <a:pPr>
                  <a:defRPr sz="1000" b="1" i="0" u="none" strike="noStrike" kern="1200" baseline="0">
                    <a:solidFill>
                      <a:srgbClr val="00206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Трихоминиаз!$A$4:$A$18</c:f>
              <c:strCache>
                <c:ptCount val="15"/>
                <c:pt idx="0">
                  <c:v>Асгат</c:v>
                </c:pt>
                <c:pt idx="1">
                  <c:v>Энэрэл </c:v>
                </c:pt>
                <c:pt idx="2">
                  <c:v>Халзан</c:v>
                </c:pt>
                <c:pt idx="3">
                  <c:v>Сүхбаатар</c:v>
                </c:pt>
                <c:pt idx="4">
                  <c:v>Энхжин </c:v>
                </c:pt>
                <c:pt idx="5">
                  <c:v>Онгон</c:v>
                </c:pt>
                <c:pt idx="6">
                  <c:v>Эрдэнэцагаан</c:v>
                </c:pt>
                <c:pt idx="7">
                  <c:v>Тэмүүлэн </c:v>
                </c:pt>
                <c:pt idx="8">
                  <c:v>Мөнххаан</c:v>
                </c:pt>
                <c:pt idx="9">
                  <c:v>Наран</c:v>
                </c:pt>
                <c:pt idx="10">
                  <c:v>Түвшинширээ</c:v>
                </c:pt>
                <c:pt idx="11">
                  <c:v>Түмэнцогт</c:v>
                </c:pt>
                <c:pt idx="12">
                  <c:v>Уулбаян</c:v>
                </c:pt>
                <c:pt idx="13">
                  <c:v>Баяндэлгэр</c:v>
                </c:pt>
                <c:pt idx="14">
                  <c:v>Дарьганга</c:v>
                </c:pt>
              </c:strCache>
            </c:strRef>
          </c:cat>
          <c:val>
            <c:numRef>
              <c:f>Трихоминиаз!$B$4:$B$18</c:f>
              <c:numCache>
                <c:formatCode>General</c:formatCode>
                <c:ptCount val="15"/>
                <c:pt idx="0">
                  <c:v>25.7</c:v>
                </c:pt>
                <c:pt idx="1">
                  <c:v>26.4</c:v>
                </c:pt>
                <c:pt idx="2">
                  <c:v>21.9</c:v>
                </c:pt>
                <c:pt idx="3">
                  <c:v>20.399999999999999</c:v>
                </c:pt>
                <c:pt idx="4">
                  <c:v>17.2</c:v>
                </c:pt>
                <c:pt idx="5">
                  <c:v>15.5</c:v>
                </c:pt>
                <c:pt idx="6">
                  <c:v>14.5</c:v>
                </c:pt>
                <c:pt idx="7">
                  <c:v>13.5</c:v>
                </c:pt>
                <c:pt idx="8">
                  <c:v>12.2</c:v>
                </c:pt>
                <c:pt idx="9">
                  <c:v>12</c:v>
                </c:pt>
                <c:pt idx="10">
                  <c:v>11.7</c:v>
                </c:pt>
                <c:pt idx="11">
                  <c:v>8</c:v>
                </c:pt>
                <c:pt idx="12">
                  <c:v>6.7</c:v>
                </c:pt>
                <c:pt idx="13">
                  <c:v>3.9</c:v>
                </c:pt>
                <c:pt idx="14">
                  <c:v>3.2</c:v>
                </c:pt>
              </c:numCache>
            </c:numRef>
          </c:val>
          <c:extLst>
            <c:ext xmlns:c16="http://schemas.microsoft.com/office/drawing/2014/chart" uri="{C3380CC4-5D6E-409C-BE32-E72D297353CC}">
              <c16:uniqueId val="{0000000F-A1F4-454E-8B67-D845DEACE927}"/>
            </c:ext>
          </c:extLst>
        </c:ser>
        <c:dLbls>
          <c:dLblPos val="inEnd"/>
          <c:showLegendKey val="0"/>
          <c:showVal val="1"/>
          <c:showCatName val="0"/>
          <c:showSerName val="0"/>
          <c:showPercent val="0"/>
          <c:showBubbleSize val="0"/>
        </c:dLbls>
        <c:gapWidth val="41"/>
        <c:axId val="150880575"/>
        <c:axId val="150870175"/>
      </c:barChart>
      <c:catAx>
        <c:axId val="15088057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2060"/>
                </a:solidFill>
                <a:effectLst/>
                <a:latin typeface="+mn-lt"/>
                <a:ea typeface="+mn-ea"/>
                <a:cs typeface="+mn-cs"/>
              </a:defRPr>
            </a:pPr>
            <a:endParaRPr lang="en-US"/>
          </a:p>
        </c:txPr>
        <c:crossAx val="150870175"/>
        <c:crosses val="autoZero"/>
        <c:auto val="1"/>
        <c:lblAlgn val="ctr"/>
        <c:lblOffset val="100"/>
        <c:noMultiLvlLbl val="0"/>
      </c:catAx>
      <c:valAx>
        <c:axId val="150870175"/>
        <c:scaling>
          <c:orientation val="minMax"/>
        </c:scaling>
        <c:delete val="1"/>
        <c:axPos val="l"/>
        <c:numFmt formatCode="General" sourceLinked="1"/>
        <c:majorTickMark val="none"/>
        <c:minorTickMark val="none"/>
        <c:tickLblPos val="nextTo"/>
        <c:crossAx val="1508805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solidFill>
            <a:srgbClr val="002060"/>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27790862979066E-2"/>
          <c:y val="5.9427607069829975E-2"/>
          <c:w val="0.85579529829198342"/>
          <c:h val="0.63542098051003026"/>
        </c:manualLayout>
      </c:layout>
      <c:barChart>
        <c:barDir val="col"/>
        <c:grouping val="clustered"/>
        <c:varyColors val="0"/>
        <c:ser>
          <c:idx val="0"/>
          <c:order val="0"/>
          <c:tx>
            <c:strRef>
              <c:f>'УГУ 1'!$B$3</c:f>
              <c:strCache>
                <c:ptCount val="1"/>
                <c:pt idx="0">
                  <c:v>2020 он</c:v>
                </c:pt>
              </c:strCache>
            </c:strRef>
          </c:tx>
          <c:spPr>
            <a:solidFill>
              <a:srgbClr val="002060"/>
            </a:solidFill>
            <a:ln>
              <a:solidFill>
                <a:srgbClr val="002060"/>
              </a:solidFill>
            </a:ln>
            <a:effectLst/>
          </c:spPr>
          <c:invertIfNegative val="0"/>
          <c:cat>
            <c:strRef>
              <c:f>'УГУ 1'!$A$4:$A$25</c:f>
              <c:strCache>
                <c:ptCount val="22"/>
                <c:pt idx="0">
                  <c:v>Дархан-Уул</c:v>
                </c:pt>
                <c:pt idx="1">
                  <c:v>Говьсүмбэр</c:v>
                </c:pt>
                <c:pt idx="2">
                  <c:v>Говь-Алтай</c:v>
                </c:pt>
                <c:pt idx="3">
                  <c:v>Сүхбаатар</c:v>
                </c:pt>
                <c:pt idx="4">
                  <c:v>Дорнод</c:v>
                </c:pt>
                <c:pt idx="5">
                  <c:v>Орхон</c:v>
                </c:pt>
                <c:pt idx="6">
                  <c:v>Булган</c:v>
                </c:pt>
                <c:pt idx="7">
                  <c:v>Баянхонгор</c:v>
                </c:pt>
                <c:pt idx="8">
                  <c:v>Сэлэнгэ</c:v>
                </c:pt>
                <c:pt idx="9">
                  <c:v>Завхан</c:v>
                </c:pt>
                <c:pt idx="10">
                  <c:v>Ховд</c:v>
                </c:pt>
                <c:pt idx="11">
                  <c:v>Хөвсгөл</c:v>
                </c:pt>
                <c:pt idx="12">
                  <c:v>Баян-Өлгий</c:v>
                </c:pt>
                <c:pt idx="13">
                  <c:v>Улаанбаатар</c:v>
                </c:pt>
                <c:pt idx="14">
                  <c:v>Өвөрхангай</c:v>
                </c:pt>
                <c:pt idx="15">
                  <c:v>Өмнөговь</c:v>
                </c:pt>
                <c:pt idx="16">
                  <c:v>Хэнтий</c:v>
                </c:pt>
                <c:pt idx="17">
                  <c:v>Архангай</c:v>
                </c:pt>
                <c:pt idx="18">
                  <c:v>Төв</c:v>
                </c:pt>
                <c:pt idx="19">
                  <c:v>Увс</c:v>
                </c:pt>
                <c:pt idx="20">
                  <c:v>Дорноговь</c:v>
                </c:pt>
                <c:pt idx="21">
                  <c:v>Дундговь</c:v>
                </c:pt>
              </c:strCache>
            </c:strRef>
          </c:cat>
          <c:val>
            <c:numRef>
              <c:f>'УГУ 1'!$B$4:$B$25</c:f>
              <c:numCache>
                <c:formatCode>0.0%</c:formatCode>
                <c:ptCount val="22"/>
                <c:pt idx="0">
                  <c:v>0.99771062271062272</c:v>
                </c:pt>
                <c:pt idx="1">
                  <c:v>1</c:v>
                </c:pt>
                <c:pt idx="2">
                  <c:v>0.99095394736842091</c:v>
                </c:pt>
                <c:pt idx="3">
                  <c:v>0.99756542909312229</c:v>
                </c:pt>
                <c:pt idx="4">
                  <c:v>0.99685369690613546</c:v>
                </c:pt>
                <c:pt idx="5">
                  <c:v>0.99436741767764303</c:v>
                </c:pt>
                <c:pt idx="6">
                  <c:v>0.9840336134453781</c:v>
                </c:pt>
                <c:pt idx="7">
                  <c:v>0.99009433962264159</c:v>
                </c:pt>
                <c:pt idx="8">
                  <c:v>0.99187358916478563</c:v>
                </c:pt>
                <c:pt idx="9">
                  <c:v>0.98901808785529721</c:v>
                </c:pt>
                <c:pt idx="10">
                  <c:v>0.99670588235294122</c:v>
                </c:pt>
                <c:pt idx="11">
                  <c:v>0.9876237623762375</c:v>
                </c:pt>
                <c:pt idx="12">
                  <c:v>0.91592592592592592</c:v>
                </c:pt>
                <c:pt idx="13">
                  <c:v>0.9630946188081615</c:v>
                </c:pt>
                <c:pt idx="14">
                  <c:v>0.99563665212217378</c:v>
                </c:pt>
                <c:pt idx="15">
                  <c:v>0.98708677685950408</c:v>
                </c:pt>
                <c:pt idx="16">
                  <c:v>0.99005593536357983</c:v>
                </c:pt>
                <c:pt idx="17">
                  <c:v>0.9497888315344909</c:v>
                </c:pt>
                <c:pt idx="18">
                  <c:v>0.98248494800218933</c:v>
                </c:pt>
                <c:pt idx="19">
                  <c:v>0.9678256357031656</c:v>
                </c:pt>
                <c:pt idx="20">
                  <c:v>0.94429882044560942</c:v>
                </c:pt>
                <c:pt idx="21">
                  <c:v>0.90838206627680307</c:v>
                </c:pt>
              </c:numCache>
            </c:numRef>
          </c:val>
          <c:extLst>
            <c:ext xmlns:c16="http://schemas.microsoft.com/office/drawing/2014/chart" uri="{C3380CC4-5D6E-409C-BE32-E72D297353CC}">
              <c16:uniqueId val="{00000000-5F43-4A2A-A65D-6834F1E7008F}"/>
            </c:ext>
          </c:extLst>
        </c:ser>
        <c:ser>
          <c:idx val="1"/>
          <c:order val="1"/>
          <c:tx>
            <c:strRef>
              <c:f>'УГУ 1'!$C$3</c:f>
              <c:strCache>
                <c:ptCount val="1"/>
                <c:pt idx="0">
                  <c:v>2021 он</c:v>
                </c:pt>
              </c:strCache>
            </c:strRef>
          </c:tx>
          <c:spPr>
            <a:solidFill>
              <a:srgbClr val="C00000"/>
            </a:solidFill>
            <a:ln>
              <a:noFill/>
            </a:ln>
            <a:effectLst/>
          </c:spPr>
          <c:invertIfNegative val="0"/>
          <c:cat>
            <c:strRef>
              <c:f>'УГУ 1'!$A$4:$A$25</c:f>
              <c:strCache>
                <c:ptCount val="22"/>
                <c:pt idx="0">
                  <c:v>Дархан-Уул</c:v>
                </c:pt>
                <c:pt idx="1">
                  <c:v>Говьсүмбэр</c:v>
                </c:pt>
                <c:pt idx="2">
                  <c:v>Говь-Алтай</c:v>
                </c:pt>
                <c:pt idx="3">
                  <c:v>Сүхбаатар</c:v>
                </c:pt>
                <c:pt idx="4">
                  <c:v>Дорнод</c:v>
                </c:pt>
                <c:pt idx="5">
                  <c:v>Орхон</c:v>
                </c:pt>
                <c:pt idx="6">
                  <c:v>Булган</c:v>
                </c:pt>
                <c:pt idx="7">
                  <c:v>Баянхонгор</c:v>
                </c:pt>
                <c:pt idx="8">
                  <c:v>Сэлэнгэ</c:v>
                </c:pt>
                <c:pt idx="9">
                  <c:v>Завхан</c:v>
                </c:pt>
                <c:pt idx="10">
                  <c:v>Ховд</c:v>
                </c:pt>
                <c:pt idx="11">
                  <c:v>Хөвсгөл</c:v>
                </c:pt>
                <c:pt idx="12">
                  <c:v>Баян-Өлгий</c:v>
                </c:pt>
                <c:pt idx="13">
                  <c:v>Улаанбаатар</c:v>
                </c:pt>
                <c:pt idx="14">
                  <c:v>Өвөрхангай</c:v>
                </c:pt>
                <c:pt idx="15">
                  <c:v>Өмнөговь</c:v>
                </c:pt>
                <c:pt idx="16">
                  <c:v>Хэнтий</c:v>
                </c:pt>
                <c:pt idx="17">
                  <c:v>Архангай</c:v>
                </c:pt>
                <c:pt idx="18">
                  <c:v>Төв</c:v>
                </c:pt>
                <c:pt idx="19">
                  <c:v>Увс</c:v>
                </c:pt>
                <c:pt idx="20">
                  <c:v>Дорноговь</c:v>
                </c:pt>
                <c:pt idx="21">
                  <c:v>Дундговь</c:v>
                </c:pt>
              </c:strCache>
            </c:strRef>
          </c:cat>
          <c:val>
            <c:numRef>
              <c:f>'УГУ 1'!$C$4:$C$25</c:f>
              <c:numCache>
                <c:formatCode>0.0%</c:formatCode>
                <c:ptCount val="22"/>
                <c:pt idx="0">
                  <c:v>0.99942791762013727</c:v>
                </c:pt>
                <c:pt idx="1">
                  <c:v>0.99722991689750695</c:v>
                </c:pt>
                <c:pt idx="2">
                  <c:v>0.99567847882454619</c:v>
                </c:pt>
                <c:pt idx="3">
                  <c:v>0.99316473000683525</c:v>
                </c:pt>
                <c:pt idx="4">
                  <c:v>0.99117127722189524</c:v>
                </c:pt>
                <c:pt idx="5">
                  <c:v>0.99105040037682524</c:v>
                </c:pt>
                <c:pt idx="6">
                  <c:v>0.98781549173194083</c:v>
                </c:pt>
                <c:pt idx="7">
                  <c:v>0.98490776970374516</c:v>
                </c:pt>
                <c:pt idx="8">
                  <c:v>0.98167115902964963</c:v>
                </c:pt>
                <c:pt idx="9">
                  <c:v>0.97506925207756234</c:v>
                </c:pt>
                <c:pt idx="10">
                  <c:v>0.9656031904287139</c:v>
                </c:pt>
                <c:pt idx="11">
                  <c:v>0.9550056242969629</c:v>
                </c:pt>
                <c:pt idx="12">
                  <c:v>0.95497953615279674</c:v>
                </c:pt>
                <c:pt idx="13">
                  <c:v>0.9416499634119182</c:v>
                </c:pt>
                <c:pt idx="14">
                  <c:v>0.94032549728752257</c:v>
                </c:pt>
                <c:pt idx="15">
                  <c:v>0.93912562257886001</c:v>
                </c:pt>
                <c:pt idx="16">
                  <c:v>0.93472222222222223</c:v>
                </c:pt>
                <c:pt idx="17">
                  <c:v>0.93131868131868134</c:v>
                </c:pt>
                <c:pt idx="18">
                  <c:v>0.92383900928792573</c:v>
                </c:pt>
                <c:pt idx="19">
                  <c:v>0.91960580912863066</c:v>
                </c:pt>
                <c:pt idx="20">
                  <c:v>0.91689560439560436</c:v>
                </c:pt>
                <c:pt idx="21">
                  <c:v>0.88381330685203574</c:v>
                </c:pt>
              </c:numCache>
            </c:numRef>
          </c:val>
          <c:extLst>
            <c:ext xmlns:c16="http://schemas.microsoft.com/office/drawing/2014/chart" uri="{C3380CC4-5D6E-409C-BE32-E72D297353CC}">
              <c16:uniqueId val="{00000001-5F43-4A2A-A65D-6834F1E7008F}"/>
            </c:ext>
          </c:extLst>
        </c:ser>
        <c:dLbls>
          <c:showLegendKey val="0"/>
          <c:showVal val="0"/>
          <c:showCatName val="0"/>
          <c:showSerName val="0"/>
          <c:showPercent val="0"/>
          <c:showBubbleSize val="0"/>
        </c:dLbls>
        <c:gapWidth val="63"/>
        <c:overlap val="2"/>
        <c:axId val="1844713007"/>
        <c:axId val="1829553599"/>
      </c:barChart>
      <c:lineChart>
        <c:grouping val="standard"/>
        <c:varyColors val="0"/>
        <c:ser>
          <c:idx val="3"/>
          <c:order val="2"/>
          <c:tx>
            <c:strRef>
              <c:f>'УГУ 1'!$D$3</c:f>
              <c:strCache>
                <c:ptCount val="1"/>
                <c:pt idx="0">
                  <c:v>2021 оны улсын дундаж</c:v>
                </c:pt>
              </c:strCache>
            </c:strRef>
          </c:tx>
          <c:spPr>
            <a:ln w="41275" cap="rnd">
              <a:solidFill>
                <a:srgbClr val="00B050"/>
              </a:solidFill>
              <a:prstDash val="sysDash"/>
              <a:round/>
            </a:ln>
            <a:effectLst/>
          </c:spPr>
          <c:marker>
            <c:symbol val="none"/>
          </c:marker>
          <c:dLbls>
            <c:dLbl>
              <c:idx val="21"/>
              <c:layout>
                <c:manualLayout>
                  <c:x val="0"/>
                  <c:y val="-7.6628352490421464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B050"/>
                      </a:solidFill>
                      <a:latin typeface="Tahoma" panose="020B0604030504040204" pitchFamily="34" charset="0"/>
                      <a:ea typeface="Tahoma" panose="020B0604030504040204" pitchFamily="34" charset="0"/>
                      <a:cs typeface="Tahoma" panose="020B060403050404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F43-4A2A-A65D-6834F1E7008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B050"/>
                    </a:solidFill>
                    <a:latin typeface="Tahoma" panose="020B0604030504040204" pitchFamily="34" charset="0"/>
                    <a:ea typeface="Tahoma" panose="020B0604030504040204" pitchFamily="34" charset="0"/>
                    <a:cs typeface="Tahoma" panose="020B060403050404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'УГУ 1'!$A$4:$A$25</c:f>
              <c:strCache>
                <c:ptCount val="22"/>
                <c:pt idx="0">
                  <c:v>Дархан-Уул</c:v>
                </c:pt>
                <c:pt idx="1">
                  <c:v>Говьсүмбэр</c:v>
                </c:pt>
                <c:pt idx="2">
                  <c:v>Говь-Алтай</c:v>
                </c:pt>
                <c:pt idx="3">
                  <c:v>Сүхбаатар</c:v>
                </c:pt>
                <c:pt idx="4">
                  <c:v>Дорнод</c:v>
                </c:pt>
                <c:pt idx="5">
                  <c:v>Орхон</c:v>
                </c:pt>
                <c:pt idx="6">
                  <c:v>Булган</c:v>
                </c:pt>
                <c:pt idx="7">
                  <c:v>Баянхонгор</c:v>
                </c:pt>
                <c:pt idx="8">
                  <c:v>Сэлэнгэ</c:v>
                </c:pt>
                <c:pt idx="9">
                  <c:v>Завхан</c:v>
                </c:pt>
                <c:pt idx="10">
                  <c:v>Ховд</c:v>
                </c:pt>
                <c:pt idx="11">
                  <c:v>Хөвсгөл</c:v>
                </c:pt>
                <c:pt idx="12">
                  <c:v>Баян-Өлгий</c:v>
                </c:pt>
                <c:pt idx="13">
                  <c:v>Улаанбаатар</c:v>
                </c:pt>
                <c:pt idx="14">
                  <c:v>Өвөрхангай</c:v>
                </c:pt>
                <c:pt idx="15">
                  <c:v>Өмнөговь</c:v>
                </c:pt>
                <c:pt idx="16">
                  <c:v>Хэнтий</c:v>
                </c:pt>
                <c:pt idx="17">
                  <c:v>Архангай</c:v>
                </c:pt>
                <c:pt idx="18">
                  <c:v>Төв</c:v>
                </c:pt>
                <c:pt idx="19">
                  <c:v>Увс</c:v>
                </c:pt>
                <c:pt idx="20">
                  <c:v>Дорноговь</c:v>
                </c:pt>
                <c:pt idx="21">
                  <c:v>Дундговь</c:v>
                </c:pt>
              </c:strCache>
            </c:strRef>
          </c:cat>
          <c:val>
            <c:numRef>
              <c:f>'УГУ 1'!$D$4:$D$25</c:f>
              <c:numCache>
                <c:formatCode>0.0%</c:formatCode>
                <c:ptCount val="22"/>
                <c:pt idx="0">
                  <c:v>0.9509156744996945</c:v>
                </c:pt>
                <c:pt idx="1">
                  <c:v>0.9509156744996945</c:v>
                </c:pt>
                <c:pt idx="2">
                  <c:v>0.9509156744996945</c:v>
                </c:pt>
                <c:pt idx="3">
                  <c:v>0.9509156744996945</c:v>
                </c:pt>
                <c:pt idx="4">
                  <c:v>0.9509156744996945</c:v>
                </c:pt>
                <c:pt idx="5">
                  <c:v>0.9509156744996945</c:v>
                </c:pt>
                <c:pt idx="6">
                  <c:v>0.9509156744996945</c:v>
                </c:pt>
                <c:pt idx="7">
                  <c:v>0.9509156744996945</c:v>
                </c:pt>
                <c:pt idx="8">
                  <c:v>0.9509156744996945</c:v>
                </c:pt>
                <c:pt idx="9">
                  <c:v>0.9509156744996945</c:v>
                </c:pt>
                <c:pt idx="10">
                  <c:v>0.9509156744996945</c:v>
                </c:pt>
                <c:pt idx="11">
                  <c:v>0.9509156744996945</c:v>
                </c:pt>
                <c:pt idx="12">
                  <c:v>0.9509156744996945</c:v>
                </c:pt>
                <c:pt idx="13">
                  <c:v>0.9509156744996945</c:v>
                </c:pt>
                <c:pt idx="14">
                  <c:v>0.9509156744996945</c:v>
                </c:pt>
                <c:pt idx="15">
                  <c:v>0.9509156744996945</c:v>
                </c:pt>
                <c:pt idx="16">
                  <c:v>0.9509156744996945</c:v>
                </c:pt>
                <c:pt idx="17">
                  <c:v>0.9509156744996945</c:v>
                </c:pt>
                <c:pt idx="18">
                  <c:v>0.9509156744996945</c:v>
                </c:pt>
                <c:pt idx="19">
                  <c:v>0.9509156744996945</c:v>
                </c:pt>
                <c:pt idx="20">
                  <c:v>0.9509156744996945</c:v>
                </c:pt>
                <c:pt idx="21">
                  <c:v>0.9509156744996945</c:v>
                </c:pt>
              </c:numCache>
            </c:numRef>
          </c:val>
          <c:smooth val="0"/>
          <c:extLst>
            <c:ext xmlns:c16="http://schemas.microsoft.com/office/drawing/2014/chart" uri="{C3380CC4-5D6E-409C-BE32-E72D297353CC}">
              <c16:uniqueId val="{00000003-5F43-4A2A-A65D-6834F1E7008F}"/>
            </c:ext>
          </c:extLst>
        </c:ser>
        <c:dLbls>
          <c:showLegendKey val="0"/>
          <c:showVal val="0"/>
          <c:showCatName val="0"/>
          <c:showSerName val="0"/>
          <c:showPercent val="0"/>
          <c:showBubbleSize val="0"/>
        </c:dLbls>
        <c:marker val="1"/>
        <c:smooth val="0"/>
        <c:axId val="1844713007"/>
        <c:axId val="1829553599"/>
      </c:lineChart>
      <c:catAx>
        <c:axId val="1844713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rgbClr val="002060"/>
                </a:solidFill>
                <a:latin typeface="Tahoma" panose="020B0604030504040204" pitchFamily="34" charset="0"/>
                <a:ea typeface="Tahoma" panose="020B0604030504040204" pitchFamily="34" charset="0"/>
                <a:cs typeface="Tahoma" panose="020B0604030504040204" pitchFamily="34" charset="0"/>
              </a:defRPr>
            </a:pPr>
            <a:endParaRPr lang="en-US"/>
          </a:p>
        </c:txPr>
        <c:crossAx val="1829553599"/>
        <c:crosses val="autoZero"/>
        <c:auto val="1"/>
        <c:lblAlgn val="ctr"/>
        <c:lblOffset val="100"/>
        <c:noMultiLvlLbl val="0"/>
      </c:catAx>
      <c:valAx>
        <c:axId val="1829553599"/>
        <c:scaling>
          <c:orientation val="minMax"/>
          <c:max val="1"/>
          <c:min val="0.8"/>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pPr>
            <a:endParaRPr lang="en-US"/>
          </a:p>
        </c:txPr>
        <c:crossAx val="1844713007"/>
        <c:crosses val="autoZero"/>
        <c:crossBetween val="between"/>
        <c:majorUnit val="5.000000000000001E-2"/>
      </c:valAx>
      <c:spPr>
        <a:noFill/>
        <a:ln>
          <a:noFill/>
        </a:ln>
        <a:effectLst/>
      </c:spPr>
    </c:plotArea>
    <c:legend>
      <c:legendPos val="b"/>
      <c:layout>
        <c:manualLayout>
          <c:xMode val="edge"/>
          <c:yMode val="edge"/>
          <c:x val="0.14325984821105892"/>
          <c:y val="0.90893082509316669"/>
          <c:w val="0.80289583276591714"/>
          <c:h val="9.106917490683334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pPr>
          <a:endParaRPr lang="en-US"/>
        </a:p>
      </c:txPr>
    </c:legend>
    <c:plotVisOnly val="1"/>
    <c:dispBlanksAs val="gap"/>
    <c:showDLblsOverMax val="0"/>
  </c:chart>
  <c:spPr>
    <a:noFill/>
    <a:ln>
      <a:noFill/>
    </a:ln>
    <a:effectLst/>
  </c:spPr>
  <c:txPr>
    <a:bodyPr/>
    <a:lstStyle/>
    <a:p>
      <a:pPr>
        <a:defRPr sz="105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Sheet1!$B$1</c:f>
              <c:strCache>
                <c:ptCount val="1"/>
                <c:pt idx="0">
                  <c:v>Үзлэгийн тоо / хувь /</c:v>
                </c:pt>
              </c:strCache>
            </c:strRef>
          </c:tx>
          <c:spPr>
            <a:solidFill>
              <a:srgbClr val="002060"/>
            </a:solidFill>
          </c:spPr>
          <c:invertIfNegative val="0"/>
          <c:dLbls>
            <c:spPr>
              <a:noFill/>
              <a:ln>
                <a:noFill/>
              </a:ln>
              <a:effectLst/>
            </c:spPr>
            <c:txPr>
              <a:bodyPr/>
              <a:lstStyle/>
              <a:p>
                <a:pPr>
                  <a:defRPr>
                    <a:solidFill>
                      <a:srgbClr val="00206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Асгат</c:v>
                </c:pt>
                <c:pt idx="1">
                  <c:v>Баяндэлгэр</c:v>
                </c:pt>
                <c:pt idx="2">
                  <c:v>Дарьганга</c:v>
                </c:pt>
                <c:pt idx="3">
                  <c:v>Мөнххаан</c:v>
                </c:pt>
                <c:pt idx="4">
                  <c:v>Наран</c:v>
                </c:pt>
                <c:pt idx="5">
                  <c:v>Онгон</c:v>
                </c:pt>
                <c:pt idx="6">
                  <c:v>Сүхбаатар</c:v>
                </c:pt>
                <c:pt idx="7">
                  <c:v>Түвшинширээ</c:v>
                </c:pt>
                <c:pt idx="8">
                  <c:v>Түмэнцогт</c:v>
                </c:pt>
                <c:pt idx="9">
                  <c:v>Уулбаян</c:v>
                </c:pt>
                <c:pt idx="10">
                  <c:v>Халзан</c:v>
                </c:pt>
                <c:pt idx="11">
                  <c:v>Эрдэнэцагаан</c:v>
                </c:pt>
                <c:pt idx="12">
                  <c:v>Энхжин</c:v>
                </c:pt>
                <c:pt idx="13">
                  <c:v>Энэрэл</c:v>
                </c:pt>
                <c:pt idx="14">
                  <c:v>Тэмүүлэн</c:v>
                </c:pt>
              </c:strCache>
            </c:strRef>
          </c:cat>
          <c:val>
            <c:numRef>
              <c:f>Sheet1!$B$2:$B$16</c:f>
              <c:numCache>
                <c:formatCode>General</c:formatCode>
                <c:ptCount val="15"/>
                <c:pt idx="0">
                  <c:v>99.6</c:v>
                </c:pt>
                <c:pt idx="1">
                  <c:v>94.9</c:v>
                </c:pt>
                <c:pt idx="2">
                  <c:v>98.9</c:v>
                </c:pt>
                <c:pt idx="3">
                  <c:v>52</c:v>
                </c:pt>
                <c:pt idx="4">
                  <c:v>100</c:v>
                </c:pt>
                <c:pt idx="5">
                  <c:v>99.2</c:v>
                </c:pt>
                <c:pt idx="6">
                  <c:v>90.5</c:v>
                </c:pt>
                <c:pt idx="7">
                  <c:v>93.3</c:v>
                </c:pt>
                <c:pt idx="8">
                  <c:v>91.4</c:v>
                </c:pt>
                <c:pt idx="9">
                  <c:v>68.7</c:v>
                </c:pt>
                <c:pt idx="10">
                  <c:v>94.6</c:v>
                </c:pt>
                <c:pt idx="11">
                  <c:v>57.9</c:v>
                </c:pt>
                <c:pt idx="12">
                  <c:v>96.8</c:v>
                </c:pt>
                <c:pt idx="13">
                  <c:v>95.1</c:v>
                </c:pt>
                <c:pt idx="14">
                  <c:v>76.7</c:v>
                </c:pt>
              </c:numCache>
            </c:numRef>
          </c:val>
          <c:extLst>
            <c:ext xmlns:c16="http://schemas.microsoft.com/office/drawing/2014/chart" uri="{C3380CC4-5D6E-409C-BE32-E72D297353CC}">
              <c16:uniqueId val="{00000000-21CB-4454-BEF7-6DA5F0FDEF82}"/>
            </c:ext>
          </c:extLst>
        </c:ser>
        <c:ser>
          <c:idx val="1"/>
          <c:order val="1"/>
          <c:tx>
            <c:strRef>
              <c:f>Sheet1!$C$1</c:f>
              <c:strCache>
                <c:ptCount val="1"/>
                <c:pt idx="0">
                  <c:v>Батлагдсан / тоо/</c:v>
                </c:pt>
              </c:strCache>
            </c:strRef>
          </c:tx>
          <c:spPr>
            <a:solidFill>
              <a:srgbClr val="FF0000"/>
            </a:solidFill>
          </c:spPr>
          <c:invertIfNegative val="0"/>
          <c:dLbls>
            <c:dLbl>
              <c:idx val="11"/>
              <c:layout>
                <c:manualLayout>
                  <c:x val="8.3027138978494959E-3"/>
                  <c:y val="1.79285659582412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1CB-4454-BEF7-6DA5F0FDEF82}"/>
                </c:ext>
              </c:extLst>
            </c:dLbl>
            <c:spPr>
              <a:noFill/>
              <a:ln>
                <a:noFill/>
              </a:ln>
              <a:effectLst/>
            </c:spPr>
            <c:txPr>
              <a:bodyPr/>
              <a:lstStyle/>
              <a:p>
                <a:pPr>
                  <a:defRPr>
                    <a:solidFill>
                      <a:srgbClr val="00206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Асгат</c:v>
                </c:pt>
                <c:pt idx="1">
                  <c:v>Баяндэлгэр</c:v>
                </c:pt>
                <c:pt idx="2">
                  <c:v>Дарьганга</c:v>
                </c:pt>
                <c:pt idx="3">
                  <c:v>Мөнххаан</c:v>
                </c:pt>
                <c:pt idx="4">
                  <c:v>Наран</c:v>
                </c:pt>
                <c:pt idx="5">
                  <c:v>Онгон</c:v>
                </c:pt>
                <c:pt idx="6">
                  <c:v>Сүхбаатар</c:v>
                </c:pt>
                <c:pt idx="7">
                  <c:v>Түвшинширээ</c:v>
                </c:pt>
                <c:pt idx="8">
                  <c:v>Түмэнцогт</c:v>
                </c:pt>
                <c:pt idx="9">
                  <c:v>Уулбаян</c:v>
                </c:pt>
                <c:pt idx="10">
                  <c:v>Халзан</c:v>
                </c:pt>
                <c:pt idx="11">
                  <c:v>Эрдэнэцагаан</c:v>
                </c:pt>
                <c:pt idx="12">
                  <c:v>Энхжин</c:v>
                </c:pt>
                <c:pt idx="13">
                  <c:v>Энэрэл</c:v>
                </c:pt>
                <c:pt idx="14">
                  <c:v>Тэмүүлэн</c:v>
                </c:pt>
              </c:strCache>
            </c:strRef>
          </c:cat>
          <c:val>
            <c:numRef>
              <c:f>Sheet1!$C$2:$C$16</c:f>
              <c:numCache>
                <c:formatCode>General</c:formatCode>
                <c:ptCount val="15"/>
                <c:pt idx="0">
                  <c:v>0</c:v>
                </c:pt>
                <c:pt idx="1">
                  <c:v>21</c:v>
                </c:pt>
                <c:pt idx="2">
                  <c:v>1</c:v>
                </c:pt>
                <c:pt idx="3">
                  <c:v>0</c:v>
                </c:pt>
                <c:pt idx="4">
                  <c:v>0</c:v>
                </c:pt>
                <c:pt idx="5">
                  <c:v>11</c:v>
                </c:pt>
                <c:pt idx="6">
                  <c:v>0</c:v>
                </c:pt>
                <c:pt idx="7">
                  <c:v>3</c:v>
                </c:pt>
                <c:pt idx="8">
                  <c:v>2</c:v>
                </c:pt>
                <c:pt idx="9">
                  <c:v>0</c:v>
                </c:pt>
                <c:pt idx="10">
                  <c:v>0</c:v>
                </c:pt>
                <c:pt idx="11">
                  <c:v>56</c:v>
                </c:pt>
                <c:pt idx="12">
                  <c:v>46</c:v>
                </c:pt>
                <c:pt idx="13">
                  <c:v>13</c:v>
                </c:pt>
                <c:pt idx="14">
                  <c:v>1</c:v>
                </c:pt>
              </c:numCache>
            </c:numRef>
          </c:val>
          <c:extLst>
            <c:ext xmlns:c16="http://schemas.microsoft.com/office/drawing/2014/chart" uri="{C3380CC4-5D6E-409C-BE32-E72D297353CC}">
              <c16:uniqueId val="{00000001-21CB-4454-BEF7-6DA5F0FDEF82}"/>
            </c:ext>
          </c:extLst>
        </c:ser>
        <c:dLbls>
          <c:showLegendKey val="0"/>
          <c:showVal val="1"/>
          <c:showCatName val="0"/>
          <c:showSerName val="0"/>
          <c:showPercent val="0"/>
          <c:showBubbleSize val="0"/>
        </c:dLbls>
        <c:gapWidth val="150"/>
        <c:overlap val="-25"/>
        <c:axId val="265591040"/>
        <c:axId val="265592832"/>
      </c:barChart>
      <c:catAx>
        <c:axId val="265591040"/>
        <c:scaling>
          <c:orientation val="minMax"/>
        </c:scaling>
        <c:delete val="0"/>
        <c:axPos val="b"/>
        <c:numFmt formatCode="General" sourceLinked="0"/>
        <c:majorTickMark val="none"/>
        <c:minorTickMark val="none"/>
        <c:tickLblPos val="nextTo"/>
        <c:txPr>
          <a:bodyPr/>
          <a:lstStyle/>
          <a:p>
            <a:pPr>
              <a:defRPr>
                <a:solidFill>
                  <a:srgbClr val="002060"/>
                </a:solidFill>
              </a:defRPr>
            </a:pPr>
            <a:endParaRPr lang="en-US"/>
          </a:p>
        </c:txPr>
        <c:crossAx val="265592832"/>
        <c:crosses val="autoZero"/>
        <c:auto val="1"/>
        <c:lblAlgn val="ctr"/>
        <c:lblOffset val="100"/>
        <c:noMultiLvlLbl val="0"/>
      </c:catAx>
      <c:valAx>
        <c:axId val="265592832"/>
        <c:scaling>
          <c:orientation val="minMax"/>
        </c:scaling>
        <c:delete val="1"/>
        <c:axPos val="l"/>
        <c:numFmt formatCode="General" sourceLinked="1"/>
        <c:majorTickMark val="none"/>
        <c:minorTickMark val="none"/>
        <c:tickLblPos val="nextTo"/>
        <c:crossAx val="265591040"/>
        <c:crosses val="autoZero"/>
        <c:crossBetween val="between"/>
      </c:valAx>
    </c:plotArea>
    <c:legend>
      <c:legendPos val="t"/>
      <c:overlay val="0"/>
      <c:txPr>
        <a:bodyPr/>
        <a:lstStyle/>
        <a:p>
          <a:pPr>
            <a:defRPr>
              <a:solidFill>
                <a:srgbClr val="002060"/>
              </a:solidFill>
            </a:defRPr>
          </a:pPr>
          <a:endParaRPr lang="en-US"/>
        </a:p>
      </c:txPr>
    </c:legend>
    <c:plotVisOnly val="1"/>
    <c:dispBlanksAs val="gap"/>
    <c:showDLblsOverMax val="0"/>
  </c:chart>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Sheet1!$B$1</c:f>
              <c:strCache>
                <c:ptCount val="1"/>
                <c:pt idx="0">
                  <c:v>Үзлэгийн тоо / хувь /</c:v>
                </c:pt>
              </c:strCache>
            </c:strRef>
          </c:tx>
          <c:spPr>
            <a:solidFill>
              <a:srgbClr val="002060"/>
            </a:solidFill>
            <a:ln>
              <a:solidFill>
                <a:srgbClr val="002060"/>
              </a:solidFill>
            </a:ln>
          </c:spPr>
          <c:invertIfNegative val="0"/>
          <c:dLbls>
            <c:spPr>
              <a:noFill/>
              <a:ln>
                <a:noFill/>
              </a:ln>
              <a:effectLst/>
            </c:spPr>
            <c:txPr>
              <a:bodyPr wrap="square" lIns="38100" tIns="19050" rIns="38100" bIns="19050" anchor="ctr">
                <a:spAutoFit/>
              </a:bodyPr>
              <a:lstStyle/>
              <a:p>
                <a:pPr>
                  <a:defRPr>
                    <a:solidFill>
                      <a:srgbClr val="00206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Асгат</c:v>
                </c:pt>
                <c:pt idx="1">
                  <c:v>Баяндэлгэр</c:v>
                </c:pt>
                <c:pt idx="2">
                  <c:v>Дарьганга</c:v>
                </c:pt>
                <c:pt idx="3">
                  <c:v>Мөнххаан</c:v>
                </c:pt>
                <c:pt idx="4">
                  <c:v>Наран</c:v>
                </c:pt>
                <c:pt idx="5">
                  <c:v>Онгон</c:v>
                </c:pt>
                <c:pt idx="6">
                  <c:v>Сүхбаатар</c:v>
                </c:pt>
                <c:pt idx="7">
                  <c:v>Түвшинширээ</c:v>
                </c:pt>
                <c:pt idx="8">
                  <c:v>Түмэнцогт</c:v>
                </c:pt>
                <c:pt idx="9">
                  <c:v>Уулбаян</c:v>
                </c:pt>
                <c:pt idx="10">
                  <c:v>Халзан</c:v>
                </c:pt>
                <c:pt idx="11">
                  <c:v>Эрдэнэцагаан</c:v>
                </c:pt>
                <c:pt idx="12">
                  <c:v>Энхжин</c:v>
                </c:pt>
                <c:pt idx="13">
                  <c:v>Энэрэл</c:v>
                </c:pt>
                <c:pt idx="14">
                  <c:v>Тэмүүлэн</c:v>
                </c:pt>
              </c:strCache>
            </c:strRef>
          </c:cat>
          <c:val>
            <c:numRef>
              <c:f>Sheet1!$B$2:$B$16</c:f>
              <c:numCache>
                <c:formatCode>General</c:formatCode>
                <c:ptCount val="15"/>
                <c:pt idx="0">
                  <c:v>98.6</c:v>
                </c:pt>
                <c:pt idx="1">
                  <c:v>91.8</c:v>
                </c:pt>
                <c:pt idx="2">
                  <c:v>86.6</c:v>
                </c:pt>
                <c:pt idx="3">
                  <c:v>46.8</c:v>
                </c:pt>
                <c:pt idx="4">
                  <c:v>91.1</c:v>
                </c:pt>
                <c:pt idx="5">
                  <c:v>98.1</c:v>
                </c:pt>
                <c:pt idx="6">
                  <c:v>93.8</c:v>
                </c:pt>
                <c:pt idx="7">
                  <c:v>96.5</c:v>
                </c:pt>
                <c:pt idx="8">
                  <c:v>89.4</c:v>
                </c:pt>
                <c:pt idx="9">
                  <c:v>70.3</c:v>
                </c:pt>
                <c:pt idx="10">
                  <c:v>90.7</c:v>
                </c:pt>
                <c:pt idx="11">
                  <c:v>69.400000000000006</c:v>
                </c:pt>
                <c:pt idx="12">
                  <c:v>97.2</c:v>
                </c:pt>
                <c:pt idx="13">
                  <c:v>91.6</c:v>
                </c:pt>
                <c:pt idx="14">
                  <c:v>77.900000000000006</c:v>
                </c:pt>
              </c:numCache>
            </c:numRef>
          </c:val>
          <c:extLst>
            <c:ext xmlns:c16="http://schemas.microsoft.com/office/drawing/2014/chart" uri="{C3380CC4-5D6E-409C-BE32-E72D297353CC}">
              <c16:uniqueId val="{00000000-1298-430B-94D5-8FD53AB8F6AD}"/>
            </c:ext>
          </c:extLst>
        </c:ser>
        <c:ser>
          <c:idx val="1"/>
          <c:order val="1"/>
          <c:tx>
            <c:strRef>
              <c:f>Sheet1!$C$1</c:f>
              <c:strCache>
                <c:ptCount val="1"/>
                <c:pt idx="0">
                  <c:v>Батлагдсан / тоо /</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Асгат</c:v>
                </c:pt>
                <c:pt idx="1">
                  <c:v>Баяндэлгэр</c:v>
                </c:pt>
                <c:pt idx="2">
                  <c:v>Дарьганга</c:v>
                </c:pt>
                <c:pt idx="3">
                  <c:v>Мөнххаан</c:v>
                </c:pt>
                <c:pt idx="4">
                  <c:v>Наран</c:v>
                </c:pt>
                <c:pt idx="5">
                  <c:v>Онгон</c:v>
                </c:pt>
                <c:pt idx="6">
                  <c:v>Сүхбаатар</c:v>
                </c:pt>
                <c:pt idx="7">
                  <c:v>Түвшинширээ</c:v>
                </c:pt>
                <c:pt idx="8">
                  <c:v>Түмэнцогт</c:v>
                </c:pt>
                <c:pt idx="9">
                  <c:v>Уулбаян</c:v>
                </c:pt>
                <c:pt idx="10">
                  <c:v>Халзан</c:v>
                </c:pt>
                <c:pt idx="11">
                  <c:v>Эрдэнэцагаан</c:v>
                </c:pt>
                <c:pt idx="12">
                  <c:v>Энхжин</c:v>
                </c:pt>
                <c:pt idx="13">
                  <c:v>Энэрэл</c:v>
                </c:pt>
                <c:pt idx="14">
                  <c:v>Тэмүүлэн</c:v>
                </c:pt>
              </c:strCache>
            </c:strRef>
          </c:cat>
          <c:val>
            <c:numRef>
              <c:f>Sheet1!$C$2:$C$16</c:f>
              <c:numCache>
                <c:formatCode>General</c:formatCode>
                <c:ptCount val="15"/>
                <c:pt idx="0">
                  <c:v>0</c:v>
                </c:pt>
                <c:pt idx="1">
                  <c:v>2</c:v>
                </c:pt>
                <c:pt idx="2">
                  <c:v>0</c:v>
                </c:pt>
                <c:pt idx="3">
                  <c:v>0</c:v>
                </c:pt>
                <c:pt idx="4">
                  <c:v>0</c:v>
                </c:pt>
                <c:pt idx="5">
                  <c:v>4</c:v>
                </c:pt>
                <c:pt idx="6">
                  <c:v>3</c:v>
                </c:pt>
                <c:pt idx="7">
                  <c:v>1</c:v>
                </c:pt>
                <c:pt idx="8">
                  <c:v>1</c:v>
                </c:pt>
                <c:pt idx="9">
                  <c:v>1</c:v>
                </c:pt>
                <c:pt idx="10">
                  <c:v>0</c:v>
                </c:pt>
                <c:pt idx="11">
                  <c:v>0</c:v>
                </c:pt>
                <c:pt idx="12">
                  <c:v>0</c:v>
                </c:pt>
                <c:pt idx="13">
                  <c:v>2</c:v>
                </c:pt>
                <c:pt idx="14">
                  <c:v>1</c:v>
                </c:pt>
              </c:numCache>
            </c:numRef>
          </c:val>
          <c:extLst>
            <c:ext xmlns:c16="http://schemas.microsoft.com/office/drawing/2014/chart" uri="{C3380CC4-5D6E-409C-BE32-E72D297353CC}">
              <c16:uniqueId val="{00000001-1298-430B-94D5-8FD53AB8F6AD}"/>
            </c:ext>
          </c:extLst>
        </c:ser>
        <c:dLbls>
          <c:showLegendKey val="0"/>
          <c:showVal val="1"/>
          <c:showCatName val="0"/>
          <c:showSerName val="0"/>
          <c:showPercent val="0"/>
          <c:showBubbleSize val="0"/>
        </c:dLbls>
        <c:gapWidth val="150"/>
        <c:overlap val="-25"/>
        <c:axId val="289587584"/>
        <c:axId val="289589120"/>
      </c:barChart>
      <c:catAx>
        <c:axId val="289587584"/>
        <c:scaling>
          <c:orientation val="minMax"/>
        </c:scaling>
        <c:delete val="0"/>
        <c:axPos val="b"/>
        <c:numFmt formatCode="General" sourceLinked="0"/>
        <c:majorTickMark val="none"/>
        <c:minorTickMark val="none"/>
        <c:tickLblPos val="nextTo"/>
        <c:txPr>
          <a:bodyPr/>
          <a:lstStyle/>
          <a:p>
            <a:pPr>
              <a:defRPr>
                <a:solidFill>
                  <a:srgbClr val="002060"/>
                </a:solidFill>
              </a:defRPr>
            </a:pPr>
            <a:endParaRPr lang="en-US"/>
          </a:p>
        </c:txPr>
        <c:crossAx val="289589120"/>
        <c:crosses val="autoZero"/>
        <c:auto val="1"/>
        <c:lblAlgn val="ctr"/>
        <c:lblOffset val="100"/>
        <c:noMultiLvlLbl val="0"/>
      </c:catAx>
      <c:valAx>
        <c:axId val="289589120"/>
        <c:scaling>
          <c:orientation val="minMax"/>
        </c:scaling>
        <c:delete val="1"/>
        <c:axPos val="l"/>
        <c:numFmt formatCode="General" sourceLinked="1"/>
        <c:majorTickMark val="out"/>
        <c:minorTickMark val="none"/>
        <c:tickLblPos val="nextTo"/>
        <c:crossAx val="289587584"/>
        <c:crosses val="autoZero"/>
        <c:crossBetween val="between"/>
      </c:valAx>
    </c:plotArea>
    <c:legend>
      <c:legendPos val="t"/>
      <c:layout>
        <c:manualLayout>
          <c:xMode val="edge"/>
          <c:yMode val="edge"/>
          <c:x val="0.23309711576395908"/>
          <c:y val="5.826790105679832E-2"/>
          <c:w val="0.55884490968980993"/>
          <c:h val="8.1050262152616015E-2"/>
        </c:manualLayout>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Sheet1!$B$1</c:f>
              <c:strCache>
                <c:ptCount val="1"/>
                <c:pt idx="0">
                  <c:v>Эсийн шинжилгээ / хувь /</c:v>
                </c:pt>
              </c:strCache>
            </c:strRef>
          </c:tx>
          <c:spPr>
            <a:solidFill>
              <a:srgbClr val="002060"/>
            </a:solidFill>
            <a:ln>
              <a:solidFill>
                <a:srgbClr val="002060"/>
              </a:solidFill>
            </a:ln>
          </c:spPr>
          <c:invertIfNegative val="0"/>
          <c:dLbls>
            <c:spPr>
              <a:noFill/>
              <a:ln>
                <a:noFill/>
              </a:ln>
              <a:effectLst/>
            </c:spPr>
            <c:txPr>
              <a:bodyPr wrap="square" lIns="38100" tIns="19050" rIns="38100" bIns="19050" anchor="ctr">
                <a:spAutoFit/>
              </a:bodyPr>
              <a:lstStyle/>
              <a:p>
                <a:pPr>
                  <a:defRPr sz="800">
                    <a:solidFill>
                      <a:srgbClr val="00206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Асгат</c:v>
                </c:pt>
                <c:pt idx="1">
                  <c:v>Баяндэлгэр</c:v>
                </c:pt>
                <c:pt idx="2">
                  <c:v>Дарьганга</c:v>
                </c:pt>
                <c:pt idx="3">
                  <c:v>Мөнххаан</c:v>
                </c:pt>
                <c:pt idx="4">
                  <c:v>Наран</c:v>
                </c:pt>
                <c:pt idx="5">
                  <c:v>Онгон</c:v>
                </c:pt>
                <c:pt idx="6">
                  <c:v>Сүхбаатар</c:v>
                </c:pt>
                <c:pt idx="7">
                  <c:v>Түвшинширээ</c:v>
                </c:pt>
                <c:pt idx="8">
                  <c:v>Түмэнцогт</c:v>
                </c:pt>
                <c:pt idx="9">
                  <c:v>Уулбаян</c:v>
                </c:pt>
                <c:pt idx="10">
                  <c:v>Халзан</c:v>
                </c:pt>
                <c:pt idx="11">
                  <c:v>Эрдэнэцагаан</c:v>
                </c:pt>
                <c:pt idx="12">
                  <c:v>Энхжин</c:v>
                </c:pt>
                <c:pt idx="13">
                  <c:v>Энэрэл</c:v>
                </c:pt>
                <c:pt idx="14">
                  <c:v>Тэмүүлэн</c:v>
                </c:pt>
              </c:strCache>
            </c:strRef>
          </c:cat>
          <c:val>
            <c:numRef>
              <c:f>Sheet1!$B$2:$B$16</c:f>
              <c:numCache>
                <c:formatCode>General</c:formatCode>
                <c:ptCount val="15"/>
                <c:pt idx="0">
                  <c:v>83.5</c:v>
                </c:pt>
                <c:pt idx="1">
                  <c:v>83.8</c:v>
                </c:pt>
                <c:pt idx="2">
                  <c:v>48.2</c:v>
                </c:pt>
                <c:pt idx="3">
                  <c:v>21.4</c:v>
                </c:pt>
                <c:pt idx="4">
                  <c:v>52.4</c:v>
                </c:pt>
                <c:pt idx="5">
                  <c:v>81.400000000000006</c:v>
                </c:pt>
                <c:pt idx="6">
                  <c:v>54.3</c:v>
                </c:pt>
                <c:pt idx="7">
                  <c:v>86.3</c:v>
                </c:pt>
                <c:pt idx="8">
                  <c:v>77.2</c:v>
                </c:pt>
                <c:pt idx="9">
                  <c:v>71.3</c:v>
                </c:pt>
                <c:pt idx="10">
                  <c:v>95.9</c:v>
                </c:pt>
                <c:pt idx="11">
                  <c:v>47.1</c:v>
                </c:pt>
                <c:pt idx="12">
                  <c:v>55.1</c:v>
                </c:pt>
                <c:pt idx="13">
                  <c:v>86.8</c:v>
                </c:pt>
                <c:pt idx="14">
                  <c:v>40.700000000000003</c:v>
                </c:pt>
              </c:numCache>
            </c:numRef>
          </c:val>
          <c:extLst>
            <c:ext xmlns:c16="http://schemas.microsoft.com/office/drawing/2014/chart" uri="{C3380CC4-5D6E-409C-BE32-E72D297353CC}">
              <c16:uniqueId val="{00000000-7A21-416A-9D15-993F997B2D50}"/>
            </c:ext>
          </c:extLst>
        </c:ser>
        <c:ser>
          <c:idx val="1"/>
          <c:order val="1"/>
          <c:tx>
            <c:strRef>
              <c:f>Sheet1!$C$1</c:f>
              <c:strCache>
                <c:ptCount val="1"/>
                <c:pt idx="0">
                  <c:v>Хөхний үзлэг / хувь /</c:v>
                </c:pt>
              </c:strCache>
            </c:strRef>
          </c:tx>
          <c:spPr>
            <a:solidFill>
              <a:srgbClr val="0070C0"/>
            </a:solidFill>
          </c:spPr>
          <c:invertIfNegative val="0"/>
          <c:dLbls>
            <c:spPr>
              <a:noFill/>
              <a:ln>
                <a:noFill/>
              </a:ln>
              <a:effectLst/>
            </c:spPr>
            <c:txPr>
              <a:bodyPr wrap="square" lIns="38100" tIns="19050" rIns="38100" bIns="19050" anchor="ctr">
                <a:spAutoFit/>
              </a:bodyPr>
              <a:lstStyle/>
              <a:p>
                <a:pPr>
                  <a:defRPr sz="800">
                    <a:solidFill>
                      <a:srgbClr val="00206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Асгат</c:v>
                </c:pt>
                <c:pt idx="1">
                  <c:v>Баяндэлгэр</c:v>
                </c:pt>
                <c:pt idx="2">
                  <c:v>Дарьганга</c:v>
                </c:pt>
                <c:pt idx="3">
                  <c:v>Мөнххаан</c:v>
                </c:pt>
                <c:pt idx="4">
                  <c:v>Наран</c:v>
                </c:pt>
                <c:pt idx="5">
                  <c:v>Онгон</c:v>
                </c:pt>
                <c:pt idx="6">
                  <c:v>Сүхбаатар</c:v>
                </c:pt>
                <c:pt idx="7">
                  <c:v>Түвшинширээ</c:v>
                </c:pt>
                <c:pt idx="8">
                  <c:v>Түмэнцогт</c:v>
                </c:pt>
                <c:pt idx="9">
                  <c:v>Уулбаян</c:v>
                </c:pt>
                <c:pt idx="10">
                  <c:v>Халзан</c:v>
                </c:pt>
                <c:pt idx="11">
                  <c:v>Эрдэнэцагаан</c:v>
                </c:pt>
                <c:pt idx="12">
                  <c:v>Энхжин</c:v>
                </c:pt>
                <c:pt idx="13">
                  <c:v>Энэрэл</c:v>
                </c:pt>
                <c:pt idx="14">
                  <c:v>Тэмүүлэн</c:v>
                </c:pt>
              </c:strCache>
            </c:strRef>
          </c:cat>
          <c:val>
            <c:numRef>
              <c:f>Sheet1!$C$2:$C$16</c:f>
              <c:numCache>
                <c:formatCode>General</c:formatCode>
                <c:ptCount val="15"/>
                <c:pt idx="0">
                  <c:v>100</c:v>
                </c:pt>
                <c:pt idx="1">
                  <c:v>94.2</c:v>
                </c:pt>
                <c:pt idx="2">
                  <c:v>79.8</c:v>
                </c:pt>
                <c:pt idx="3">
                  <c:v>79.599999999999994</c:v>
                </c:pt>
                <c:pt idx="4">
                  <c:v>100</c:v>
                </c:pt>
                <c:pt idx="5">
                  <c:v>94.4</c:v>
                </c:pt>
                <c:pt idx="6">
                  <c:v>98.8</c:v>
                </c:pt>
                <c:pt idx="7">
                  <c:v>99.4</c:v>
                </c:pt>
                <c:pt idx="8">
                  <c:v>97.7</c:v>
                </c:pt>
                <c:pt idx="9">
                  <c:v>98</c:v>
                </c:pt>
                <c:pt idx="10">
                  <c:v>100</c:v>
                </c:pt>
                <c:pt idx="11">
                  <c:v>79.400000000000006</c:v>
                </c:pt>
                <c:pt idx="12">
                  <c:v>94.8</c:v>
                </c:pt>
                <c:pt idx="13">
                  <c:v>98.9</c:v>
                </c:pt>
                <c:pt idx="14">
                  <c:v>83.3</c:v>
                </c:pt>
              </c:numCache>
            </c:numRef>
          </c:val>
          <c:extLst>
            <c:ext xmlns:c16="http://schemas.microsoft.com/office/drawing/2014/chart" uri="{C3380CC4-5D6E-409C-BE32-E72D297353CC}">
              <c16:uniqueId val="{00000001-7A21-416A-9D15-993F997B2D50}"/>
            </c:ext>
          </c:extLst>
        </c:ser>
        <c:dLbls>
          <c:showLegendKey val="0"/>
          <c:showVal val="1"/>
          <c:showCatName val="0"/>
          <c:showSerName val="0"/>
          <c:showPercent val="0"/>
          <c:showBubbleSize val="0"/>
        </c:dLbls>
        <c:gapWidth val="150"/>
        <c:overlap val="-25"/>
        <c:axId val="289412224"/>
        <c:axId val="289413760"/>
      </c:barChart>
      <c:catAx>
        <c:axId val="289412224"/>
        <c:scaling>
          <c:orientation val="minMax"/>
        </c:scaling>
        <c:delete val="0"/>
        <c:axPos val="b"/>
        <c:numFmt formatCode="General" sourceLinked="0"/>
        <c:majorTickMark val="none"/>
        <c:minorTickMark val="none"/>
        <c:tickLblPos val="nextTo"/>
        <c:txPr>
          <a:bodyPr/>
          <a:lstStyle/>
          <a:p>
            <a:pPr>
              <a:defRPr>
                <a:solidFill>
                  <a:srgbClr val="002060"/>
                </a:solidFill>
              </a:defRPr>
            </a:pPr>
            <a:endParaRPr lang="en-US"/>
          </a:p>
        </c:txPr>
        <c:crossAx val="289413760"/>
        <c:crosses val="autoZero"/>
        <c:auto val="1"/>
        <c:lblAlgn val="ctr"/>
        <c:lblOffset val="100"/>
        <c:noMultiLvlLbl val="0"/>
      </c:catAx>
      <c:valAx>
        <c:axId val="289413760"/>
        <c:scaling>
          <c:orientation val="minMax"/>
        </c:scaling>
        <c:delete val="1"/>
        <c:axPos val="l"/>
        <c:numFmt formatCode="General" sourceLinked="1"/>
        <c:majorTickMark val="out"/>
        <c:minorTickMark val="none"/>
        <c:tickLblPos val="nextTo"/>
        <c:crossAx val="289412224"/>
        <c:crosses val="autoZero"/>
        <c:crossBetween val="between"/>
      </c:valAx>
    </c:plotArea>
    <c:legend>
      <c:legendPos val="t"/>
      <c:overlay val="0"/>
      <c:txPr>
        <a:bodyPr/>
        <a:lstStyle/>
        <a:p>
          <a:pPr>
            <a:defRPr>
              <a:solidFill>
                <a:srgbClr val="002060"/>
              </a:solidFill>
            </a:defRPr>
          </a:pPr>
          <a:endParaRPr lang="en-US"/>
        </a:p>
      </c:txPr>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658DC1-D21B-4368-BA89-9F33B47267F1}" type="doc">
      <dgm:prSet loTypeId="urn:microsoft.com/office/officeart/2005/8/layout/radial4" loCatId="relationship" qsTypeId="urn:microsoft.com/office/officeart/2005/8/quickstyle/simple1" qsCatId="simple" csTypeId="urn:microsoft.com/office/officeart/2005/8/colors/accent1_1" csCatId="accent1" phldr="1"/>
      <dgm:spPr/>
      <dgm:t>
        <a:bodyPr/>
        <a:lstStyle/>
        <a:p>
          <a:endParaRPr lang="en-US"/>
        </a:p>
      </dgm:t>
    </dgm:pt>
    <dgm:pt modelId="{1E71869E-F0D1-4353-9B53-9C184D619AE1}">
      <dgm:prSet phldrT="[Text]" custT="1"/>
      <dgm:spPr/>
      <dgm:t>
        <a:bodyPr/>
        <a:lstStyle/>
        <a:p>
          <a:r>
            <a:rPr lang="mn-MN" sz="1200" b="1" dirty="0">
              <a:solidFill>
                <a:srgbClr val="002060"/>
              </a:solidFill>
              <a:latin typeface="Arial" pitchFamily="34" charset="0"/>
              <a:cs typeface="Arial" pitchFamily="34" charset="0"/>
            </a:rPr>
            <a:t>Эрэгтэйчүүдийн эрүүл мэндийн төлөө хамтдаа аян</a:t>
          </a:r>
          <a:endParaRPr lang="en-US" sz="1200" b="1" dirty="0">
            <a:solidFill>
              <a:srgbClr val="002060"/>
            </a:solidFill>
            <a:latin typeface="Arial" pitchFamily="34" charset="0"/>
            <a:cs typeface="Arial" pitchFamily="34" charset="0"/>
          </a:endParaRPr>
        </a:p>
      </dgm:t>
    </dgm:pt>
    <dgm:pt modelId="{E8E300CC-57E5-4F25-AF97-784F1833073A}" type="parTrans" cxnId="{87FB2E90-7BB3-4AB8-9981-40855B991B45}">
      <dgm:prSet/>
      <dgm:spPr/>
      <dgm:t>
        <a:bodyPr/>
        <a:lstStyle/>
        <a:p>
          <a:endParaRPr lang="en-US" sz="1000" b="1">
            <a:solidFill>
              <a:schemeClr val="bg1"/>
            </a:solidFill>
            <a:latin typeface="Arial" pitchFamily="34" charset="0"/>
            <a:cs typeface="Arial" pitchFamily="34" charset="0"/>
          </a:endParaRPr>
        </a:p>
      </dgm:t>
    </dgm:pt>
    <dgm:pt modelId="{26A564E0-02E0-41E0-A17D-B887DCD5D182}" type="sibTrans" cxnId="{87FB2E90-7BB3-4AB8-9981-40855B991B45}">
      <dgm:prSet/>
      <dgm:spPr/>
      <dgm:t>
        <a:bodyPr/>
        <a:lstStyle/>
        <a:p>
          <a:endParaRPr lang="en-US" sz="1000" b="1">
            <a:solidFill>
              <a:schemeClr val="bg1"/>
            </a:solidFill>
            <a:latin typeface="Arial" pitchFamily="34" charset="0"/>
            <a:cs typeface="Arial" pitchFamily="34" charset="0"/>
          </a:endParaRPr>
        </a:p>
      </dgm:t>
    </dgm:pt>
    <dgm:pt modelId="{5479FE5C-D2EE-4215-9514-2E1200482893}">
      <dgm:prSet phldrT="[Text]" custT="1"/>
      <dgm:spPr/>
      <dgm:t>
        <a:bodyPr/>
        <a:lstStyle/>
        <a:p>
          <a:r>
            <a:rPr lang="mn-MN" sz="1000" b="1" dirty="0">
              <a:solidFill>
                <a:srgbClr val="002060"/>
              </a:solidFill>
              <a:latin typeface="Arial" pitchFamily="34" charset="0"/>
              <a:cs typeface="Arial" pitchFamily="34" charset="0"/>
            </a:rPr>
            <a:t>Үзлэгт </a:t>
          </a:r>
        </a:p>
        <a:p>
          <a:r>
            <a:rPr lang="mn-MN" sz="1000" b="1" dirty="0">
              <a:solidFill>
                <a:srgbClr val="002060"/>
              </a:solidFill>
              <a:latin typeface="Arial" pitchFamily="34" charset="0"/>
              <a:cs typeface="Arial" pitchFamily="34" charset="0"/>
            </a:rPr>
            <a:t>4728/15%</a:t>
          </a:r>
          <a:endParaRPr lang="en-US" sz="1000" b="1" dirty="0">
            <a:solidFill>
              <a:srgbClr val="002060"/>
            </a:solidFill>
            <a:latin typeface="Arial" pitchFamily="34" charset="0"/>
            <a:cs typeface="Arial" pitchFamily="34" charset="0"/>
          </a:endParaRPr>
        </a:p>
      </dgm:t>
    </dgm:pt>
    <dgm:pt modelId="{7F313BE8-C887-49AD-9683-5975D9F216ED}" type="parTrans" cxnId="{7C4C6C6D-520B-4EA2-AA8A-B634E2E2DDB1}">
      <dgm:prSet/>
      <dgm:spPr/>
      <dgm:t>
        <a:bodyPr/>
        <a:lstStyle/>
        <a:p>
          <a:endParaRPr lang="en-US" sz="1000" b="1">
            <a:solidFill>
              <a:schemeClr val="bg1"/>
            </a:solidFill>
            <a:latin typeface="Arial" pitchFamily="34" charset="0"/>
            <a:cs typeface="Arial" pitchFamily="34" charset="0"/>
          </a:endParaRPr>
        </a:p>
      </dgm:t>
    </dgm:pt>
    <dgm:pt modelId="{7A982E84-B324-4940-9807-EAB32DDD8D38}" type="sibTrans" cxnId="{7C4C6C6D-520B-4EA2-AA8A-B634E2E2DDB1}">
      <dgm:prSet/>
      <dgm:spPr/>
      <dgm:t>
        <a:bodyPr/>
        <a:lstStyle/>
        <a:p>
          <a:endParaRPr lang="en-US" sz="1000" b="1">
            <a:solidFill>
              <a:schemeClr val="bg1"/>
            </a:solidFill>
            <a:latin typeface="Arial" pitchFamily="34" charset="0"/>
            <a:cs typeface="Arial" pitchFamily="34" charset="0"/>
          </a:endParaRPr>
        </a:p>
      </dgm:t>
    </dgm:pt>
    <dgm:pt modelId="{C9C36093-AD07-43A9-BA36-5249902175A1}">
      <dgm:prSet phldrT="[Text]" custT="1"/>
      <dgm:spPr/>
      <dgm:t>
        <a:bodyPr/>
        <a:lstStyle/>
        <a:p>
          <a:r>
            <a:rPr lang="mn-MN" sz="1000" b="1" dirty="0">
              <a:solidFill>
                <a:srgbClr val="002060"/>
              </a:solidFill>
              <a:latin typeface="Arial" pitchFamily="34" charset="0"/>
              <a:cs typeface="Arial" pitchFamily="34" charset="0"/>
            </a:rPr>
            <a:t>Эхо-1670</a:t>
          </a:r>
          <a:endParaRPr lang="en-US" sz="1000" b="1" dirty="0">
            <a:solidFill>
              <a:srgbClr val="002060"/>
            </a:solidFill>
            <a:latin typeface="Arial" pitchFamily="34" charset="0"/>
            <a:cs typeface="Arial" pitchFamily="34" charset="0"/>
          </a:endParaRPr>
        </a:p>
      </dgm:t>
    </dgm:pt>
    <dgm:pt modelId="{33D4D426-565F-4672-887B-F3D007F310EE}" type="parTrans" cxnId="{395D7223-314F-41F0-A389-0C08A069CB4B}">
      <dgm:prSet/>
      <dgm:spPr/>
      <dgm:t>
        <a:bodyPr/>
        <a:lstStyle/>
        <a:p>
          <a:endParaRPr lang="en-US" sz="1000" b="1">
            <a:solidFill>
              <a:schemeClr val="bg1"/>
            </a:solidFill>
            <a:latin typeface="Arial" pitchFamily="34" charset="0"/>
            <a:cs typeface="Arial" pitchFamily="34" charset="0"/>
          </a:endParaRPr>
        </a:p>
      </dgm:t>
    </dgm:pt>
    <dgm:pt modelId="{408FA35B-3FA5-494E-BECD-395991BA0AB7}" type="sibTrans" cxnId="{395D7223-314F-41F0-A389-0C08A069CB4B}">
      <dgm:prSet/>
      <dgm:spPr/>
      <dgm:t>
        <a:bodyPr/>
        <a:lstStyle/>
        <a:p>
          <a:endParaRPr lang="en-US" sz="1000" b="1">
            <a:solidFill>
              <a:schemeClr val="bg1"/>
            </a:solidFill>
            <a:latin typeface="Arial" pitchFamily="34" charset="0"/>
            <a:cs typeface="Arial" pitchFamily="34" charset="0"/>
          </a:endParaRPr>
        </a:p>
      </dgm:t>
    </dgm:pt>
    <dgm:pt modelId="{0B379714-DE2A-4E27-90C7-579319E6F616}">
      <dgm:prSet phldrT="[Text]" custT="1"/>
      <dgm:spPr/>
      <dgm:t>
        <a:bodyPr/>
        <a:lstStyle/>
        <a:p>
          <a:r>
            <a:rPr lang="mn-MN" sz="1000" b="1" dirty="0">
              <a:solidFill>
                <a:srgbClr val="002060"/>
              </a:solidFill>
              <a:latin typeface="Arial" pitchFamily="34" charset="0"/>
              <a:cs typeface="Arial" pitchFamily="34" charset="0"/>
            </a:rPr>
            <a:t>Асуумж судалгаанд-2483</a:t>
          </a:r>
          <a:endParaRPr lang="en-US" sz="1000" b="1" dirty="0">
            <a:solidFill>
              <a:srgbClr val="002060"/>
            </a:solidFill>
            <a:latin typeface="Arial" pitchFamily="34" charset="0"/>
            <a:cs typeface="Arial" pitchFamily="34" charset="0"/>
          </a:endParaRPr>
        </a:p>
      </dgm:t>
    </dgm:pt>
    <dgm:pt modelId="{D4CA581D-8EEF-468C-94CC-12AF6D7C509A}" type="parTrans" cxnId="{AD30C04E-3897-4B5C-869C-D4A066CA4302}">
      <dgm:prSet/>
      <dgm:spPr/>
      <dgm:t>
        <a:bodyPr/>
        <a:lstStyle/>
        <a:p>
          <a:endParaRPr lang="en-US" sz="1000" b="1">
            <a:solidFill>
              <a:schemeClr val="bg1"/>
            </a:solidFill>
            <a:latin typeface="Arial" pitchFamily="34" charset="0"/>
            <a:cs typeface="Arial" pitchFamily="34" charset="0"/>
          </a:endParaRPr>
        </a:p>
      </dgm:t>
    </dgm:pt>
    <dgm:pt modelId="{11FA1E9E-0883-421E-AE4A-DF6CC955BC83}" type="sibTrans" cxnId="{AD30C04E-3897-4B5C-869C-D4A066CA4302}">
      <dgm:prSet/>
      <dgm:spPr/>
      <dgm:t>
        <a:bodyPr/>
        <a:lstStyle/>
        <a:p>
          <a:endParaRPr lang="en-US" sz="1000" b="1">
            <a:solidFill>
              <a:schemeClr val="bg1"/>
            </a:solidFill>
            <a:latin typeface="Arial" pitchFamily="34" charset="0"/>
            <a:cs typeface="Arial" pitchFamily="34" charset="0"/>
          </a:endParaRPr>
        </a:p>
      </dgm:t>
    </dgm:pt>
    <dgm:pt modelId="{0E2523E5-12B7-49DC-8B84-21B40CCC2392}">
      <dgm:prSet phldrT="[Text]" custT="1"/>
      <dgm:spPr/>
      <dgm:t>
        <a:bodyPr/>
        <a:lstStyle/>
        <a:p>
          <a:r>
            <a:rPr lang="mn-MN" sz="1000" b="1" dirty="0">
              <a:solidFill>
                <a:srgbClr val="002060"/>
              </a:solidFill>
              <a:latin typeface="Arial" pitchFamily="34" charset="0"/>
              <a:cs typeface="Arial" pitchFamily="34" charset="0"/>
            </a:rPr>
            <a:t>В вирусыг илрүүлэг шинжилгээнд  -1933</a:t>
          </a:r>
        </a:p>
        <a:p>
          <a:r>
            <a:rPr lang="mn-MN" sz="1000" b="1" dirty="0">
              <a:solidFill>
                <a:srgbClr val="002060"/>
              </a:solidFill>
              <a:latin typeface="Arial" pitchFamily="34" charset="0"/>
              <a:cs typeface="Arial" pitchFamily="34" charset="0"/>
            </a:rPr>
            <a:t> илэрсэн -66</a:t>
          </a:r>
        </a:p>
        <a:p>
          <a:r>
            <a:rPr lang="mn-MN" sz="1000" b="1" dirty="0">
              <a:solidFill>
                <a:srgbClr val="002060"/>
              </a:solidFill>
              <a:latin typeface="Arial" pitchFamily="34" charset="0"/>
              <a:cs typeface="Arial" pitchFamily="34" charset="0"/>
            </a:rPr>
            <a:t>Вакцинд 741</a:t>
          </a:r>
          <a:endParaRPr lang="en-US" sz="1000" b="1" dirty="0">
            <a:solidFill>
              <a:srgbClr val="002060"/>
            </a:solidFill>
            <a:latin typeface="Arial" pitchFamily="34" charset="0"/>
            <a:cs typeface="Arial" pitchFamily="34" charset="0"/>
          </a:endParaRPr>
        </a:p>
      </dgm:t>
    </dgm:pt>
    <dgm:pt modelId="{43CFB8CF-3D0C-4CAC-A34D-E0888F5C9793}" type="parTrans" cxnId="{97E93B67-E505-4FBD-AAEA-16E59C338F1C}">
      <dgm:prSet/>
      <dgm:spPr/>
      <dgm:t>
        <a:bodyPr/>
        <a:lstStyle/>
        <a:p>
          <a:endParaRPr lang="en-US" sz="1000" b="1">
            <a:solidFill>
              <a:schemeClr val="bg1"/>
            </a:solidFill>
            <a:latin typeface="Arial" pitchFamily="34" charset="0"/>
            <a:cs typeface="Arial" pitchFamily="34" charset="0"/>
          </a:endParaRPr>
        </a:p>
      </dgm:t>
    </dgm:pt>
    <dgm:pt modelId="{DFFFB3DA-B638-45EA-8429-27C73B09287F}" type="sibTrans" cxnId="{97E93B67-E505-4FBD-AAEA-16E59C338F1C}">
      <dgm:prSet/>
      <dgm:spPr/>
      <dgm:t>
        <a:bodyPr/>
        <a:lstStyle/>
        <a:p>
          <a:endParaRPr lang="en-US" sz="1000" b="1">
            <a:solidFill>
              <a:schemeClr val="bg1"/>
            </a:solidFill>
            <a:latin typeface="Arial" pitchFamily="34" charset="0"/>
            <a:cs typeface="Arial" pitchFamily="34" charset="0"/>
          </a:endParaRPr>
        </a:p>
      </dgm:t>
    </dgm:pt>
    <dgm:pt modelId="{D99132C1-BAE5-47A7-80A0-4C85CE08FAD8}">
      <dgm:prSet phldrT="[Text]" custT="1"/>
      <dgm:spPr/>
      <dgm:t>
        <a:bodyPr/>
        <a:lstStyle/>
        <a:p>
          <a:r>
            <a:rPr lang="mn-MN" sz="1000" b="1" dirty="0">
              <a:solidFill>
                <a:srgbClr val="002060"/>
              </a:solidFill>
              <a:latin typeface="Arial" pitchFamily="34" charset="0"/>
              <a:cs typeface="Arial" pitchFamily="34" charset="0"/>
            </a:rPr>
            <a:t>Холестрин шинжилгээнд -116</a:t>
          </a:r>
        </a:p>
        <a:p>
          <a:r>
            <a:rPr lang="mn-MN" sz="1000" b="1" dirty="0">
              <a:solidFill>
                <a:srgbClr val="002060"/>
              </a:solidFill>
              <a:latin typeface="Arial" pitchFamily="34" charset="0"/>
              <a:cs typeface="Arial" pitchFamily="34" charset="0"/>
            </a:rPr>
            <a:t>Шинээр илэрсэн 40</a:t>
          </a:r>
          <a:endParaRPr lang="en-US" sz="1000" b="1" dirty="0">
            <a:solidFill>
              <a:srgbClr val="002060"/>
            </a:solidFill>
            <a:latin typeface="Arial" pitchFamily="34" charset="0"/>
            <a:cs typeface="Arial" pitchFamily="34" charset="0"/>
          </a:endParaRPr>
        </a:p>
      </dgm:t>
    </dgm:pt>
    <dgm:pt modelId="{B2EDFF9C-21B3-4A2C-B780-0B2038A01EA3}" type="parTrans" cxnId="{5529C9A8-1052-421C-9D72-A455736CA059}">
      <dgm:prSet/>
      <dgm:spPr/>
      <dgm:t>
        <a:bodyPr/>
        <a:lstStyle/>
        <a:p>
          <a:endParaRPr lang="en-US" sz="1000" b="1">
            <a:solidFill>
              <a:schemeClr val="bg1"/>
            </a:solidFill>
            <a:latin typeface="Arial" pitchFamily="34" charset="0"/>
            <a:cs typeface="Arial" pitchFamily="34" charset="0"/>
          </a:endParaRPr>
        </a:p>
      </dgm:t>
    </dgm:pt>
    <dgm:pt modelId="{08AD847D-47B7-436E-9BD0-DA1C49865585}" type="sibTrans" cxnId="{5529C9A8-1052-421C-9D72-A455736CA059}">
      <dgm:prSet/>
      <dgm:spPr/>
      <dgm:t>
        <a:bodyPr/>
        <a:lstStyle/>
        <a:p>
          <a:endParaRPr lang="en-US" sz="1000" b="1">
            <a:solidFill>
              <a:schemeClr val="bg1"/>
            </a:solidFill>
            <a:latin typeface="Arial" pitchFamily="34" charset="0"/>
            <a:cs typeface="Arial" pitchFamily="34" charset="0"/>
          </a:endParaRPr>
        </a:p>
      </dgm:t>
    </dgm:pt>
    <dgm:pt modelId="{1622AAFE-6C85-415E-9BF9-1F1CAA210D22}">
      <dgm:prSet phldrT="[Text]" custT="1"/>
      <dgm:spPr/>
      <dgm:t>
        <a:bodyPr/>
        <a:lstStyle/>
        <a:p>
          <a:r>
            <a:rPr lang="mn-MN" sz="800" b="1" dirty="0">
              <a:solidFill>
                <a:srgbClr val="002060"/>
              </a:solidFill>
              <a:latin typeface="Arial" pitchFamily="34" charset="0"/>
              <a:cs typeface="Arial" pitchFamily="34" charset="0"/>
            </a:rPr>
            <a:t>Сахар шинжилгээнд </a:t>
          </a:r>
        </a:p>
        <a:p>
          <a:r>
            <a:rPr lang="mn-MN" sz="800" b="1" dirty="0">
              <a:solidFill>
                <a:srgbClr val="002060"/>
              </a:solidFill>
              <a:latin typeface="Arial" pitchFamily="34" charset="0"/>
              <a:cs typeface="Arial" pitchFamily="34" charset="0"/>
            </a:rPr>
            <a:t> -1941</a:t>
          </a:r>
        </a:p>
        <a:p>
          <a:r>
            <a:rPr lang="mn-MN" sz="800" b="1" dirty="0">
              <a:solidFill>
                <a:srgbClr val="002060"/>
              </a:solidFill>
              <a:latin typeface="Arial" pitchFamily="34" charset="0"/>
              <a:cs typeface="Arial" pitchFamily="34" charset="0"/>
            </a:rPr>
            <a:t>Шинээр илэрсэн -36</a:t>
          </a:r>
          <a:endParaRPr lang="en-US" sz="800" b="1" dirty="0">
            <a:solidFill>
              <a:srgbClr val="002060"/>
            </a:solidFill>
            <a:latin typeface="Arial" pitchFamily="34" charset="0"/>
            <a:cs typeface="Arial" pitchFamily="34" charset="0"/>
          </a:endParaRPr>
        </a:p>
      </dgm:t>
    </dgm:pt>
    <dgm:pt modelId="{4989E729-BACD-4DEB-A5FC-1D7D8E28E73C}" type="parTrans" cxnId="{C521D087-E51C-4740-98CD-8078733F3D8B}">
      <dgm:prSet/>
      <dgm:spPr/>
      <dgm:t>
        <a:bodyPr/>
        <a:lstStyle/>
        <a:p>
          <a:endParaRPr lang="en-US" sz="1000" b="1">
            <a:solidFill>
              <a:schemeClr val="bg1"/>
            </a:solidFill>
            <a:latin typeface="Arial" pitchFamily="34" charset="0"/>
            <a:cs typeface="Arial" pitchFamily="34" charset="0"/>
          </a:endParaRPr>
        </a:p>
      </dgm:t>
    </dgm:pt>
    <dgm:pt modelId="{E384F882-FC93-4D3A-B497-3BCA760571D2}" type="sibTrans" cxnId="{C521D087-E51C-4740-98CD-8078733F3D8B}">
      <dgm:prSet/>
      <dgm:spPr/>
      <dgm:t>
        <a:bodyPr/>
        <a:lstStyle/>
        <a:p>
          <a:endParaRPr lang="en-US" sz="1000" b="1">
            <a:solidFill>
              <a:schemeClr val="bg1"/>
            </a:solidFill>
            <a:latin typeface="Arial" pitchFamily="34" charset="0"/>
            <a:cs typeface="Arial" pitchFamily="34" charset="0"/>
          </a:endParaRPr>
        </a:p>
      </dgm:t>
    </dgm:pt>
    <dgm:pt modelId="{EC276DB4-A826-464F-BC4E-B1A5ADA6674F}">
      <dgm:prSet phldrT="[Text]" custT="1"/>
      <dgm:spPr/>
      <dgm:t>
        <a:bodyPr/>
        <a:lstStyle/>
        <a:p>
          <a:r>
            <a:rPr lang="mn-MN" sz="1000" b="1" dirty="0">
              <a:solidFill>
                <a:srgbClr val="002060"/>
              </a:solidFill>
              <a:latin typeface="Arial" pitchFamily="34" charset="0"/>
              <a:cs typeface="Arial" pitchFamily="34" charset="0"/>
            </a:rPr>
            <a:t>Сургалт сурталчилгаанд  удаа -72</a:t>
          </a:r>
        </a:p>
        <a:p>
          <a:r>
            <a:rPr lang="mn-MN" sz="1000" b="1" dirty="0">
              <a:solidFill>
                <a:srgbClr val="002060"/>
              </a:solidFill>
              <a:latin typeface="Arial" pitchFamily="34" charset="0"/>
              <a:cs typeface="Arial" pitchFamily="34" charset="0"/>
            </a:rPr>
            <a:t>Хүн - 2616</a:t>
          </a:r>
          <a:endParaRPr lang="en-US" sz="1000" b="1" dirty="0">
            <a:solidFill>
              <a:srgbClr val="002060"/>
            </a:solidFill>
            <a:latin typeface="Arial" pitchFamily="34" charset="0"/>
            <a:cs typeface="Arial" pitchFamily="34" charset="0"/>
          </a:endParaRPr>
        </a:p>
      </dgm:t>
    </dgm:pt>
    <dgm:pt modelId="{53902364-AEA6-417E-879E-C2F87F78FECA}" type="parTrans" cxnId="{3178A423-7ACD-4B6E-865C-D235E65B13F3}">
      <dgm:prSet/>
      <dgm:spPr/>
      <dgm:t>
        <a:bodyPr/>
        <a:lstStyle/>
        <a:p>
          <a:endParaRPr lang="en-US" sz="1000" b="1">
            <a:solidFill>
              <a:schemeClr val="bg1"/>
            </a:solidFill>
            <a:latin typeface="Arial" pitchFamily="34" charset="0"/>
            <a:cs typeface="Arial" pitchFamily="34" charset="0"/>
          </a:endParaRPr>
        </a:p>
      </dgm:t>
    </dgm:pt>
    <dgm:pt modelId="{4515419F-F78C-485C-8FA8-874BAA98A2B9}" type="sibTrans" cxnId="{3178A423-7ACD-4B6E-865C-D235E65B13F3}">
      <dgm:prSet/>
      <dgm:spPr/>
      <dgm:t>
        <a:bodyPr/>
        <a:lstStyle/>
        <a:p>
          <a:endParaRPr lang="en-US" sz="1000" b="1">
            <a:solidFill>
              <a:schemeClr val="bg1"/>
            </a:solidFill>
            <a:latin typeface="Arial" pitchFamily="34" charset="0"/>
            <a:cs typeface="Arial" pitchFamily="34" charset="0"/>
          </a:endParaRPr>
        </a:p>
      </dgm:t>
    </dgm:pt>
    <dgm:pt modelId="{5AE5CB8E-CA1D-46E8-89B6-194DF2765730}" type="pres">
      <dgm:prSet presAssocID="{34658DC1-D21B-4368-BA89-9F33B47267F1}" presName="cycle" presStyleCnt="0">
        <dgm:presLayoutVars>
          <dgm:chMax val="1"/>
          <dgm:dir/>
          <dgm:animLvl val="ctr"/>
          <dgm:resizeHandles val="exact"/>
        </dgm:presLayoutVars>
      </dgm:prSet>
      <dgm:spPr/>
    </dgm:pt>
    <dgm:pt modelId="{B41EEB35-6C61-433E-A6CB-2E1285706626}" type="pres">
      <dgm:prSet presAssocID="{1E71869E-F0D1-4353-9B53-9C184D619AE1}" presName="centerShape" presStyleLbl="node0" presStyleIdx="0" presStyleCnt="1" custScaleX="111620" custScaleY="109596"/>
      <dgm:spPr/>
    </dgm:pt>
    <dgm:pt modelId="{88943196-8B24-4BE0-9E05-B16483BC781B}" type="pres">
      <dgm:prSet presAssocID="{7F313BE8-C887-49AD-9683-5975D9F216ED}" presName="parTrans" presStyleLbl="bgSibTrans2D1" presStyleIdx="0" presStyleCnt="7"/>
      <dgm:spPr/>
    </dgm:pt>
    <dgm:pt modelId="{30953FFE-69B4-454E-BF27-1B9252F1F94A}" type="pres">
      <dgm:prSet presAssocID="{5479FE5C-D2EE-4215-9514-2E1200482893}" presName="node" presStyleLbl="node1" presStyleIdx="0" presStyleCnt="7" custScaleX="166837">
        <dgm:presLayoutVars>
          <dgm:bulletEnabled val="1"/>
        </dgm:presLayoutVars>
      </dgm:prSet>
      <dgm:spPr/>
    </dgm:pt>
    <dgm:pt modelId="{CC005CF0-2CBD-4E3E-A83F-71AC1EE6E0CD}" type="pres">
      <dgm:prSet presAssocID="{43CFB8CF-3D0C-4CAC-A34D-E0888F5C9793}" presName="parTrans" presStyleLbl="bgSibTrans2D1" presStyleIdx="1" presStyleCnt="7"/>
      <dgm:spPr/>
    </dgm:pt>
    <dgm:pt modelId="{8F2A88B8-5EE1-4F0C-A33D-9CF6D484E36B}" type="pres">
      <dgm:prSet presAssocID="{0E2523E5-12B7-49DC-8B84-21B40CCC2392}" presName="node" presStyleLbl="node1" presStyleIdx="1" presStyleCnt="7" custScaleX="155431">
        <dgm:presLayoutVars>
          <dgm:bulletEnabled val="1"/>
        </dgm:presLayoutVars>
      </dgm:prSet>
      <dgm:spPr/>
    </dgm:pt>
    <dgm:pt modelId="{F6146EA8-C5D2-453D-BCFC-4178E32A8731}" type="pres">
      <dgm:prSet presAssocID="{B2EDFF9C-21B3-4A2C-B780-0B2038A01EA3}" presName="parTrans" presStyleLbl="bgSibTrans2D1" presStyleIdx="2" presStyleCnt="7"/>
      <dgm:spPr/>
    </dgm:pt>
    <dgm:pt modelId="{C8872118-DB43-434A-BBE0-E540F7C50D5A}" type="pres">
      <dgm:prSet presAssocID="{D99132C1-BAE5-47A7-80A0-4C85CE08FAD8}" presName="node" presStyleLbl="node1" presStyleIdx="2" presStyleCnt="7" custScaleX="160899" custRadScaleRad="104992" custRadScaleInc="-16131">
        <dgm:presLayoutVars>
          <dgm:bulletEnabled val="1"/>
        </dgm:presLayoutVars>
      </dgm:prSet>
      <dgm:spPr/>
    </dgm:pt>
    <dgm:pt modelId="{5A906531-5DFE-4AEC-B241-1F68FB7D6E42}" type="pres">
      <dgm:prSet presAssocID="{4989E729-BACD-4DEB-A5FC-1D7D8E28E73C}" presName="parTrans" presStyleLbl="bgSibTrans2D1" presStyleIdx="3" presStyleCnt="7"/>
      <dgm:spPr/>
    </dgm:pt>
    <dgm:pt modelId="{1134214F-CEBA-4A3A-88F9-4FEA54A4763E}" type="pres">
      <dgm:prSet presAssocID="{1622AAFE-6C85-415E-9BF9-1F1CAA210D22}" presName="node" presStyleLbl="node1" presStyleIdx="3" presStyleCnt="7" custScaleX="129764">
        <dgm:presLayoutVars>
          <dgm:bulletEnabled val="1"/>
        </dgm:presLayoutVars>
      </dgm:prSet>
      <dgm:spPr/>
    </dgm:pt>
    <dgm:pt modelId="{4CF7A54B-C4B7-4B2D-AE29-406EA8219517}" type="pres">
      <dgm:prSet presAssocID="{33D4D426-565F-4672-887B-F3D007F310EE}" presName="parTrans" presStyleLbl="bgSibTrans2D1" presStyleIdx="4" presStyleCnt="7"/>
      <dgm:spPr/>
    </dgm:pt>
    <dgm:pt modelId="{618E832B-016F-438E-A92C-8FCABE7DF020}" type="pres">
      <dgm:prSet presAssocID="{C9C36093-AD07-43A9-BA36-5249902175A1}" presName="node" presStyleLbl="node1" presStyleIdx="4" presStyleCnt="7" custScaleX="146369" custRadScaleRad="105071" custRadScaleInc="13078">
        <dgm:presLayoutVars>
          <dgm:bulletEnabled val="1"/>
        </dgm:presLayoutVars>
      </dgm:prSet>
      <dgm:spPr/>
    </dgm:pt>
    <dgm:pt modelId="{34F0CCAD-1F6D-40A5-B5AE-978FE7217CB9}" type="pres">
      <dgm:prSet presAssocID="{D4CA581D-8EEF-468C-94CC-12AF6D7C509A}" presName="parTrans" presStyleLbl="bgSibTrans2D1" presStyleIdx="5" presStyleCnt="7"/>
      <dgm:spPr/>
    </dgm:pt>
    <dgm:pt modelId="{22EE94A8-38F9-482F-82D5-770FC4B27A74}" type="pres">
      <dgm:prSet presAssocID="{0B379714-DE2A-4E27-90C7-579319E6F616}" presName="node" presStyleLbl="node1" presStyleIdx="5" presStyleCnt="7" custScaleX="155986" custRadScaleRad="107555" custRadScaleInc="12962">
        <dgm:presLayoutVars>
          <dgm:bulletEnabled val="1"/>
        </dgm:presLayoutVars>
      </dgm:prSet>
      <dgm:spPr/>
    </dgm:pt>
    <dgm:pt modelId="{C1C0AF20-30C5-485C-9FAA-E2B65DC7DE40}" type="pres">
      <dgm:prSet presAssocID="{53902364-AEA6-417E-879E-C2F87F78FECA}" presName="parTrans" presStyleLbl="bgSibTrans2D1" presStyleIdx="6" presStyleCnt="7"/>
      <dgm:spPr/>
    </dgm:pt>
    <dgm:pt modelId="{40DFED7E-E36A-46AC-9899-0E466DFF8449}" type="pres">
      <dgm:prSet presAssocID="{EC276DB4-A826-464F-BC4E-B1A5ADA6674F}" presName="node" presStyleLbl="node1" presStyleIdx="6" presStyleCnt="7" custScaleX="152228" custRadScaleRad="93934" custRadScaleInc="-1825">
        <dgm:presLayoutVars>
          <dgm:bulletEnabled val="1"/>
        </dgm:presLayoutVars>
      </dgm:prSet>
      <dgm:spPr/>
    </dgm:pt>
  </dgm:ptLst>
  <dgm:cxnLst>
    <dgm:cxn modelId="{B82A9A1A-C25C-4F61-98DF-A131594DC224}" type="presOf" srcId="{5479FE5C-D2EE-4215-9514-2E1200482893}" destId="{30953FFE-69B4-454E-BF27-1B9252F1F94A}" srcOrd="0" destOrd="0" presId="urn:microsoft.com/office/officeart/2005/8/layout/radial4"/>
    <dgm:cxn modelId="{395D7223-314F-41F0-A389-0C08A069CB4B}" srcId="{1E71869E-F0D1-4353-9B53-9C184D619AE1}" destId="{C9C36093-AD07-43A9-BA36-5249902175A1}" srcOrd="4" destOrd="0" parTransId="{33D4D426-565F-4672-887B-F3D007F310EE}" sibTransId="{408FA35B-3FA5-494E-BECD-395991BA0AB7}"/>
    <dgm:cxn modelId="{3178A423-7ACD-4B6E-865C-D235E65B13F3}" srcId="{1E71869E-F0D1-4353-9B53-9C184D619AE1}" destId="{EC276DB4-A826-464F-BC4E-B1A5ADA6674F}" srcOrd="6" destOrd="0" parTransId="{53902364-AEA6-417E-879E-C2F87F78FECA}" sibTransId="{4515419F-F78C-485C-8FA8-874BAA98A2B9}"/>
    <dgm:cxn modelId="{FDADB724-EC30-4EA4-905F-E22D7FEC9B70}" type="presOf" srcId="{4989E729-BACD-4DEB-A5FC-1D7D8E28E73C}" destId="{5A906531-5DFE-4AEC-B241-1F68FB7D6E42}" srcOrd="0" destOrd="0" presId="urn:microsoft.com/office/officeart/2005/8/layout/radial4"/>
    <dgm:cxn modelId="{13EFC62F-7957-4822-BA9C-58CA5B56315B}" type="presOf" srcId="{34658DC1-D21B-4368-BA89-9F33B47267F1}" destId="{5AE5CB8E-CA1D-46E8-89B6-194DF2765730}" srcOrd="0" destOrd="0" presId="urn:microsoft.com/office/officeart/2005/8/layout/radial4"/>
    <dgm:cxn modelId="{01DBC731-7BFC-473D-B03A-1CE7201A5375}" type="presOf" srcId="{0E2523E5-12B7-49DC-8B84-21B40CCC2392}" destId="{8F2A88B8-5EE1-4F0C-A33D-9CF6D484E36B}" srcOrd="0" destOrd="0" presId="urn:microsoft.com/office/officeart/2005/8/layout/radial4"/>
    <dgm:cxn modelId="{06BCD63E-4E72-4A32-9C2F-AFD17827940D}" type="presOf" srcId="{0B379714-DE2A-4E27-90C7-579319E6F616}" destId="{22EE94A8-38F9-482F-82D5-770FC4B27A74}" srcOrd="0" destOrd="0" presId="urn:microsoft.com/office/officeart/2005/8/layout/radial4"/>
    <dgm:cxn modelId="{97E93B67-E505-4FBD-AAEA-16E59C338F1C}" srcId="{1E71869E-F0D1-4353-9B53-9C184D619AE1}" destId="{0E2523E5-12B7-49DC-8B84-21B40CCC2392}" srcOrd="1" destOrd="0" parTransId="{43CFB8CF-3D0C-4CAC-A34D-E0888F5C9793}" sibTransId="{DFFFB3DA-B638-45EA-8429-27C73B09287F}"/>
    <dgm:cxn modelId="{6B13054B-FCC0-49FD-8A65-64A2F750FEFE}" type="presOf" srcId="{EC276DB4-A826-464F-BC4E-B1A5ADA6674F}" destId="{40DFED7E-E36A-46AC-9899-0E466DFF8449}" srcOrd="0" destOrd="0" presId="urn:microsoft.com/office/officeart/2005/8/layout/radial4"/>
    <dgm:cxn modelId="{7C4C6C6D-520B-4EA2-AA8A-B634E2E2DDB1}" srcId="{1E71869E-F0D1-4353-9B53-9C184D619AE1}" destId="{5479FE5C-D2EE-4215-9514-2E1200482893}" srcOrd="0" destOrd="0" parTransId="{7F313BE8-C887-49AD-9683-5975D9F216ED}" sibTransId="{7A982E84-B324-4940-9807-EAB32DDD8D38}"/>
    <dgm:cxn modelId="{AD30C04E-3897-4B5C-869C-D4A066CA4302}" srcId="{1E71869E-F0D1-4353-9B53-9C184D619AE1}" destId="{0B379714-DE2A-4E27-90C7-579319E6F616}" srcOrd="5" destOrd="0" parTransId="{D4CA581D-8EEF-468C-94CC-12AF6D7C509A}" sibTransId="{11FA1E9E-0883-421E-AE4A-DF6CC955BC83}"/>
    <dgm:cxn modelId="{DCF33A73-3153-4F54-805B-ABA28E8FCBF0}" type="presOf" srcId="{33D4D426-565F-4672-887B-F3D007F310EE}" destId="{4CF7A54B-C4B7-4B2D-AE29-406EA8219517}" srcOrd="0" destOrd="0" presId="urn:microsoft.com/office/officeart/2005/8/layout/radial4"/>
    <dgm:cxn modelId="{E4535B55-C60F-4B36-8B0B-954674915B6A}" type="presOf" srcId="{D99132C1-BAE5-47A7-80A0-4C85CE08FAD8}" destId="{C8872118-DB43-434A-BBE0-E540F7C50D5A}" srcOrd="0" destOrd="0" presId="urn:microsoft.com/office/officeart/2005/8/layout/radial4"/>
    <dgm:cxn modelId="{BE0A417E-2FD6-4525-A163-69F9855FADE8}" type="presOf" srcId="{B2EDFF9C-21B3-4A2C-B780-0B2038A01EA3}" destId="{F6146EA8-C5D2-453D-BCFC-4178E32A8731}" srcOrd="0" destOrd="0" presId="urn:microsoft.com/office/officeart/2005/8/layout/radial4"/>
    <dgm:cxn modelId="{C521D087-E51C-4740-98CD-8078733F3D8B}" srcId="{1E71869E-F0D1-4353-9B53-9C184D619AE1}" destId="{1622AAFE-6C85-415E-9BF9-1F1CAA210D22}" srcOrd="3" destOrd="0" parTransId="{4989E729-BACD-4DEB-A5FC-1D7D8E28E73C}" sibTransId="{E384F882-FC93-4D3A-B497-3BCA760571D2}"/>
    <dgm:cxn modelId="{28881D8A-B203-4762-9C54-5C3862959A95}" type="presOf" srcId="{7F313BE8-C887-49AD-9683-5975D9F216ED}" destId="{88943196-8B24-4BE0-9E05-B16483BC781B}" srcOrd="0" destOrd="0" presId="urn:microsoft.com/office/officeart/2005/8/layout/radial4"/>
    <dgm:cxn modelId="{87FB2E90-7BB3-4AB8-9981-40855B991B45}" srcId="{34658DC1-D21B-4368-BA89-9F33B47267F1}" destId="{1E71869E-F0D1-4353-9B53-9C184D619AE1}" srcOrd="0" destOrd="0" parTransId="{E8E300CC-57E5-4F25-AF97-784F1833073A}" sibTransId="{26A564E0-02E0-41E0-A17D-B887DCD5D182}"/>
    <dgm:cxn modelId="{A3020898-A245-44F7-AE15-F3B8003ECD82}" type="presOf" srcId="{1622AAFE-6C85-415E-9BF9-1F1CAA210D22}" destId="{1134214F-CEBA-4A3A-88F9-4FEA54A4763E}" srcOrd="0" destOrd="0" presId="urn:microsoft.com/office/officeart/2005/8/layout/radial4"/>
    <dgm:cxn modelId="{5529C9A8-1052-421C-9D72-A455736CA059}" srcId="{1E71869E-F0D1-4353-9B53-9C184D619AE1}" destId="{D99132C1-BAE5-47A7-80A0-4C85CE08FAD8}" srcOrd="2" destOrd="0" parTransId="{B2EDFF9C-21B3-4A2C-B780-0B2038A01EA3}" sibTransId="{08AD847D-47B7-436E-9BD0-DA1C49865585}"/>
    <dgm:cxn modelId="{182ECFB5-B86D-4AFD-81D4-657A4C92E712}" type="presOf" srcId="{53902364-AEA6-417E-879E-C2F87F78FECA}" destId="{C1C0AF20-30C5-485C-9FAA-E2B65DC7DE40}" srcOrd="0" destOrd="0" presId="urn:microsoft.com/office/officeart/2005/8/layout/radial4"/>
    <dgm:cxn modelId="{DA7F1DE5-E5F3-4CDC-9774-05781B54DFCF}" type="presOf" srcId="{1E71869E-F0D1-4353-9B53-9C184D619AE1}" destId="{B41EEB35-6C61-433E-A6CB-2E1285706626}" srcOrd="0" destOrd="0" presId="urn:microsoft.com/office/officeart/2005/8/layout/radial4"/>
    <dgm:cxn modelId="{411A22E8-1C02-410C-A806-D9383B5FE430}" type="presOf" srcId="{43CFB8CF-3D0C-4CAC-A34D-E0888F5C9793}" destId="{CC005CF0-2CBD-4E3E-A83F-71AC1EE6E0CD}" srcOrd="0" destOrd="0" presId="urn:microsoft.com/office/officeart/2005/8/layout/radial4"/>
    <dgm:cxn modelId="{A5E57AF2-689E-4947-A505-62C9858A6399}" type="presOf" srcId="{D4CA581D-8EEF-468C-94CC-12AF6D7C509A}" destId="{34F0CCAD-1F6D-40A5-B5AE-978FE7217CB9}" srcOrd="0" destOrd="0" presId="urn:microsoft.com/office/officeart/2005/8/layout/radial4"/>
    <dgm:cxn modelId="{52F0BEFF-DFF9-43BF-8D0B-09B1FD3BB5F2}" type="presOf" srcId="{C9C36093-AD07-43A9-BA36-5249902175A1}" destId="{618E832B-016F-438E-A92C-8FCABE7DF020}" srcOrd="0" destOrd="0" presId="urn:microsoft.com/office/officeart/2005/8/layout/radial4"/>
    <dgm:cxn modelId="{D0772710-5C5F-4A65-AA61-0617A47CD886}" type="presParOf" srcId="{5AE5CB8E-CA1D-46E8-89B6-194DF2765730}" destId="{B41EEB35-6C61-433E-A6CB-2E1285706626}" srcOrd="0" destOrd="0" presId="urn:microsoft.com/office/officeart/2005/8/layout/radial4"/>
    <dgm:cxn modelId="{CB6E8830-A999-42A6-9FE7-1C201B95FAF5}" type="presParOf" srcId="{5AE5CB8E-CA1D-46E8-89B6-194DF2765730}" destId="{88943196-8B24-4BE0-9E05-B16483BC781B}" srcOrd="1" destOrd="0" presId="urn:microsoft.com/office/officeart/2005/8/layout/radial4"/>
    <dgm:cxn modelId="{C7837F87-6F23-4174-93DF-DC6209C8900E}" type="presParOf" srcId="{5AE5CB8E-CA1D-46E8-89B6-194DF2765730}" destId="{30953FFE-69B4-454E-BF27-1B9252F1F94A}" srcOrd="2" destOrd="0" presId="urn:microsoft.com/office/officeart/2005/8/layout/radial4"/>
    <dgm:cxn modelId="{4EA227B2-0CC1-4F96-9B1C-A0CE569A3021}" type="presParOf" srcId="{5AE5CB8E-CA1D-46E8-89B6-194DF2765730}" destId="{CC005CF0-2CBD-4E3E-A83F-71AC1EE6E0CD}" srcOrd="3" destOrd="0" presId="urn:microsoft.com/office/officeart/2005/8/layout/radial4"/>
    <dgm:cxn modelId="{08E31279-AC69-47E4-9413-873D83007A72}" type="presParOf" srcId="{5AE5CB8E-CA1D-46E8-89B6-194DF2765730}" destId="{8F2A88B8-5EE1-4F0C-A33D-9CF6D484E36B}" srcOrd="4" destOrd="0" presId="urn:microsoft.com/office/officeart/2005/8/layout/radial4"/>
    <dgm:cxn modelId="{9A68EC40-050F-41E0-B945-F79E951EC313}" type="presParOf" srcId="{5AE5CB8E-CA1D-46E8-89B6-194DF2765730}" destId="{F6146EA8-C5D2-453D-BCFC-4178E32A8731}" srcOrd="5" destOrd="0" presId="urn:microsoft.com/office/officeart/2005/8/layout/radial4"/>
    <dgm:cxn modelId="{C8109DEE-8848-4FEB-8257-E09E9A131C3E}" type="presParOf" srcId="{5AE5CB8E-CA1D-46E8-89B6-194DF2765730}" destId="{C8872118-DB43-434A-BBE0-E540F7C50D5A}" srcOrd="6" destOrd="0" presId="urn:microsoft.com/office/officeart/2005/8/layout/radial4"/>
    <dgm:cxn modelId="{2C8474E8-9C41-4299-A944-4AF3C4395FDA}" type="presParOf" srcId="{5AE5CB8E-CA1D-46E8-89B6-194DF2765730}" destId="{5A906531-5DFE-4AEC-B241-1F68FB7D6E42}" srcOrd="7" destOrd="0" presId="urn:microsoft.com/office/officeart/2005/8/layout/radial4"/>
    <dgm:cxn modelId="{7A152D9B-922B-4813-931E-8E0861847B9B}" type="presParOf" srcId="{5AE5CB8E-CA1D-46E8-89B6-194DF2765730}" destId="{1134214F-CEBA-4A3A-88F9-4FEA54A4763E}" srcOrd="8" destOrd="0" presId="urn:microsoft.com/office/officeart/2005/8/layout/radial4"/>
    <dgm:cxn modelId="{FA562DA2-0FFD-45E3-B8D5-E76029C4FFC3}" type="presParOf" srcId="{5AE5CB8E-CA1D-46E8-89B6-194DF2765730}" destId="{4CF7A54B-C4B7-4B2D-AE29-406EA8219517}" srcOrd="9" destOrd="0" presId="urn:microsoft.com/office/officeart/2005/8/layout/radial4"/>
    <dgm:cxn modelId="{74E1A5E3-1EC3-4251-B806-75CA8C84CA62}" type="presParOf" srcId="{5AE5CB8E-CA1D-46E8-89B6-194DF2765730}" destId="{618E832B-016F-438E-A92C-8FCABE7DF020}" srcOrd="10" destOrd="0" presId="urn:microsoft.com/office/officeart/2005/8/layout/radial4"/>
    <dgm:cxn modelId="{7F5ED08E-D50C-4120-B7C8-5B6876BA1FCB}" type="presParOf" srcId="{5AE5CB8E-CA1D-46E8-89B6-194DF2765730}" destId="{34F0CCAD-1F6D-40A5-B5AE-978FE7217CB9}" srcOrd="11" destOrd="0" presId="urn:microsoft.com/office/officeart/2005/8/layout/radial4"/>
    <dgm:cxn modelId="{5530EB10-118C-4962-A1A7-EA172A27937E}" type="presParOf" srcId="{5AE5CB8E-CA1D-46E8-89B6-194DF2765730}" destId="{22EE94A8-38F9-482F-82D5-770FC4B27A74}" srcOrd="12" destOrd="0" presId="urn:microsoft.com/office/officeart/2005/8/layout/radial4"/>
    <dgm:cxn modelId="{F4DACA46-BF7A-4A9C-A6A3-A716B2BDEDF9}" type="presParOf" srcId="{5AE5CB8E-CA1D-46E8-89B6-194DF2765730}" destId="{C1C0AF20-30C5-485C-9FAA-E2B65DC7DE40}" srcOrd="13" destOrd="0" presId="urn:microsoft.com/office/officeart/2005/8/layout/radial4"/>
    <dgm:cxn modelId="{C102C867-C322-4A32-ABAC-9736DDB0606C}" type="presParOf" srcId="{5AE5CB8E-CA1D-46E8-89B6-194DF2765730}" destId="{40DFED7E-E36A-46AC-9899-0E466DFF8449}" srcOrd="14"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EF8BC9-114C-4227-BC95-7B6185F7546E}" type="doc">
      <dgm:prSet loTypeId="urn:microsoft.com/office/officeart/2005/8/layout/hProcess10#1" loCatId="process" qsTypeId="urn:microsoft.com/office/officeart/2005/8/quickstyle/simple1" qsCatId="simple" csTypeId="urn:microsoft.com/office/officeart/2005/8/colors/accent1_2" csCatId="accent1" phldr="1"/>
      <dgm:spPr/>
      <dgm:t>
        <a:bodyPr/>
        <a:lstStyle/>
        <a:p>
          <a:endParaRPr lang="en-US"/>
        </a:p>
      </dgm:t>
    </dgm:pt>
    <dgm:pt modelId="{55B82A38-6A3C-4186-B46C-A33376570F9D}">
      <dgm:prSet phldrT="[Text]" custT="1"/>
      <dgm:spPr/>
      <dgm:t>
        <a:bodyPr/>
        <a:lstStyle/>
        <a:p>
          <a:r>
            <a:rPr lang="mn-MN" sz="1400" dirty="0">
              <a:latin typeface="Arial" panose="020B0604020202020204" pitchFamily="34" charset="0"/>
              <a:cs typeface="Arial" panose="020B0604020202020204" pitchFamily="34" charset="0"/>
            </a:rPr>
            <a:t>архи, согтууруулах ундааны онцгой албан татварын 1 хувь</a:t>
          </a:r>
          <a:endParaRPr lang="en-US" sz="1400" dirty="0">
            <a:latin typeface="Arial" panose="020B0604020202020204" pitchFamily="34" charset="0"/>
            <a:cs typeface="Arial" panose="020B0604020202020204" pitchFamily="34" charset="0"/>
          </a:endParaRPr>
        </a:p>
      </dgm:t>
    </dgm:pt>
    <dgm:pt modelId="{89ECB056-EFFF-4E56-BB4C-66661C259D36}" type="sibTrans" cxnId="{997F9788-D46E-4F93-ADDE-F85C889BFF05}">
      <dgm:prSet custT="1"/>
      <dgm:spPr/>
      <dgm:t>
        <a:bodyPr/>
        <a:lstStyle/>
        <a:p>
          <a:endParaRPr lang="en-US" sz="1050">
            <a:latin typeface="Arial" panose="020B0604020202020204" pitchFamily="34" charset="0"/>
            <a:cs typeface="Arial" panose="020B0604020202020204" pitchFamily="34" charset="0"/>
          </a:endParaRPr>
        </a:p>
      </dgm:t>
    </dgm:pt>
    <dgm:pt modelId="{A2AB0688-8E78-4440-83A5-5565BA6E1CAC}" type="parTrans" cxnId="{997F9788-D46E-4F93-ADDE-F85C889BFF05}">
      <dgm:prSet/>
      <dgm:spPr/>
      <dgm:t>
        <a:bodyPr/>
        <a:lstStyle/>
        <a:p>
          <a:endParaRPr lang="en-US" sz="2000">
            <a:latin typeface="Arial" panose="020B0604020202020204" pitchFamily="34" charset="0"/>
            <a:cs typeface="Arial" panose="020B0604020202020204" pitchFamily="34" charset="0"/>
          </a:endParaRPr>
        </a:p>
      </dgm:t>
    </dgm:pt>
    <dgm:pt modelId="{5AD8B854-1FF2-47E4-96E2-2568F9D929AD}">
      <dgm:prSet custT="1"/>
      <dgm:spPr/>
      <dgm:t>
        <a:bodyPr/>
        <a:lstStyle/>
        <a:p>
          <a:r>
            <a:rPr lang="mn-MN" sz="1400" dirty="0">
              <a:latin typeface="Arial" panose="020B0604020202020204" pitchFamily="34" charset="0"/>
              <a:cs typeface="Arial" panose="020B0604020202020204" pitchFamily="34" charset="0"/>
            </a:rPr>
            <a:t>тамхины онцгой татварын 2 хувь </a:t>
          </a:r>
          <a:endParaRPr lang="en-US" sz="1400" dirty="0">
            <a:latin typeface="Arial" panose="020B0604020202020204" pitchFamily="34" charset="0"/>
            <a:cs typeface="Arial" panose="020B0604020202020204" pitchFamily="34" charset="0"/>
          </a:endParaRPr>
        </a:p>
      </dgm:t>
    </dgm:pt>
    <dgm:pt modelId="{75D381D3-10AE-4710-A5D1-4822134A1870}" type="parTrans" cxnId="{C06AAD12-CC7C-4235-B6FF-640FA9C45912}">
      <dgm:prSet/>
      <dgm:spPr/>
      <dgm:t>
        <a:bodyPr/>
        <a:lstStyle/>
        <a:p>
          <a:endParaRPr lang="en-US" sz="2000">
            <a:latin typeface="Arial" panose="020B0604020202020204" pitchFamily="34" charset="0"/>
            <a:cs typeface="Arial" panose="020B0604020202020204" pitchFamily="34" charset="0"/>
          </a:endParaRPr>
        </a:p>
      </dgm:t>
    </dgm:pt>
    <dgm:pt modelId="{53DD1CC2-A53A-4027-A430-7678F542D7F1}" type="sibTrans" cxnId="{C06AAD12-CC7C-4235-B6FF-640FA9C45912}">
      <dgm:prSet/>
      <dgm:spPr/>
      <dgm:t>
        <a:bodyPr/>
        <a:lstStyle/>
        <a:p>
          <a:endParaRPr lang="en-US" sz="2000">
            <a:latin typeface="Arial" panose="020B0604020202020204" pitchFamily="34" charset="0"/>
            <a:cs typeface="Arial" panose="020B0604020202020204" pitchFamily="34" charset="0"/>
          </a:endParaRPr>
        </a:p>
      </dgm:t>
    </dgm:pt>
    <dgm:pt modelId="{7B99342B-3083-426B-BD0E-FDFCD6AB5148}">
      <dgm:prSet custT="1"/>
      <dgm:spPr/>
      <dgm:t>
        <a:bodyPr/>
        <a:lstStyle/>
        <a:p>
          <a:r>
            <a:rPr lang="mn-MN" sz="1400" dirty="0">
              <a:latin typeface="Arial" panose="020B0604020202020204" pitchFamily="34" charset="0"/>
              <a:cs typeface="Arial" panose="020B0604020202020204" pitchFamily="34" charset="0"/>
            </a:rPr>
            <a:t>эмийн импортын гаалийн болон нэмэгдсэн өртгийн албан татварын 2 хувь</a:t>
          </a:r>
          <a:endParaRPr lang="en-US" sz="1400" dirty="0">
            <a:latin typeface="Arial" panose="020B0604020202020204" pitchFamily="34" charset="0"/>
            <a:cs typeface="Arial" panose="020B0604020202020204" pitchFamily="34" charset="0"/>
          </a:endParaRPr>
        </a:p>
      </dgm:t>
    </dgm:pt>
    <dgm:pt modelId="{D533529C-1881-497A-AD88-CEC4EF0FEBA9}" type="parTrans" cxnId="{9F2C32B8-3E1E-4C7F-A3BE-B6B2C4241378}">
      <dgm:prSet/>
      <dgm:spPr/>
      <dgm:t>
        <a:bodyPr/>
        <a:lstStyle/>
        <a:p>
          <a:endParaRPr lang="en-US" sz="2000">
            <a:latin typeface="Arial" panose="020B0604020202020204" pitchFamily="34" charset="0"/>
            <a:cs typeface="Arial" panose="020B0604020202020204" pitchFamily="34" charset="0"/>
          </a:endParaRPr>
        </a:p>
      </dgm:t>
    </dgm:pt>
    <dgm:pt modelId="{2233DC2B-1429-4899-AC33-B8B45CB4D5FD}" type="sibTrans" cxnId="{9F2C32B8-3E1E-4C7F-A3BE-B6B2C4241378}">
      <dgm:prSet custT="1"/>
      <dgm:spPr/>
      <dgm:t>
        <a:bodyPr/>
        <a:lstStyle/>
        <a:p>
          <a:endParaRPr lang="en-US" sz="1050">
            <a:latin typeface="Arial" panose="020B0604020202020204" pitchFamily="34" charset="0"/>
            <a:cs typeface="Arial" panose="020B0604020202020204" pitchFamily="34" charset="0"/>
          </a:endParaRPr>
        </a:p>
      </dgm:t>
    </dgm:pt>
    <dgm:pt modelId="{2F5BD1CA-9E6B-4450-AE9C-D8854C75BC65}" type="pres">
      <dgm:prSet presAssocID="{96EF8BC9-114C-4227-BC95-7B6185F7546E}" presName="Name0" presStyleCnt="0">
        <dgm:presLayoutVars>
          <dgm:dir/>
          <dgm:resizeHandles val="exact"/>
        </dgm:presLayoutVars>
      </dgm:prSet>
      <dgm:spPr/>
    </dgm:pt>
    <dgm:pt modelId="{2433D210-93AB-4FCD-BFE6-23C8A5D966DC}" type="pres">
      <dgm:prSet presAssocID="{55B82A38-6A3C-4186-B46C-A33376570F9D}" presName="composite" presStyleCnt="0"/>
      <dgm:spPr/>
    </dgm:pt>
    <dgm:pt modelId="{A867992D-881D-40AB-AB3D-74C8F8EEEF6A}" type="pres">
      <dgm:prSet presAssocID="{55B82A38-6A3C-4186-B46C-A33376570F9D}" presName="imagSh" presStyleLbl="b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dgm:spPr>
    </dgm:pt>
    <dgm:pt modelId="{958F815A-B2B7-4DA4-902D-2EBDA9857B29}" type="pres">
      <dgm:prSet presAssocID="{55B82A38-6A3C-4186-B46C-A33376570F9D}" presName="txNode" presStyleLbl="node1" presStyleIdx="0" presStyleCnt="3">
        <dgm:presLayoutVars>
          <dgm:bulletEnabled val="1"/>
        </dgm:presLayoutVars>
      </dgm:prSet>
      <dgm:spPr/>
    </dgm:pt>
    <dgm:pt modelId="{1A28B7DD-18CC-4C37-AA50-5E34B5680E4D}" type="pres">
      <dgm:prSet presAssocID="{89ECB056-EFFF-4E56-BB4C-66661C259D36}" presName="sibTrans" presStyleLbl="sibTrans2D1" presStyleIdx="0" presStyleCnt="2"/>
      <dgm:spPr/>
    </dgm:pt>
    <dgm:pt modelId="{A80113B4-415A-4AB6-9D20-1CD4666F9FC6}" type="pres">
      <dgm:prSet presAssocID="{89ECB056-EFFF-4E56-BB4C-66661C259D36}" presName="connTx" presStyleLbl="sibTrans2D1" presStyleIdx="0" presStyleCnt="2"/>
      <dgm:spPr/>
    </dgm:pt>
    <dgm:pt modelId="{25EA0567-E6C6-47CB-B0D1-A2AE82CD8630}" type="pres">
      <dgm:prSet presAssocID="{7B99342B-3083-426B-BD0E-FDFCD6AB5148}" presName="composite" presStyleCnt="0"/>
      <dgm:spPr/>
    </dgm:pt>
    <dgm:pt modelId="{385C3CA4-4E39-40B1-B686-ADFBDBC9CFAA}" type="pres">
      <dgm:prSet presAssocID="{7B99342B-3083-426B-BD0E-FDFCD6AB5148}" presName="imagSh" presStyleLbl="b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7000" r="-27000"/>
          </a:stretch>
        </a:blipFill>
      </dgm:spPr>
    </dgm:pt>
    <dgm:pt modelId="{FBD41368-0D3A-47AA-AE60-B72E65D8C198}" type="pres">
      <dgm:prSet presAssocID="{7B99342B-3083-426B-BD0E-FDFCD6AB5148}" presName="txNode" presStyleLbl="node1" presStyleIdx="1" presStyleCnt="3">
        <dgm:presLayoutVars>
          <dgm:bulletEnabled val="1"/>
        </dgm:presLayoutVars>
      </dgm:prSet>
      <dgm:spPr/>
    </dgm:pt>
    <dgm:pt modelId="{971E62B9-B794-40FF-8475-CDEC952C25C8}" type="pres">
      <dgm:prSet presAssocID="{2233DC2B-1429-4899-AC33-B8B45CB4D5FD}" presName="sibTrans" presStyleLbl="sibTrans2D1" presStyleIdx="1" presStyleCnt="2"/>
      <dgm:spPr/>
    </dgm:pt>
    <dgm:pt modelId="{A0F10958-676A-4975-A319-7C1CD60AFF99}" type="pres">
      <dgm:prSet presAssocID="{2233DC2B-1429-4899-AC33-B8B45CB4D5FD}" presName="connTx" presStyleLbl="sibTrans2D1" presStyleIdx="1" presStyleCnt="2"/>
      <dgm:spPr/>
    </dgm:pt>
    <dgm:pt modelId="{33206F05-B37B-4A48-B468-E4CE71441564}" type="pres">
      <dgm:prSet presAssocID="{5AD8B854-1FF2-47E4-96E2-2568F9D929AD}" presName="composite" presStyleCnt="0"/>
      <dgm:spPr/>
    </dgm:pt>
    <dgm:pt modelId="{7891514D-0C56-4BE3-9D2C-5C8356C8A8F6}" type="pres">
      <dgm:prSet presAssocID="{5AD8B854-1FF2-47E4-96E2-2568F9D929AD}" presName="imagSh" presStyleLbl="b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dgm:spPr>
    </dgm:pt>
    <dgm:pt modelId="{E0897518-9FA8-412B-A1B9-2426D93A254C}" type="pres">
      <dgm:prSet presAssocID="{5AD8B854-1FF2-47E4-96E2-2568F9D929AD}" presName="txNode" presStyleLbl="node1" presStyleIdx="2" presStyleCnt="3">
        <dgm:presLayoutVars>
          <dgm:bulletEnabled val="1"/>
        </dgm:presLayoutVars>
      </dgm:prSet>
      <dgm:spPr/>
    </dgm:pt>
  </dgm:ptLst>
  <dgm:cxnLst>
    <dgm:cxn modelId="{F9B1DE05-579A-4495-90F4-8D6D5AF01D44}" type="presOf" srcId="{2233DC2B-1429-4899-AC33-B8B45CB4D5FD}" destId="{971E62B9-B794-40FF-8475-CDEC952C25C8}" srcOrd="0" destOrd="0" presId="urn:microsoft.com/office/officeart/2005/8/layout/hProcess10#1"/>
    <dgm:cxn modelId="{C06AAD12-CC7C-4235-B6FF-640FA9C45912}" srcId="{96EF8BC9-114C-4227-BC95-7B6185F7546E}" destId="{5AD8B854-1FF2-47E4-96E2-2568F9D929AD}" srcOrd="2" destOrd="0" parTransId="{75D381D3-10AE-4710-A5D1-4822134A1870}" sibTransId="{53DD1CC2-A53A-4027-A430-7678F542D7F1}"/>
    <dgm:cxn modelId="{DA3E552B-FAC6-4BF3-B787-11E672256962}" type="presOf" srcId="{7B99342B-3083-426B-BD0E-FDFCD6AB5148}" destId="{FBD41368-0D3A-47AA-AE60-B72E65D8C198}" srcOrd="0" destOrd="0" presId="urn:microsoft.com/office/officeart/2005/8/layout/hProcess10#1"/>
    <dgm:cxn modelId="{D7A1F767-488A-4AB9-8FB0-2346420445A8}" type="presOf" srcId="{5AD8B854-1FF2-47E4-96E2-2568F9D929AD}" destId="{E0897518-9FA8-412B-A1B9-2426D93A254C}" srcOrd="0" destOrd="0" presId="urn:microsoft.com/office/officeart/2005/8/layout/hProcess10#1"/>
    <dgm:cxn modelId="{997F9788-D46E-4F93-ADDE-F85C889BFF05}" srcId="{96EF8BC9-114C-4227-BC95-7B6185F7546E}" destId="{55B82A38-6A3C-4186-B46C-A33376570F9D}" srcOrd="0" destOrd="0" parTransId="{A2AB0688-8E78-4440-83A5-5565BA6E1CAC}" sibTransId="{89ECB056-EFFF-4E56-BB4C-66661C259D36}"/>
    <dgm:cxn modelId="{CEEB08B3-60DF-44FC-8259-ED7A7089671F}" type="presOf" srcId="{96EF8BC9-114C-4227-BC95-7B6185F7546E}" destId="{2F5BD1CA-9E6B-4450-AE9C-D8854C75BC65}" srcOrd="0" destOrd="0" presId="urn:microsoft.com/office/officeart/2005/8/layout/hProcess10#1"/>
    <dgm:cxn modelId="{9F2C32B8-3E1E-4C7F-A3BE-B6B2C4241378}" srcId="{96EF8BC9-114C-4227-BC95-7B6185F7546E}" destId="{7B99342B-3083-426B-BD0E-FDFCD6AB5148}" srcOrd="1" destOrd="0" parTransId="{D533529C-1881-497A-AD88-CEC4EF0FEBA9}" sibTransId="{2233DC2B-1429-4899-AC33-B8B45CB4D5FD}"/>
    <dgm:cxn modelId="{C539E6E1-8A2F-4E2F-977B-2FDC2CC0AF87}" type="presOf" srcId="{55B82A38-6A3C-4186-B46C-A33376570F9D}" destId="{958F815A-B2B7-4DA4-902D-2EBDA9857B29}" srcOrd="0" destOrd="0" presId="urn:microsoft.com/office/officeart/2005/8/layout/hProcess10#1"/>
    <dgm:cxn modelId="{FA315AEA-E815-402D-8FD6-0CEFAA49AD89}" type="presOf" srcId="{89ECB056-EFFF-4E56-BB4C-66661C259D36}" destId="{A80113B4-415A-4AB6-9D20-1CD4666F9FC6}" srcOrd="1" destOrd="0" presId="urn:microsoft.com/office/officeart/2005/8/layout/hProcess10#1"/>
    <dgm:cxn modelId="{A2FB28FD-75C9-45CA-B6D2-5900C87769F1}" type="presOf" srcId="{89ECB056-EFFF-4E56-BB4C-66661C259D36}" destId="{1A28B7DD-18CC-4C37-AA50-5E34B5680E4D}" srcOrd="0" destOrd="0" presId="urn:microsoft.com/office/officeart/2005/8/layout/hProcess10#1"/>
    <dgm:cxn modelId="{784869FE-FBE1-47AA-B235-B22183ECC387}" type="presOf" srcId="{2233DC2B-1429-4899-AC33-B8B45CB4D5FD}" destId="{A0F10958-676A-4975-A319-7C1CD60AFF99}" srcOrd="1" destOrd="0" presId="urn:microsoft.com/office/officeart/2005/8/layout/hProcess10#1"/>
    <dgm:cxn modelId="{9D69C05A-9CBE-4619-B617-39B4ED5CF653}" type="presParOf" srcId="{2F5BD1CA-9E6B-4450-AE9C-D8854C75BC65}" destId="{2433D210-93AB-4FCD-BFE6-23C8A5D966DC}" srcOrd="0" destOrd="0" presId="urn:microsoft.com/office/officeart/2005/8/layout/hProcess10#1"/>
    <dgm:cxn modelId="{04A37FEC-A1FF-4A64-9B92-BDB813E2F13F}" type="presParOf" srcId="{2433D210-93AB-4FCD-BFE6-23C8A5D966DC}" destId="{A867992D-881D-40AB-AB3D-74C8F8EEEF6A}" srcOrd="0" destOrd="0" presId="urn:microsoft.com/office/officeart/2005/8/layout/hProcess10#1"/>
    <dgm:cxn modelId="{13CC3F96-F99D-4D68-B0BE-D9721D8A48AC}" type="presParOf" srcId="{2433D210-93AB-4FCD-BFE6-23C8A5D966DC}" destId="{958F815A-B2B7-4DA4-902D-2EBDA9857B29}" srcOrd="1" destOrd="0" presId="urn:microsoft.com/office/officeart/2005/8/layout/hProcess10#1"/>
    <dgm:cxn modelId="{11F021B6-AD05-4DC6-89D5-E834884191AF}" type="presParOf" srcId="{2F5BD1CA-9E6B-4450-AE9C-D8854C75BC65}" destId="{1A28B7DD-18CC-4C37-AA50-5E34B5680E4D}" srcOrd="1" destOrd="0" presId="urn:microsoft.com/office/officeart/2005/8/layout/hProcess10#1"/>
    <dgm:cxn modelId="{37126CC3-01F2-4E5A-B429-D387AF2CDA4D}" type="presParOf" srcId="{1A28B7DD-18CC-4C37-AA50-5E34B5680E4D}" destId="{A80113B4-415A-4AB6-9D20-1CD4666F9FC6}" srcOrd="0" destOrd="0" presId="urn:microsoft.com/office/officeart/2005/8/layout/hProcess10#1"/>
    <dgm:cxn modelId="{A5509EE7-04DF-4EF7-91D2-CCED9D7472B6}" type="presParOf" srcId="{2F5BD1CA-9E6B-4450-AE9C-D8854C75BC65}" destId="{25EA0567-E6C6-47CB-B0D1-A2AE82CD8630}" srcOrd="2" destOrd="0" presId="urn:microsoft.com/office/officeart/2005/8/layout/hProcess10#1"/>
    <dgm:cxn modelId="{733E75B5-90A1-4F05-9B98-9D1D9F3FCAD5}" type="presParOf" srcId="{25EA0567-E6C6-47CB-B0D1-A2AE82CD8630}" destId="{385C3CA4-4E39-40B1-B686-ADFBDBC9CFAA}" srcOrd="0" destOrd="0" presId="urn:microsoft.com/office/officeart/2005/8/layout/hProcess10#1"/>
    <dgm:cxn modelId="{9E774EAA-4C5F-4B0B-87C8-C640C2D25822}" type="presParOf" srcId="{25EA0567-E6C6-47CB-B0D1-A2AE82CD8630}" destId="{FBD41368-0D3A-47AA-AE60-B72E65D8C198}" srcOrd="1" destOrd="0" presId="urn:microsoft.com/office/officeart/2005/8/layout/hProcess10#1"/>
    <dgm:cxn modelId="{37157B1D-281F-4628-9907-CFC03EEAF61E}" type="presParOf" srcId="{2F5BD1CA-9E6B-4450-AE9C-D8854C75BC65}" destId="{971E62B9-B794-40FF-8475-CDEC952C25C8}" srcOrd="3" destOrd="0" presId="urn:microsoft.com/office/officeart/2005/8/layout/hProcess10#1"/>
    <dgm:cxn modelId="{C1D82E69-A1ED-4499-A6A6-BEFF84F453FA}" type="presParOf" srcId="{971E62B9-B794-40FF-8475-CDEC952C25C8}" destId="{A0F10958-676A-4975-A319-7C1CD60AFF99}" srcOrd="0" destOrd="0" presId="urn:microsoft.com/office/officeart/2005/8/layout/hProcess10#1"/>
    <dgm:cxn modelId="{45D61578-90DA-4ED5-AE28-8A8A75EC0A32}" type="presParOf" srcId="{2F5BD1CA-9E6B-4450-AE9C-D8854C75BC65}" destId="{33206F05-B37B-4A48-B468-E4CE71441564}" srcOrd="4" destOrd="0" presId="urn:microsoft.com/office/officeart/2005/8/layout/hProcess10#1"/>
    <dgm:cxn modelId="{5C30543A-7431-4B9F-8DD0-C896D70C2D73}" type="presParOf" srcId="{33206F05-B37B-4A48-B468-E4CE71441564}" destId="{7891514D-0C56-4BE3-9D2C-5C8356C8A8F6}" srcOrd="0" destOrd="0" presId="urn:microsoft.com/office/officeart/2005/8/layout/hProcess10#1"/>
    <dgm:cxn modelId="{E03AD63F-E734-4F6C-895F-EE8D622A2C7B}" type="presParOf" srcId="{33206F05-B37B-4A48-B468-E4CE71441564}" destId="{E0897518-9FA8-412B-A1B9-2426D93A254C}" srcOrd="1" destOrd="0" presId="urn:microsoft.com/office/officeart/2005/8/layout/hProcess10#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A93458-9052-4185-A3FC-DA8BE3863B56}" type="doc">
      <dgm:prSet loTypeId="urn:microsoft.com/office/officeart/2009/3/layout/StepUpProcess" loCatId="process" qsTypeId="urn:microsoft.com/office/officeart/2005/8/quickstyle/simple1" qsCatId="simple" csTypeId="urn:microsoft.com/office/officeart/2005/8/colors/colorful1#1" csCatId="colorful" phldr="1"/>
      <dgm:spPr/>
      <dgm:t>
        <a:bodyPr/>
        <a:lstStyle/>
        <a:p>
          <a:endParaRPr lang="en-US"/>
        </a:p>
      </dgm:t>
    </dgm:pt>
    <dgm:pt modelId="{83075126-2E3E-4D98-BEB4-1602F0680AEF}">
      <dgm:prSet phldrT="[Text]" custT="1"/>
      <dgm:spPr/>
      <dgm:t>
        <a:bodyPr/>
        <a:lstStyle/>
        <a:p>
          <a:r>
            <a:rPr lang="mn-MN" sz="2000" dirty="0">
              <a:latin typeface="Arial" panose="020B0604020202020204" pitchFamily="34" charset="0"/>
              <a:cs typeface="Arial" panose="020B0604020202020204" pitchFamily="34" charset="0"/>
            </a:rPr>
            <a:t>2015 хаагдсан</a:t>
          </a:r>
          <a:endParaRPr lang="en-US" sz="2000" dirty="0">
            <a:latin typeface="Arial" panose="020B0604020202020204" pitchFamily="34" charset="0"/>
            <a:cs typeface="Arial" panose="020B0604020202020204" pitchFamily="34" charset="0"/>
          </a:endParaRPr>
        </a:p>
      </dgm:t>
    </dgm:pt>
    <dgm:pt modelId="{714D9002-96CE-4CE0-9406-5722407DE04A}" type="parTrans" cxnId="{894C021D-06AD-4DCA-BBF2-5D1C7CE35549}">
      <dgm:prSet/>
      <dgm:spPr/>
      <dgm:t>
        <a:bodyPr/>
        <a:lstStyle/>
        <a:p>
          <a:endParaRPr lang="en-US" sz="1800">
            <a:latin typeface="Arial" panose="020B0604020202020204" pitchFamily="34" charset="0"/>
            <a:cs typeface="Arial" panose="020B0604020202020204" pitchFamily="34" charset="0"/>
          </a:endParaRPr>
        </a:p>
      </dgm:t>
    </dgm:pt>
    <dgm:pt modelId="{EDA1DBAA-576B-4ED9-B6D7-FFA149FFE9F8}" type="sibTrans" cxnId="{894C021D-06AD-4DCA-BBF2-5D1C7CE35549}">
      <dgm:prSet/>
      <dgm:spPr/>
      <dgm:t>
        <a:bodyPr/>
        <a:lstStyle/>
        <a:p>
          <a:endParaRPr lang="en-US" sz="1800">
            <a:latin typeface="Arial" panose="020B0604020202020204" pitchFamily="34" charset="0"/>
            <a:cs typeface="Arial" panose="020B0604020202020204" pitchFamily="34" charset="0"/>
          </a:endParaRPr>
        </a:p>
      </dgm:t>
    </dgm:pt>
    <dgm:pt modelId="{58B1E943-78D5-4DD7-9930-2693A84EEDCB}">
      <dgm:prSet phldrT="[Text]" custT="1"/>
      <dgm:spPr/>
      <dgm:t>
        <a:bodyPr/>
        <a:lstStyle/>
        <a:p>
          <a:r>
            <a:rPr lang="mn-MN" sz="2000" dirty="0">
              <a:latin typeface="Arial" panose="020B0604020202020204" pitchFamily="34" charset="0"/>
              <a:cs typeface="Arial" panose="020B0604020202020204" pitchFamily="34" charset="0"/>
            </a:rPr>
            <a:t>2016</a:t>
          </a:r>
          <a:endParaRPr lang="en-US" sz="2000" dirty="0">
            <a:latin typeface="Arial" panose="020B0604020202020204" pitchFamily="34" charset="0"/>
            <a:cs typeface="Arial" panose="020B0604020202020204" pitchFamily="34" charset="0"/>
          </a:endParaRPr>
        </a:p>
      </dgm:t>
    </dgm:pt>
    <dgm:pt modelId="{90114DC5-CBD9-4109-8A63-1DE4C2FBE8EB}" type="parTrans" cxnId="{6A470E74-AAC3-48FB-B1F5-60BEE9D29C38}">
      <dgm:prSet/>
      <dgm:spPr/>
      <dgm:t>
        <a:bodyPr/>
        <a:lstStyle/>
        <a:p>
          <a:endParaRPr lang="en-US" sz="1800">
            <a:latin typeface="Arial" panose="020B0604020202020204" pitchFamily="34" charset="0"/>
            <a:cs typeface="Arial" panose="020B0604020202020204" pitchFamily="34" charset="0"/>
          </a:endParaRPr>
        </a:p>
      </dgm:t>
    </dgm:pt>
    <dgm:pt modelId="{6306D993-BBB8-4B37-924D-C235631B21B0}" type="sibTrans" cxnId="{6A470E74-AAC3-48FB-B1F5-60BEE9D29C38}">
      <dgm:prSet/>
      <dgm:spPr/>
      <dgm:t>
        <a:bodyPr/>
        <a:lstStyle/>
        <a:p>
          <a:endParaRPr lang="en-US" sz="1800">
            <a:latin typeface="Arial" panose="020B0604020202020204" pitchFamily="34" charset="0"/>
            <a:cs typeface="Arial" panose="020B0604020202020204" pitchFamily="34" charset="0"/>
          </a:endParaRPr>
        </a:p>
      </dgm:t>
    </dgm:pt>
    <dgm:pt modelId="{E466BB62-5874-48D0-A5D4-08E799CB653D}">
      <dgm:prSet phldrT="[Text]" custT="1"/>
      <dgm:spPr/>
      <dgm:t>
        <a:bodyPr/>
        <a:lstStyle/>
        <a:p>
          <a:r>
            <a:rPr lang="mn-MN" sz="2000" dirty="0">
              <a:latin typeface="Arial" panose="020B0604020202020204" pitchFamily="34" charset="0"/>
              <a:cs typeface="Arial" panose="020B0604020202020204" pitchFamily="34" charset="0"/>
            </a:rPr>
            <a:t>2018 онд сэргэсэн</a:t>
          </a:r>
          <a:endParaRPr lang="en-US" sz="2000" dirty="0">
            <a:latin typeface="Arial" panose="020B0604020202020204" pitchFamily="34" charset="0"/>
            <a:cs typeface="Arial" panose="020B0604020202020204" pitchFamily="34" charset="0"/>
          </a:endParaRPr>
        </a:p>
      </dgm:t>
    </dgm:pt>
    <dgm:pt modelId="{28335E22-A697-4FF3-A24E-E16556EA275F}" type="parTrans" cxnId="{8182D65B-5E7D-446D-9B38-4C51C7B1D19E}">
      <dgm:prSet/>
      <dgm:spPr/>
      <dgm:t>
        <a:bodyPr/>
        <a:lstStyle/>
        <a:p>
          <a:endParaRPr lang="en-US" sz="1800">
            <a:latin typeface="Arial" panose="020B0604020202020204" pitchFamily="34" charset="0"/>
            <a:cs typeface="Arial" panose="020B0604020202020204" pitchFamily="34" charset="0"/>
          </a:endParaRPr>
        </a:p>
      </dgm:t>
    </dgm:pt>
    <dgm:pt modelId="{BB3FDFBA-3927-4822-B2DF-BDA3038ED5F0}" type="sibTrans" cxnId="{8182D65B-5E7D-446D-9B38-4C51C7B1D19E}">
      <dgm:prSet/>
      <dgm:spPr/>
      <dgm:t>
        <a:bodyPr/>
        <a:lstStyle/>
        <a:p>
          <a:endParaRPr lang="en-US" sz="1800">
            <a:latin typeface="Arial" panose="020B0604020202020204" pitchFamily="34" charset="0"/>
            <a:cs typeface="Arial" panose="020B0604020202020204" pitchFamily="34" charset="0"/>
          </a:endParaRPr>
        </a:p>
      </dgm:t>
    </dgm:pt>
    <dgm:pt modelId="{253E9F6C-7CED-41C5-B092-1EB40518529A}" type="pres">
      <dgm:prSet presAssocID="{0DA93458-9052-4185-A3FC-DA8BE3863B56}" presName="rootnode" presStyleCnt="0">
        <dgm:presLayoutVars>
          <dgm:chMax/>
          <dgm:chPref/>
          <dgm:dir/>
          <dgm:animLvl val="lvl"/>
        </dgm:presLayoutVars>
      </dgm:prSet>
      <dgm:spPr/>
    </dgm:pt>
    <dgm:pt modelId="{9E00A9A0-0702-4880-AED2-FE27DE751C3F}" type="pres">
      <dgm:prSet presAssocID="{83075126-2E3E-4D98-BEB4-1602F0680AEF}" presName="composite" presStyleCnt="0"/>
      <dgm:spPr/>
    </dgm:pt>
    <dgm:pt modelId="{DA676507-C7DD-419C-A96C-2D797DF9C05F}" type="pres">
      <dgm:prSet presAssocID="{83075126-2E3E-4D98-BEB4-1602F0680AEF}" presName="LShape" presStyleLbl="alignNode1" presStyleIdx="0" presStyleCnt="5"/>
      <dgm:spPr/>
    </dgm:pt>
    <dgm:pt modelId="{2B29F65D-E959-413B-9B30-3846D02DD43F}" type="pres">
      <dgm:prSet presAssocID="{83075126-2E3E-4D98-BEB4-1602F0680AEF}" presName="ParentText" presStyleLbl="revTx" presStyleIdx="0" presStyleCnt="3">
        <dgm:presLayoutVars>
          <dgm:chMax val="0"/>
          <dgm:chPref val="0"/>
          <dgm:bulletEnabled val="1"/>
        </dgm:presLayoutVars>
      </dgm:prSet>
      <dgm:spPr/>
    </dgm:pt>
    <dgm:pt modelId="{15152F19-272F-4C2E-981D-824F645B7A5E}" type="pres">
      <dgm:prSet presAssocID="{83075126-2E3E-4D98-BEB4-1602F0680AEF}" presName="Triangle" presStyleLbl="alignNode1" presStyleIdx="1" presStyleCnt="5"/>
      <dgm:spPr/>
    </dgm:pt>
    <dgm:pt modelId="{CAEE66A5-D793-40F4-9015-038B80E2B4B6}" type="pres">
      <dgm:prSet presAssocID="{EDA1DBAA-576B-4ED9-B6D7-FFA149FFE9F8}" presName="sibTrans" presStyleCnt="0"/>
      <dgm:spPr/>
    </dgm:pt>
    <dgm:pt modelId="{B85F25EF-16D4-49B8-9EF2-4C3FC6D634D3}" type="pres">
      <dgm:prSet presAssocID="{EDA1DBAA-576B-4ED9-B6D7-FFA149FFE9F8}" presName="space" presStyleCnt="0"/>
      <dgm:spPr/>
    </dgm:pt>
    <dgm:pt modelId="{9B41440C-CFBA-4E68-8D68-0A73085553D8}" type="pres">
      <dgm:prSet presAssocID="{58B1E943-78D5-4DD7-9930-2693A84EEDCB}" presName="composite" presStyleCnt="0"/>
      <dgm:spPr/>
    </dgm:pt>
    <dgm:pt modelId="{773E2282-4BCB-4369-976D-8B6095BB17B5}" type="pres">
      <dgm:prSet presAssocID="{58B1E943-78D5-4DD7-9930-2693A84EEDCB}" presName="LShape" presStyleLbl="alignNode1" presStyleIdx="2" presStyleCnt="5"/>
      <dgm:spPr/>
    </dgm:pt>
    <dgm:pt modelId="{5785134B-93F8-47EB-8B19-BB159D984BD5}" type="pres">
      <dgm:prSet presAssocID="{58B1E943-78D5-4DD7-9930-2693A84EEDCB}" presName="ParentText" presStyleLbl="revTx" presStyleIdx="1" presStyleCnt="3">
        <dgm:presLayoutVars>
          <dgm:chMax val="0"/>
          <dgm:chPref val="0"/>
          <dgm:bulletEnabled val="1"/>
        </dgm:presLayoutVars>
      </dgm:prSet>
      <dgm:spPr/>
    </dgm:pt>
    <dgm:pt modelId="{DC79EE3A-2736-4A0E-9334-2F90CC211BB3}" type="pres">
      <dgm:prSet presAssocID="{58B1E943-78D5-4DD7-9930-2693A84EEDCB}" presName="Triangle" presStyleLbl="alignNode1" presStyleIdx="3" presStyleCnt="5"/>
      <dgm:spPr/>
    </dgm:pt>
    <dgm:pt modelId="{508E8696-322D-4B15-AB18-14B4C4494414}" type="pres">
      <dgm:prSet presAssocID="{6306D993-BBB8-4B37-924D-C235631B21B0}" presName="sibTrans" presStyleCnt="0"/>
      <dgm:spPr/>
    </dgm:pt>
    <dgm:pt modelId="{E3E25DAC-92F5-41EB-AB55-552E8EFA40F3}" type="pres">
      <dgm:prSet presAssocID="{6306D993-BBB8-4B37-924D-C235631B21B0}" presName="space" presStyleCnt="0"/>
      <dgm:spPr/>
    </dgm:pt>
    <dgm:pt modelId="{7533C5A2-44BE-47A3-9595-1AB0352EE62D}" type="pres">
      <dgm:prSet presAssocID="{E466BB62-5874-48D0-A5D4-08E799CB653D}" presName="composite" presStyleCnt="0"/>
      <dgm:spPr/>
    </dgm:pt>
    <dgm:pt modelId="{B9809ABD-1663-4D5D-9C3E-8ED85C9BD5DB}" type="pres">
      <dgm:prSet presAssocID="{E466BB62-5874-48D0-A5D4-08E799CB653D}" presName="LShape" presStyleLbl="alignNode1" presStyleIdx="4" presStyleCnt="5"/>
      <dgm:spPr/>
    </dgm:pt>
    <dgm:pt modelId="{C9462B76-0EBE-4186-B788-4A03F6815865}" type="pres">
      <dgm:prSet presAssocID="{E466BB62-5874-48D0-A5D4-08E799CB653D}" presName="ParentText" presStyleLbl="revTx" presStyleIdx="2" presStyleCnt="3">
        <dgm:presLayoutVars>
          <dgm:chMax val="0"/>
          <dgm:chPref val="0"/>
          <dgm:bulletEnabled val="1"/>
        </dgm:presLayoutVars>
      </dgm:prSet>
      <dgm:spPr/>
    </dgm:pt>
  </dgm:ptLst>
  <dgm:cxnLst>
    <dgm:cxn modelId="{894C021D-06AD-4DCA-BBF2-5D1C7CE35549}" srcId="{0DA93458-9052-4185-A3FC-DA8BE3863B56}" destId="{83075126-2E3E-4D98-BEB4-1602F0680AEF}" srcOrd="0" destOrd="0" parTransId="{714D9002-96CE-4CE0-9406-5722407DE04A}" sibTransId="{EDA1DBAA-576B-4ED9-B6D7-FFA149FFE9F8}"/>
    <dgm:cxn modelId="{2EFC5720-C9AB-4FF2-967A-2234A390716E}" type="presOf" srcId="{83075126-2E3E-4D98-BEB4-1602F0680AEF}" destId="{2B29F65D-E959-413B-9B30-3846D02DD43F}" srcOrd="0" destOrd="0" presId="urn:microsoft.com/office/officeart/2009/3/layout/StepUpProcess"/>
    <dgm:cxn modelId="{0A33AB26-F80B-467A-8F31-499B8A8E5B19}" type="presOf" srcId="{58B1E943-78D5-4DD7-9930-2693A84EEDCB}" destId="{5785134B-93F8-47EB-8B19-BB159D984BD5}" srcOrd="0" destOrd="0" presId="urn:microsoft.com/office/officeart/2009/3/layout/StepUpProcess"/>
    <dgm:cxn modelId="{8182D65B-5E7D-446D-9B38-4C51C7B1D19E}" srcId="{0DA93458-9052-4185-A3FC-DA8BE3863B56}" destId="{E466BB62-5874-48D0-A5D4-08E799CB653D}" srcOrd="2" destOrd="0" parTransId="{28335E22-A697-4FF3-A24E-E16556EA275F}" sibTransId="{BB3FDFBA-3927-4822-B2DF-BDA3038ED5F0}"/>
    <dgm:cxn modelId="{6A470E74-AAC3-48FB-B1F5-60BEE9D29C38}" srcId="{0DA93458-9052-4185-A3FC-DA8BE3863B56}" destId="{58B1E943-78D5-4DD7-9930-2693A84EEDCB}" srcOrd="1" destOrd="0" parTransId="{90114DC5-CBD9-4109-8A63-1DE4C2FBE8EB}" sibTransId="{6306D993-BBB8-4B37-924D-C235631B21B0}"/>
    <dgm:cxn modelId="{9E76ECBE-F89B-419A-956B-2AA02318D293}" type="presOf" srcId="{E466BB62-5874-48D0-A5D4-08E799CB653D}" destId="{C9462B76-0EBE-4186-B788-4A03F6815865}" srcOrd="0" destOrd="0" presId="urn:microsoft.com/office/officeart/2009/3/layout/StepUpProcess"/>
    <dgm:cxn modelId="{FF6324EB-D01E-450C-8F8D-EF396C789EC5}" type="presOf" srcId="{0DA93458-9052-4185-A3FC-DA8BE3863B56}" destId="{253E9F6C-7CED-41C5-B092-1EB40518529A}" srcOrd="0" destOrd="0" presId="urn:microsoft.com/office/officeart/2009/3/layout/StepUpProcess"/>
    <dgm:cxn modelId="{120817C8-B51D-43D8-B8F2-A4EAED7EB325}" type="presParOf" srcId="{253E9F6C-7CED-41C5-B092-1EB40518529A}" destId="{9E00A9A0-0702-4880-AED2-FE27DE751C3F}" srcOrd="0" destOrd="0" presId="urn:microsoft.com/office/officeart/2009/3/layout/StepUpProcess"/>
    <dgm:cxn modelId="{99708C65-B1C1-44F9-9555-BA89F4240399}" type="presParOf" srcId="{9E00A9A0-0702-4880-AED2-FE27DE751C3F}" destId="{DA676507-C7DD-419C-A96C-2D797DF9C05F}" srcOrd="0" destOrd="0" presId="urn:microsoft.com/office/officeart/2009/3/layout/StepUpProcess"/>
    <dgm:cxn modelId="{D475C1D8-4DB3-409E-B90B-D21E080B4233}" type="presParOf" srcId="{9E00A9A0-0702-4880-AED2-FE27DE751C3F}" destId="{2B29F65D-E959-413B-9B30-3846D02DD43F}" srcOrd="1" destOrd="0" presId="urn:microsoft.com/office/officeart/2009/3/layout/StepUpProcess"/>
    <dgm:cxn modelId="{FD454416-47B0-428D-A019-3B9C478F1394}" type="presParOf" srcId="{9E00A9A0-0702-4880-AED2-FE27DE751C3F}" destId="{15152F19-272F-4C2E-981D-824F645B7A5E}" srcOrd="2" destOrd="0" presId="urn:microsoft.com/office/officeart/2009/3/layout/StepUpProcess"/>
    <dgm:cxn modelId="{6B0A237D-5537-47D4-AD01-E3379673C4D4}" type="presParOf" srcId="{253E9F6C-7CED-41C5-B092-1EB40518529A}" destId="{CAEE66A5-D793-40F4-9015-038B80E2B4B6}" srcOrd="1" destOrd="0" presId="urn:microsoft.com/office/officeart/2009/3/layout/StepUpProcess"/>
    <dgm:cxn modelId="{7E7E5038-FE12-424E-B536-41FA28A667D1}" type="presParOf" srcId="{CAEE66A5-D793-40F4-9015-038B80E2B4B6}" destId="{B85F25EF-16D4-49B8-9EF2-4C3FC6D634D3}" srcOrd="0" destOrd="0" presId="urn:microsoft.com/office/officeart/2009/3/layout/StepUpProcess"/>
    <dgm:cxn modelId="{E57BC26A-6172-44F8-8F98-8B7D388D3934}" type="presParOf" srcId="{253E9F6C-7CED-41C5-B092-1EB40518529A}" destId="{9B41440C-CFBA-4E68-8D68-0A73085553D8}" srcOrd="2" destOrd="0" presId="urn:microsoft.com/office/officeart/2009/3/layout/StepUpProcess"/>
    <dgm:cxn modelId="{6A29509F-CA52-4FD3-A22B-860ED1169998}" type="presParOf" srcId="{9B41440C-CFBA-4E68-8D68-0A73085553D8}" destId="{773E2282-4BCB-4369-976D-8B6095BB17B5}" srcOrd="0" destOrd="0" presId="urn:microsoft.com/office/officeart/2009/3/layout/StepUpProcess"/>
    <dgm:cxn modelId="{16BD9202-99C2-486D-B2B6-3B40990163AB}" type="presParOf" srcId="{9B41440C-CFBA-4E68-8D68-0A73085553D8}" destId="{5785134B-93F8-47EB-8B19-BB159D984BD5}" srcOrd="1" destOrd="0" presId="urn:microsoft.com/office/officeart/2009/3/layout/StepUpProcess"/>
    <dgm:cxn modelId="{5A9E73BD-B18D-4EEC-ADA4-E3C6481A5AD4}" type="presParOf" srcId="{9B41440C-CFBA-4E68-8D68-0A73085553D8}" destId="{DC79EE3A-2736-4A0E-9334-2F90CC211BB3}" srcOrd="2" destOrd="0" presId="urn:microsoft.com/office/officeart/2009/3/layout/StepUpProcess"/>
    <dgm:cxn modelId="{787D3822-1CB8-4669-B640-1F823159F714}" type="presParOf" srcId="{253E9F6C-7CED-41C5-B092-1EB40518529A}" destId="{508E8696-322D-4B15-AB18-14B4C4494414}" srcOrd="3" destOrd="0" presId="urn:microsoft.com/office/officeart/2009/3/layout/StepUpProcess"/>
    <dgm:cxn modelId="{9F699ECA-A82A-4EF9-BDE8-41BB364B312D}" type="presParOf" srcId="{508E8696-322D-4B15-AB18-14B4C4494414}" destId="{E3E25DAC-92F5-41EB-AB55-552E8EFA40F3}" srcOrd="0" destOrd="0" presId="urn:microsoft.com/office/officeart/2009/3/layout/StepUpProcess"/>
    <dgm:cxn modelId="{AC9FD766-0E1C-4647-AD8D-97F075EC8D3E}" type="presParOf" srcId="{253E9F6C-7CED-41C5-B092-1EB40518529A}" destId="{7533C5A2-44BE-47A3-9595-1AB0352EE62D}" srcOrd="4" destOrd="0" presId="urn:microsoft.com/office/officeart/2009/3/layout/StepUpProcess"/>
    <dgm:cxn modelId="{5366C6CC-9ED9-4DAE-B95B-366D9953BD89}" type="presParOf" srcId="{7533C5A2-44BE-47A3-9595-1AB0352EE62D}" destId="{B9809ABD-1663-4D5D-9C3E-8ED85C9BD5DB}" srcOrd="0" destOrd="0" presId="urn:microsoft.com/office/officeart/2009/3/layout/StepUpProcess"/>
    <dgm:cxn modelId="{152B6E65-FF2E-4E68-A72C-50EC1420E629}" type="presParOf" srcId="{7533C5A2-44BE-47A3-9595-1AB0352EE62D}" destId="{C9462B76-0EBE-4186-B788-4A03F6815865}" srcOrd="1" destOrd="0" presId="urn:microsoft.com/office/officeart/2009/3/layout/StepUp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EEB35-6C61-433E-A6CB-2E1285706626}">
      <dsp:nvSpPr>
        <dsp:cNvPr id="0" name=""/>
        <dsp:cNvSpPr/>
      </dsp:nvSpPr>
      <dsp:spPr>
        <a:xfrm>
          <a:off x="2161487" y="2268621"/>
          <a:ext cx="1624898" cy="1595433"/>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rgbClr val="002060"/>
              </a:solidFill>
              <a:latin typeface="Arial" pitchFamily="34" charset="0"/>
              <a:cs typeface="Arial" pitchFamily="34" charset="0"/>
            </a:rPr>
            <a:t>Эрэгтэйчүүдийн эрүүл мэндийн төлөө хамтдаа аян</a:t>
          </a:r>
          <a:endParaRPr lang="en-US" sz="1200" b="1" kern="1200" dirty="0">
            <a:solidFill>
              <a:srgbClr val="002060"/>
            </a:solidFill>
            <a:latin typeface="Arial" pitchFamily="34" charset="0"/>
            <a:cs typeface="Arial" pitchFamily="34" charset="0"/>
          </a:endParaRPr>
        </a:p>
      </dsp:txBody>
      <dsp:txXfrm>
        <a:off x="2399448" y="2502267"/>
        <a:ext cx="1148976" cy="1128141"/>
      </dsp:txXfrm>
    </dsp:sp>
    <dsp:sp modelId="{88943196-8B24-4BE0-9E05-B16483BC781B}">
      <dsp:nvSpPr>
        <dsp:cNvPr id="0" name=""/>
        <dsp:cNvSpPr/>
      </dsp:nvSpPr>
      <dsp:spPr>
        <a:xfrm rot="10800000">
          <a:off x="548326" y="2858895"/>
          <a:ext cx="1524437" cy="4148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953FFE-69B4-454E-BF27-1B9252F1F94A}">
      <dsp:nvSpPr>
        <dsp:cNvPr id="0" name=""/>
        <dsp:cNvSpPr/>
      </dsp:nvSpPr>
      <dsp:spPr>
        <a:xfrm>
          <a:off x="-301723" y="2658730"/>
          <a:ext cx="1700100" cy="81521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Үзлэгт </a:t>
          </a:r>
        </a:p>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4728/15%</a:t>
          </a:r>
          <a:endParaRPr lang="en-US" sz="1000" b="1" kern="1200" dirty="0">
            <a:solidFill>
              <a:srgbClr val="002060"/>
            </a:solidFill>
            <a:latin typeface="Arial" pitchFamily="34" charset="0"/>
            <a:cs typeface="Arial" pitchFamily="34" charset="0"/>
          </a:endParaRPr>
        </a:p>
      </dsp:txBody>
      <dsp:txXfrm>
        <a:off x="-277846" y="2682607"/>
        <a:ext cx="1652346" cy="767460"/>
      </dsp:txXfrm>
    </dsp:sp>
    <dsp:sp modelId="{CC005CF0-2CBD-4E3E-A83F-71AC1EE6E0CD}">
      <dsp:nvSpPr>
        <dsp:cNvPr id="0" name=""/>
        <dsp:cNvSpPr/>
      </dsp:nvSpPr>
      <dsp:spPr>
        <a:xfrm rot="12600000">
          <a:off x="770940" y="2028087"/>
          <a:ext cx="1527989" cy="4148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2A88B8-5EE1-4F0C-A33D-9CF6D484E36B}">
      <dsp:nvSpPr>
        <dsp:cNvPr id="0" name=""/>
        <dsp:cNvSpPr/>
      </dsp:nvSpPr>
      <dsp:spPr>
        <a:xfrm>
          <a:off x="81361" y="1445925"/>
          <a:ext cx="1583870" cy="81521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В вирусыг илрүүлэг шинжилгээнд  -1933</a:t>
          </a:r>
        </a:p>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 илэрсэн -66</a:t>
          </a:r>
        </a:p>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Вакцинд 741</a:t>
          </a:r>
          <a:endParaRPr lang="en-US" sz="1000" b="1" kern="1200" dirty="0">
            <a:solidFill>
              <a:srgbClr val="002060"/>
            </a:solidFill>
            <a:latin typeface="Arial" pitchFamily="34" charset="0"/>
            <a:cs typeface="Arial" pitchFamily="34" charset="0"/>
          </a:endParaRPr>
        </a:p>
      </dsp:txBody>
      <dsp:txXfrm>
        <a:off x="105238" y="1469802"/>
        <a:ext cx="1536116" cy="767460"/>
      </dsp:txXfrm>
    </dsp:sp>
    <dsp:sp modelId="{F6146EA8-C5D2-453D-BCFC-4178E32A8731}">
      <dsp:nvSpPr>
        <dsp:cNvPr id="0" name=""/>
        <dsp:cNvSpPr/>
      </dsp:nvSpPr>
      <dsp:spPr>
        <a:xfrm rot="14151122">
          <a:off x="1182826" y="1433406"/>
          <a:ext cx="1648481" cy="4148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872118-DB43-434A-BBE0-E540F7C50D5A}">
      <dsp:nvSpPr>
        <dsp:cNvPr id="0" name=""/>
        <dsp:cNvSpPr/>
      </dsp:nvSpPr>
      <dsp:spPr>
        <a:xfrm>
          <a:off x="724598" y="551108"/>
          <a:ext cx="1639590" cy="81521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Холестрин шинжилгээнд -116</a:t>
          </a:r>
        </a:p>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Шинээр илэрсэн 40</a:t>
          </a:r>
          <a:endParaRPr lang="en-US" sz="1000" b="1" kern="1200" dirty="0">
            <a:solidFill>
              <a:srgbClr val="002060"/>
            </a:solidFill>
            <a:latin typeface="Arial" pitchFamily="34" charset="0"/>
            <a:cs typeface="Arial" pitchFamily="34" charset="0"/>
          </a:endParaRPr>
        </a:p>
      </dsp:txBody>
      <dsp:txXfrm>
        <a:off x="748475" y="574985"/>
        <a:ext cx="1591836" cy="767460"/>
      </dsp:txXfrm>
    </dsp:sp>
    <dsp:sp modelId="{5A906531-5DFE-4AEC-B241-1F68FB7D6E42}">
      <dsp:nvSpPr>
        <dsp:cNvPr id="0" name=""/>
        <dsp:cNvSpPr/>
      </dsp:nvSpPr>
      <dsp:spPr>
        <a:xfrm rot="16200000">
          <a:off x="2204757" y="1202464"/>
          <a:ext cx="1538359" cy="4148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134214F-CEBA-4A3A-88F9-4FEA54A4763E}">
      <dsp:nvSpPr>
        <dsp:cNvPr id="0" name=""/>
        <dsp:cNvSpPr/>
      </dsp:nvSpPr>
      <dsp:spPr>
        <a:xfrm>
          <a:off x="2312776" y="233120"/>
          <a:ext cx="1322319" cy="81521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mn-MN" sz="800" b="1" kern="1200" dirty="0">
              <a:solidFill>
                <a:srgbClr val="002060"/>
              </a:solidFill>
              <a:latin typeface="Arial" pitchFamily="34" charset="0"/>
              <a:cs typeface="Arial" pitchFamily="34" charset="0"/>
            </a:rPr>
            <a:t>Сахар шинжилгээнд </a:t>
          </a:r>
        </a:p>
        <a:p>
          <a:pPr marL="0" lvl="0" indent="0" algn="ctr" defTabSz="355600">
            <a:lnSpc>
              <a:spcPct val="90000"/>
            </a:lnSpc>
            <a:spcBef>
              <a:spcPct val="0"/>
            </a:spcBef>
            <a:spcAft>
              <a:spcPct val="35000"/>
            </a:spcAft>
            <a:buNone/>
          </a:pPr>
          <a:r>
            <a:rPr lang="mn-MN" sz="800" b="1" kern="1200" dirty="0">
              <a:solidFill>
                <a:srgbClr val="002060"/>
              </a:solidFill>
              <a:latin typeface="Arial" pitchFamily="34" charset="0"/>
              <a:cs typeface="Arial" pitchFamily="34" charset="0"/>
            </a:rPr>
            <a:t> -1941</a:t>
          </a:r>
        </a:p>
        <a:p>
          <a:pPr marL="0" lvl="0" indent="0" algn="ctr" defTabSz="355600">
            <a:lnSpc>
              <a:spcPct val="90000"/>
            </a:lnSpc>
            <a:spcBef>
              <a:spcPct val="0"/>
            </a:spcBef>
            <a:spcAft>
              <a:spcPct val="35000"/>
            </a:spcAft>
            <a:buNone/>
          </a:pPr>
          <a:r>
            <a:rPr lang="mn-MN" sz="800" b="1" kern="1200" dirty="0">
              <a:solidFill>
                <a:srgbClr val="002060"/>
              </a:solidFill>
              <a:latin typeface="Arial" pitchFamily="34" charset="0"/>
              <a:cs typeface="Arial" pitchFamily="34" charset="0"/>
            </a:rPr>
            <a:t>Шинээр илэрсэн -36</a:t>
          </a:r>
          <a:endParaRPr lang="en-US" sz="800" b="1" kern="1200" dirty="0">
            <a:solidFill>
              <a:srgbClr val="002060"/>
            </a:solidFill>
            <a:latin typeface="Arial" pitchFamily="34" charset="0"/>
            <a:cs typeface="Arial" pitchFamily="34" charset="0"/>
          </a:endParaRPr>
        </a:p>
      </dsp:txBody>
      <dsp:txXfrm>
        <a:off x="2336653" y="256997"/>
        <a:ext cx="1274565" cy="767460"/>
      </dsp:txXfrm>
    </dsp:sp>
    <dsp:sp modelId="{4CF7A54B-C4B7-4B2D-AE29-406EA8219517}">
      <dsp:nvSpPr>
        <dsp:cNvPr id="0" name=""/>
        <dsp:cNvSpPr/>
      </dsp:nvSpPr>
      <dsp:spPr>
        <a:xfrm rot="18201775">
          <a:off x="3096459" y="1419521"/>
          <a:ext cx="1650466" cy="4148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8E832B-016F-438E-A92C-8FCABE7DF020}">
      <dsp:nvSpPr>
        <dsp:cNvPr id="0" name=""/>
        <dsp:cNvSpPr/>
      </dsp:nvSpPr>
      <dsp:spPr>
        <a:xfrm>
          <a:off x="3629757" y="530119"/>
          <a:ext cx="1491527" cy="81521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Эхо-1670</a:t>
          </a:r>
          <a:endParaRPr lang="en-US" sz="1000" b="1" kern="1200" dirty="0">
            <a:solidFill>
              <a:srgbClr val="002060"/>
            </a:solidFill>
            <a:latin typeface="Arial" pitchFamily="34" charset="0"/>
            <a:cs typeface="Arial" pitchFamily="34" charset="0"/>
          </a:endParaRPr>
        </a:p>
      </dsp:txBody>
      <dsp:txXfrm>
        <a:off x="3653634" y="553996"/>
        <a:ext cx="1443773" cy="767460"/>
      </dsp:txXfrm>
    </dsp:sp>
    <dsp:sp modelId="{34F0CCAD-1F6D-40A5-B5AE-978FE7217CB9}">
      <dsp:nvSpPr>
        <dsp:cNvPr id="0" name=""/>
        <dsp:cNvSpPr/>
      </dsp:nvSpPr>
      <dsp:spPr>
        <a:xfrm rot="19854768">
          <a:off x="3662373" y="2055459"/>
          <a:ext cx="1511624" cy="4148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EE94A8-38F9-482F-82D5-770FC4B27A74}">
      <dsp:nvSpPr>
        <dsp:cNvPr id="0" name=""/>
        <dsp:cNvSpPr/>
      </dsp:nvSpPr>
      <dsp:spPr>
        <a:xfrm>
          <a:off x="4283912" y="1487864"/>
          <a:ext cx="1589526" cy="81521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Асуумж судалгаанд-2483</a:t>
          </a:r>
          <a:endParaRPr lang="en-US" sz="1000" b="1" kern="1200" dirty="0">
            <a:solidFill>
              <a:srgbClr val="002060"/>
            </a:solidFill>
            <a:latin typeface="Arial" pitchFamily="34" charset="0"/>
            <a:cs typeface="Arial" pitchFamily="34" charset="0"/>
          </a:endParaRPr>
        </a:p>
      </dsp:txBody>
      <dsp:txXfrm>
        <a:off x="4307789" y="1511741"/>
        <a:ext cx="1541772" cy="767460"/>
      </dsp:txXfrm>
    </dsp:sp>
    <dsp:sp modelId="{C1C0AF20-30C5-485C-9FAA-E2B65DC7DE40}">
      <dsp:nvSpPr>
        <dsp:cNvPr id="0" name=""/>
        <dsp:cNvSpPr/>
      </dsp:nvSpPr>
      <dsp:spPr>
        <a:xfrm rot="21571843">
          <a:off x="3866962" y="2845906"/>
          <a:ext cx="1385393" cy="4148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DFED7E-E36A-46AC-9899-0E466DFF8449}">
      <dsp:nvSpPr>
        <dsp:cNvPr id="0" name=""/>
        <dsp:cNvSpPr/>
      </dsp:nvSpPr>
      <dsp:spPr>
        <a:xfrm>
          <a:off x="4476716" y="2640069"/>
          <a:ext cx="1551231" cy="81521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Сургалт сурталчилгаанд  удаа -72</a:t>
          </a:r>
        </a:p>
        <a:p>
          <a:pPr marL="0" lvl="0" indent="0" algn="ctr" defTabSz="444500">
            <a:lnSpc>
              <a:spcPct val="90000"/>
            </a:lnSpc>
            <a:spcBef>
              <a:spcPct val="0"/>
            </a:spcBef>
            <a:spcAft>
              <a:spcPct val="35000"/>
            </a:spcAft>
            <a:buNone/>
          </a:pPr>
          <a:r>
            <a:rPr lang="mn-MN" sz="1000" b="1" kern="1200" dirty="0">
              <a:solidFill>
                <a:srgbClr val="002060"/>
              </a:solidFill>
              <a:latin typeface="Arial" pitchFamily="34" charset="0"/>
              <a:cs typeface="Arial" pitchFamily="34" charset="0"/>
            </a:rPr>
            <a:t>Хүн - 2616</a:t>
          </a:r>
          <a:endParaRPr lang="en-US" sz="1000" b="1" kern="1200" dirty="0">
            <a:solidFill>
              <a:srgbClr val="002060"/>
            </a:solidFill>
            <a:latin typeface="Arial" pitchFamily="34" charset="0"/>
            <a:cs typeface="Arial" pitchFamily="34" charset="0"/>
          </a:endParaRPr>
        </a:p>
      </dsp:txBody>
      <dsp:txXfrm>
        <a:off x="4500593" y="2663946"/>
        <a:ext cx="1503477" cy="767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7992D-881D-40AB-AB3D-74C8F8EEEF6A}">
      <dsp:nvSpPr>
        <dsp:cNvPr id="0" name=""/>
        <dsp:cNvSpPr/>
      </dsp:nvSpPr>
      <dsp:spPr>
        <a:xfrm>
          <a:off x="3284" y="819137"/>
          <a:ext cx="1547425" cy="154742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8F815A-B2B7-4DA4-902D-2EBDA9857B29}">
      <dsp:nvSpPr>
        <dsp:cNvPr id="0" name=""/>
        <dsp:cNvSpPr/>
      </dsp:nvSpPr>
      <dsp:spPr>
        <a:xfrm>
          <a:off x="255191" y="1747592"/>
          <a:ext cx="1547425" cy="15474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mn-MN" sz="1400" kern="1200" dirty="0">
              <a:latin typeface="Arial" panose="020B0604020202020204" pitchFamily="34" charset="0"/>
              <a:cs typeface="Arial" panose="020B0604020202020204" pitchFamily="34" charset="0"/>
            </a:rPr>
            <a:t>архи, согтууруулах ундааны онцгой албан татварын 1 хувь</a:t>
          </a:r>
          <a:endParaRPr lang="en-US" sz="1400" kern="1200" dirty="0">
            <a:latin typeface="Arial" panose="020B0604020202020204" pitchFamily="34" charset="0"/>
            <a:cs typeface="Arial" panose="020B0604020202020204" pitchFamily="34" charset="0"/>
          </a:endParaRPr>
        </a:p>
      </dsp:txBody>
      <dsp:txXfrm>
        <a:off x="300514" y="1792915"/>
        <a:ext cx="1456779" cy="1456779"/>
      </dsp:txXfrm>
    </dsp:sp>
    <dsp:sp modelId="{1A28B7DD-18CC-4C37-AA50-5E34B5680E4D}">
      <dsp:nvSpPr>
        <dsp:cNvPr id="0" name=""/>
        <dsp:cNvSpPr/>
      </dsp:nvSpPr>
      <dsp:spPr>
        <a:xfrm>
          <a:off x="1848778" y="1406937"/>
          <a:ext cx="298068" cy="3718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latin typeface="Arial" panose="020B0604020202020204" pitchFamily="34" charset="0"/>
            <a:cs typeface="Arial" panose="020B0604020202020204" pitchFamily="34" charset="0"/>
          </a:endParaRPr>
        </a:p>
      </dsp:txBody>
      <dsp:txXfrm>
        <a:off x="1848778" y="1481302"/>
        <a:ext cx="208648" cy="223094"/>
      </dsp:txXfrm>
    </dsp:sp>
    <dsp:sp modelId="{385C3CA4-4E39-40B1-B686-ADFBDBC9CFAA}">
      <dsp:nvSpPr>
        <dsp:cNvPr id="0" name=""/>
        <dsp:cNvSpPr/>
      </dsp:nvSpPr>
      <dsp:spPr>
        <a:xfrm>
          <a:off x="2402333" y="819137"/>
          <a:ext cx="1547425" cy="1547425"/>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7000" r="-2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D41368-0D3A-47AA-AE60-B72E65D8C198}">
      <dsp:nvSpPr>
        <dsp:cNvPr id="0" name=""/>
        <dsp:cNvSpPr/>
      </dsp:nvSpPr>
      <dsp:spPr>
        <a:xfrm>
          <a:off x="2654240" y="1747592"/>
          <a:ext cx="1547425" cy="15474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mn-MN" sz="1400" kern="1200" dirty="0">
              <a:latin typeface="Arial" panose="020B0604020202020204" pitchFamily="34" charset="0"/>
              <a:cs typeface="Arial" panose="020B0604020202020204" pitchFamily="34" charset="0"/>
            </a:rPr>
            <a:t>эмийн импортын гаалийн болон нэмэгдсэн өртгийн албан татварын 2 хувь</a:t>
          </a:r>
          <a:endParaRPr lang="en-US" sz="1400" kern="1200" dirty="0">
            <a:latin typeface="Arial" panose="020B0604020202020204" pitchFamily="34" charset="0"/>
            <a:cs typeface="Arial" panose="020B0604020202020204" pitchFamily="34" charset="0"/>
          </a:endParaRPr>
        </a:p>
      </dsp:txBody>
      <dsp:txXfrm>
        <a:off x="2699563" y="1792915"/>
        <a:ext cx="1456779" cy="1456779"/>
      </dsp:txXfrm>
    </dsp:sp>
    <dsp:sp modelId="{971E62B9-B794-40FF-8475-CDEC952C25C8}">
      <dsp:nvSpPr>
        <dsp:cNvPr id="0" name=""/>
        <dsp:cNvSpPr/>
      </dsp:nvSpPr>
      <dsp:spPr>
        <a:xfrm>
          <a:off x="4247827" y="1406937"/>
          <a:ext cx="298068" cy="3718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latin typeface="Arial" panose="020B0604020202020204" pitchFamily="34" charset="0"/>
            <a:cs typeface="Arial" panose="020B0604020202020204" pitchFamily="34" charset="0"/>
          </a:endParaRPr>
        </a:p>
      </dsp:txBody>
      <dsp:txXfrm>
        <a:off x="4247827" y="1481302"/>
        <a:ext cx="208648" cy="223094"/>
      </dsp:txXfrm>
    </dsp:sp>
    <dsp:sp modelId="{7891514D-0C56-4BE3-9D2C-5C8356C8A8F6}">
      <dsp:nvSpPr>
        <dsp:cNvPr id="0" name=""/>
        <dsp:cNvSpPr/>
      </dsp:nvSpPr>
      <dsp:spPr>
        <a:xfrm>
          <a:off x="4801383" y="819137"/>
          <a:ext cx="1547425" cy="1547425"/>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897518-9FA8-412B-A1B9-2426D93A254C}">
      <dsp:nvSpPr>
        <dsp:cNvPr id="0" name=""/>
        <dsp:cNvSpPr/>
      </dsp:nvSpPr>
      <dsp:spPr>
        <a:xfrm>
          <a:off x="5053289" y="1747592"/>
          <a:ext cx="1547425" cy="15474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mn-MN" sz="1400" kern="1200" dirty="0">
              <a:latin typeface="Arial" panose="020B0604020202020204" pitchFamily="34" charset="0"/>
              <a:cs typeface="Arial" panose="020B0604020202020204" pitchFamily="34" charset="0"/>
            </a:rPr>
            <a:t>тамхины онцгой татварын 2 хувь </a:t>
          </a:r>
          <a:endParaRPr lang="en-US" sz="1400" kern="1200" dirty="0">
            <a:latin typeface="Arial" panose="020B0604020202020204" pitchFamily="34" charset="0"/>
            <a:cs typeface="Arial" panose="020B0604020202020204" pitchFamily="34" charset="0"/>
          </a:endParaRPr>
        </a:p>
      </dsp:txBody>
      <dsp:txXfrm>
        <a:off x="5098612" y="1792915"/>
        <a:ext cx="1456779" cy="14567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76507-C7DD-419C-A96C-2D797DF9C05F}">
      <dsp:nvSpPr>
        <dsp:cNvPr id="0" name=""/>
        <dsp:cNvSpPr/>
      </dsp:nvSpPr>
      <dsp:spPr>
        <a:xfrm rot="5400000">
          <a:off x="2937562" y="550876"/>
          <a:ext cx="950559" cy="1581710"/>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29F65D-E959-413B-9B30-3846D02DD43F}">
      <dsp:nvSpPr>
        <dsp:cNvPr id="0" name=""/>
        <dsp:cNvSpPr/>
      </dsp:nvSpPr>
      <dsp:spPr>
        <a:xfrm>
          <a:off x="2778890" y="1023467"/>
          <a:ext cx="1427976" cy="1251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mn-MN" sz="2000" kern="1200" dirty="0">
              <a:latin typeface="Arial" panose="020B0604020202020204" pitchFamily="34" charset="0"/>
              <a:cs typeface="Arial" panose="020B0604020202020204" pitchFamily="34" charset="0"/>
            </a:rPr>
            <a:t>2015 хаагдсан</a:t>
          </a:r>
          <a:endParaRPr lang="en-US" sz="2000" kern="1200" dirty="0">
            <a:latin typeface="Arial" panose="020B0604020202020204" pitchFamily="34" charset="0"/>
            <a:cs typeface="Arial" panose="020B0604020202020204" pitchFamily="34" charset="0"/>
          </a:endParaRPr>
        </a:p>
      </dsp:txBody>
      <dsp:txXfrm>
        <a:off x="2778890" y="1023467"/>
        <a:ext cx="1427976" cy="1251705"/>
      </dsp:txXfrm>
    </dsp:sp>
    <dsp:sp modelId="{15152F19-272F-4C2E-981D-824F645B7A5E}">
      <dsp:nvSpPr>
        <dsp:cNvPr id="0" name=""/>
        <dsp:cNvSpPr/>
      </dsp:nvSpPr>
      <dsp:spPr>
        <a:xfrm>
          <a:off x="3937437" y="434429"/>
          <a:ext cx="269429" cy="269429"/>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3E2282-4BCB-4369-976D-8B6095BB17B5}">
      <dsp:nvSpPr>
        <dsp:cNvPr id="0" name=""/>
        <dsp:cNvSpPr/>
      </dsp:nvSpPr>
      <dsp:spPr>
        <a:xfrm rot="5400000">
          <a:off x="4685685" y="118301"/>
          <a:ext cx="950559" cy="1581710"/>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85134B-93F8-47EB-8B19-BB159D984BD5}">
      <dsp:nvSpPr>
        <dsp:cNvPr id="0" name=""/>
        <dsp:cNvSpPr/>
      </dsp:nvSpPr>
      <dsp:spPr>
        <a:xfrm>
          <a:off x="4527013" y="590892"/>
          <a:ext cx="1427976" cy="1251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mn-MN" sz="2000" kern="1200" dirty="0">
              <a:latin typeface="Arial" panose="020B0604020202020204" pitchFamily="34" charset="0"/>
              <a:cs typeface="Arial" panose="020B0604020202020204" pitchFamily="34" charset="0"/>
            </a:rPr>
            <a:t>2016</a:t>
          </a:r>
          <a:endParaRPr lang="en-US" sz="2000" kern="1200" dirty="0">
            <a:latin typeface="Arial" panose="020B0604020202020204" pitchFamily="34" charset="0"/>
            <a:cs typeface="Arial" panose="020B0604020202020204" pitchFamily="34" charset="0"/>
          </a:endParaRPr>
        </a:p>
      </dsp:txBody>
      <dsp:txXfrm>
        <a:off x="4527013" y="590892"/>
        <a:ext cx="1427976" cy="1251705"/>
      </dsp:txXfrm>
    </dsp:sp>
    <dsp:sp modelId="{DC79EE3A-2736-4A0E-9334-2F90CC211BB3}">
      <dsp:nvSpPr>
        <dsp:cNvPr id="0" name=""/>
        <dsp:cNvSpPr/>
      </dsp:nvSpPr>
      <dsp:spPr>
        <a:xfrm>
          <a:off x="5685560" y="1854"/>
          <a:ext cx="269429" cy="269429"/>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809ABD-1663-4D5D-9C3E-8ED85C9BD5DB}">
      <dsp:nvSpPr>
        <dsp:cNvPr id="0" name=""/>
        <dsp:cNvSpPr/>
      </dsp:nvSpPr>
      <dsp:spPr>
        <a:xfrm rot="5400000">
          <a:off x="6433807" y="-314272"/>
          <a:ext cx="950559" cy="1581710"/>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462B76-0EBE-4186-B788-4A03F6815865}">
      <dsp:nvSpPr>
        <dsp:cNvPr id="0" name=""/>
        <dsp:cNvSpPr/>
      </dsp:nvSpPr>
      <dsp:spPr>
        <a:xfrm>
          <a:off x="6275135" y="158317"/>
          <a:ext cx="1427976" cy="1251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mn-MN" sz="2000" kern="1200" dirty="0">
              <a:latin typeface="Arial" panose="020B0604020202020204" pitchFamily="34" charset="0"/>
              <a:cs typeface="Arial" panose="020B0604020202020204" pitchFamily="34" charset="0"/>
            </a:rPr>
            <a:t>2018 онд сэргэсэн</a:t>
          </a:r>
          <a:endParaRPr lang="en-US" sz="2000" kern="1200" dirty="0">
            <a:latin typeface="Arial" panose="020B0604020202020204" pitchFamily="34" charset="0"/>
            <a:cs typeface="Arial" panose="020B0604020202020204" pitchFamily="34" charset="0"/>
          </a:endParaRPr>
        </a:p>
      </dsp:txBody>
      <dsp:txXfrm>
        <a:off x="6275135" y="158317"/>
        <a:ext cx="1427976" cy="125170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0.89649</cdr:x>
      <cdr:y>0.2647</cdr:y>
    </cdr:from>
    <cdr:to>
      <cdr:x>0.99353</cdr:x>
      <cdr:y>0.34962</cdr:y>
    </cdr:to>
    <cdr:sp macro="" textlink="">
      <cdr:nvSpPr>
        <cdr:cNvPr id="4" name="Rectangle 3">
          <a:extLst xmlns:a="http://schemas.openxmlformats.org/drawingml/2006/main">
            <a:ext uri="{FF2B5EF4-FFF2-40B4-BE49-F238E27FC236}">
              <a16:creationId xmlns:a16="http://schemas.microsoft.com/office/drawing/2014/main" id="{D4FA9196-B451-4927-8FD1-4D4BCC92637D}"/>
            </a:ext>
          </a:extLst>
        </cdr:cNvPr>
        <cdr:cNvSpPr/>
      </cdr:nvSpPr>
      <cdr:spPr>
        <a:xfrm xmlns:a="http://schemas.openxmlformats.org/drawingml/2006/main">
          <a:off x="4980602" y="762300"/>
          <a:ext cx="539123" cy="244557"/>
        </a:xfrm>
        <a:prstGeom xmlns:a="http://schemas.openxmlformats.org/drawingml/2006/main" prst="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mn-MN" sz="1200" dirty="0">
              <a:solidFill>
                <a:srgbClr val="002060"/>
              </a:solidFill>
            </a:rPr>
            <a:t>4.9</a:t>
          </a:r>
          <a:endParaRPr lang="en-US" sz="1200" dirty="0">
            <a:solidFill>
              <a:srgbClr val="002060"/>
            </a:solidFill>
          </a:endParaRPr>
        </a:p>
      </cdr:txBody>
    </cdr:sp>
  </cdr:relSizeAnchor>
  <cdr:relSizeAnchor xmlns:cdr="http://schemas.openxmlformats.org/drawingml/2006/chartDrawing">
    <cdr:from>
      <cdr:x>0.06946</cdr:x>
      <cdr:y>0.51508</cdr:y>
    </cdr:from>
    <cdr:to>
      <cdr:x>0.99833</cdr:x>
      <cdr:y>0.51508</cdr:y>
    </cdr:to>
    <cdr:cxnSp macro="">
      <cdr:nvCxnSpPr>
        <cdr:cNvPr id="6" name="Straight Arrow Connector 5">
          <a:extLst xmlns:a="http://schemas.openxmlformats.org/drawingml/2006/main">
            <a:ext uri="{FF2B5EF4-FFF2-40B4-BE49-F238E27FC236}">
              <a16:creationId xmlns:a16="http://schemas.microsoft.com/office/drawing/2014/main" id="{B91613C9-2F58-4011-9474-44D5C8BBCFDF}"/>
            </a:ext>
          </a:extLst>
        </cdr:cNvPr>
        <cdr:cNvCxnSpPr/>
      </cdr:nvCxnSpPr>
      <cdr:spPr>
        <a:xfrm xmlns:a="http://schemas.openxmlformats.org/drawingml/2006/main">
          <a:off x="385919" y="1483350"/>
          <a:ext cx="5160483" cy="0"/>
        </a:xfrm>
        <a:prstGeom xmlns:a="http://schemas.openxmlformats.org/drawingml/2006/main" prst="straightConnector1">
          <a:avLst/>
        </a:prstGeom>
        <a:ln xmlns:a="http://schemas.openxmlformats.org/drawingml/2006/main" w="9525" cap="flat" cmpd="sng" algn="ctr">
          <a:solidFill>
            <a:srgbClr val="FF0000"/>
          </a:solidFill>
          <a:prstDash val="dash"/>
          <a:round/>
          <a:headEnd type="none" w="med" len="med"/>
          <a:tailEnd type="none"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dr:relSizeAnchor xmlns:cdr="http://schemas.openxmlformats.org/drawingml/2006/chartDrawing">
    <cdr:from>
      <cdr:x>0.06696</cdr:x>
      <cdr:y>0.48927</cdr:y>
    </cdr:from>
    <cdr:to>
      <cdr:x>1</cdr:x>
      <cdr:y>0.48927</cdr:y>
    </cdr:to>
    <cdr:cxnSp macro="">
      <cdr:nvCxnSpPr>
        <cdr:cNvPr id="9" name="Straight Arrow Connector 8">
          <a:extLst xmlns:a="http://schemas.openxmlformats.org/drawingml/2006/main">
            <a:ext uri="{FF2B5EF4-FFF2-40B4-BE49-F238E27FC236}">
              <a16:creationId xmlns:a16="http://schemas.microsoft.com/office/drawing/2014/main" id="{DFD8690C-F7E4-4802-8431-37D4EF15FBC1}"/>
            </a:ext>
          </a:extLst>
        </cdr:cNvPr>
        <cdr:cNvCxnSpPr/>
      </cdr:nvCxnSpPr>
      <cdr:spPr>
        <a:xfrm xmlns:a="http://schemas.openxmlformats.org/drawingml/2006/main">
          <a:off x="371984" y="1409020"/>
          <a:ext cx="5183702" cy="0"/>
        </a:xfrm>
        <a:prstGeom xmlns:a="http://schemas.openxmlformats.org/drawingml/2006/main" prst="straightConnector1">
          <a:avLst/>
        </a:prstGeom>
        <a:ln xmlns:a="http://schemas.openxmlformats.org/drawingml/2006/main" w="9525" cap="flat" cmpd="sng" algn="ctr">
          <a:solidFill>
            <a:schemeClr val="accent2"/>
          </a:solidFill>
          <a:prstDash val="dash"/>
          <a:round/>
          <a:headEnd type="none" w="med" len="med"/>
          <a:tailEnd type="none"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0.82679</cdr:x>
      <cdr:y>0</cdr:y>
    </cdr:from>
    <cdr:to>
      <cdr:x>1</cdr:x>
      <cdr:y>0.1962</cdr:y>
    </cdr:to>
    <cdr:sp macro="" textlink="">
      <cdr:nvSpPr>
        <cdr:cNvPr id="2" name="Rectangle 1">
          <a:extLst xmlns:a="http://schemas.openxmlformats.org/drawingml/2006/main">
            <a:ext uri="{FF2B5EF4-FFF2-40B4-BE49-F238E27FC236}">
              <a16:creationId xmlns:a16="http://schemas.microsoft.com/office/drawing/2014/main" id="{5F7F7E86-3240-4F70-8552-7AE4CF3061A4}"/>
            </a:ext>
          </a:extLst>
        </cdr:cNvPr>
        <cdr:cNvSpPr/>
      </cdr:nvSpPr>
      <cdr:spPr>
        <a:xfrm xmlns:a="http://schemas.openxmlformats.org/drawingml/2006/main">
          <a:off x="3910013" y="0"/>
          <a:ext cx="819150" cy="480041"/>
        </a:xfrm>
        <a:prstGeom xmlns:a="http://schemas.openxmlformats.org/drawingml/2006/main" prst="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mn-MN" dirty="0">
              <a:solidFill>
                <a:srgbClr val="002060"/>
              </a:solidFill>
            </a:rPr>
            <a:t>Улс  - 18.8</a:t>
          </a:r>
        </a:p>
        <a:p xmlns:a="http://schemas.openxmlformats.org/drawingml/2006/main">
          <a:r>
            <a:rPr lang="mn-MN" dirty="0">
              <a:solidFill>
                <a:srgbClr val="002060"/>
              </a:solidFill>
            </a:rPr>
            <a:t>Аймаг - 17</a:t>
          </a:r>
          <a:endParaRPr lang="en-US" dirty="0">
            <a:solidFill>
              <a:srgbClr val="00206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E2EACD-737E-42F8-92E7-73B229494ED2}" type="datetimeFigureOut">
              <a:rPr lang="en-US" smtClean="0"/>
              <a:t>3/20/2022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04CAD8-A59A-49AD-ACBB-442793255629}" type="slidenum">
              <a:rPr lang="en-US" smtClean="0"/>
              <a:t>‹#›</a:t>
            </a:fld>
            <a:endParaRPr lang="en-US"/>
          </a:p>
        </p:txBody>
      </p:sp>
    </p:spTree>
    <p:extLst>
      <p:ext uri="{BB962C8B-B14F-4D97-AF65-F5344CB8AC3E}">
        <p14:creationId xmlns:p14="http://schemas.microsoft.com/office/powerpoint/2010/main" val="3157434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indent="-285750" algn="just">
              <a:lnSpc>
                <a:spcPct val="107000"/>
              </a:lnSpc>
              <a:buFont typeface="Arial" panose="020B0604020202020204" pitchFamily="34" charset="0"/>
              <a:buChar char="•"/>
            </a:pPr>
            <a:r>
              <a:rPr lang="en-US" sz="1200" dirty="0">
                <a:latin typeface="Tahoma" panose="020B0604030504040204" pitchFamily="34" charset="0"/>
                <a:ea typeface="Tahoma" panose="020B0604030504040204" pitchFamily="34" charset="0"/>
                <a:cs typeface="Tahoma" panose="020B0604030504040204" pitchFamily="34" charset="0"/>
              </a:rPr>
              <a:t>10</a:t>
            </a:r>
            <a:r>
              <a:rPr lang="mn-MN" sz="1200" dirty="0">
                <a:latin typeface="Tahoma" panose="020B0604030504040204" pitchFamily="34" charset="0"/>
                <a:ea typeface="Tahoma" panose="020B0604030504040204" pitchFamily="34" charset="0"/>
                <a:cs typeface="Tahoma" panose="020B0604030504040204" pitchFamily="34" charset="0"/>
              </a:rPr>
              <a:t>.</a:t>
            </a:r>
            <a:r>
              <a:rPr lang="en-US" sz="1200" dirty="0">
                <a:latin typeface="Tahoma" panose="020B0604030504040204" pitchFamily="34" charset="0"/>
                <a:ea typeface="Tahoma" panose="020B0604030504040204" pitchFamily="34" charset="0"/>
                <a:cs typeface="Tahoma" panose="020B0604030504040204" pitchFamily="34" charset="0"/>
              </a:rPr>
              <a:t>000 </a:t>
            </a:r>
            <a:r>
              <a:rPr lang="en-US" sz="1200" dirty="0" err="1">
                <a:latin typeface="Tahoma" panose="020B0604030504040204" pitchFamily="34" charset="0"/>
                <a:ea typeface="Tahoma" panose="020B0604030504040204" pitchFamily="34" charset="0"/>
                <a:cs typeface="Tahoma" panose="020B0604030504040204" pitchFamily="34" charset="0"/>
              </a:rPr>
              <a:t>хүн</a:t>
            </a:r>
            <a:r>
              <a:rPr lang="en-US" sz="1200" dirty="0">
                <a:latin typeface="Tahoma" panose="020B0604030504040204" pitchFamily="34" charset="0"/>
                <a:ea typeface="Tahoma" panose="020B0604030504040204" pitchFamily="34" charset="0"/>
                <a:cs typeface="Tahoma" panose="020B0604030504040204" pitchFamily="34" charset="0"/>
              </a:rPr>
              <a:t> </a:t>
            </a:r>
            <a:r>
              <a:rPr lang="en-US" sz="1200" dirty="0" err="1">
                <a:latin typeface="Tahoma" panose="020B0604030504040204" pitchFamily="34" charset="0"/>
                <a:ea typeface="Tahoma" panose="020B0604030504040204" pitchFamily="34" charset="0"/>
                <a:cs typeface="Tahoma" panose="020B0604030504040204" pitchFamily="34" charset="0"/>
              </a:rPr>
              <a:t>амд</a:t>
            </a:r>
            <a:r>
              <a:rPr lang="en-US" sz="1200" dirty="0">
                <a:latin typeface="Tahoma" panose="020B0604030504040204" pitchFamily="34" charset="0"/>
                <a:ea typeface="Tahoma" panose="020B0604030504040204" pitchFamily="34" charset="0"/>
                <a:cs typeface="Tahoma" panose="020B0604030504040204" pitchFamily="34" charset="0"/>
              </a:rPr>
              <a:t> </a:t>
            </a:r>
            <a:r>
              <a:rPr lang="en-US" sz="1200" dirty="0" err="1">
                <a:latin typeface="Tahoma" panose="020B0604030504040204" pitchFamily="34" charset="0"/>
                <a:ea typeface="Tahoma" panose="020B0604030504040204" pitchFamily="34" charset="0"/>
                <a:cs typeface="Tahoma" panose="020B0604030504040204" pitchFamily="34" charset="0"/>
              </a:rPr>
              <a:t>ногдох</a:t>
            </a:r>
            <a:r>
              <a:rPr lang="en-US" sz="1200" dirty="0">
                <a:latin typeface="Tahoma" panose="020B0604030504040204" pitchFamily="34" charset="0"/>
                <a:ea typeface="Tahoma" panose="020B0604030504040204" pitchFamily="34" charset="0"/>
                <a:cs typeface="Tahoma" panose="020B0604030504040204" pitchFamily="34" charset="0"/>
              </a:rPr>
              <a:t> </a:t>
            </a:r>
            <a:r>
              <a:rPr lang="en-US" sz="1200" dirty="0" err="1">
                <a:latin typeface="Tahoma" panose="020B0604030504040204" pitchFamily="34" charset="0"/>
                <a:ea typeface="Tahoma" panose="020B0604030504040204" pitchFamily="34" charset="0"/>
                <a:cs typeface="Tahoma" panose="020B0604030504040204" pitchFamily="34" charset="0"/>
              </a:rPr>
              <a:t>сүрьеэгийн</a:t>
            </a:r>
            <a:r>
              <a:rPr lang="en-US" sz="1200" dirty="0">
                <a:latin typeface="Tahoma" panose="020B0604030504040204" pitchFamily="34" charset="0"/>
                <a:ea typeface="Tahoma" panose="020B0604030504040204" pitchFamily="34" charset="0"/>
                <a:cs typeface="Tahoma" panose="020B0604030504040204" pitchFamily="34" charset="0"/>
              </a:rPr>
              <a:t> </a:t>
            </a:r>
            <a:r>
              <a:rPr lang="mn-MN" sz="1200" dirty="0">
                <a:latin typeface="Tahoma" panose="020B0604030504040204" pitchFamily="34" charset="0"/>
                <a:ea typeface="Tahoma" panose="020B0604030504040204" pitchFamily="34" charset="0"/>
                <a:cs typeface="Tahoma" panose="020B0604030504040204" pitchFamily="34" charset="0"/>
              </a:rPr>
              <a:t>бүртгэгдсэн </a:t>
            </a:r>
            <a:r>
              <a:rPr lang="en-US" sz="1200" dirty="0" err="1">
                <a:latin typeface="Tahoma" panose="020B0604030504040204" pitchFamily="34" charset="0"/>
                <a:ea typeface="Tahoma" panose="020B0604030504040204" pitchFamily="34" charset="0"/>
                <a:cs typeface="Tahoma" panose="020B0604030504040204" pitchFamily="34" charset="0"/>
              </a:rPr>
              <a:t>тохиолдлын</a:t>
            </a:r>
            <a:r>
              <a:rPr lang="en-US" sz="1200" dirty="0">
                <a:latin typeface="Tahoma" panose="020B0604030504040204" pitchFamily="34" charset="0"/>
                <a:ea typeface="Tahoma" panose="020B0604030504040204" pitchFamily="34" charset="0"/>
                <a:cs typeface="Tahoma" panose="020B0604030504040204" pitchFamily="34" charset="0"/>
              </a:rPr>
              <a:t> </a:t>
            </a:r>
            <a:r>
              <a:rPr lang="en-US" sz="1200" dirty="0" err="1">
                <a:latin typeface="Tahoma" panose="020B0604030504040204" pitchFamily="34" charset="0"/>
                <a:ea typeface="Tahoma" panose="020B0604030504040204" pitchFamily="34" charset="0"/>
                <a:cs typeface="Tahoma" panose="020B0604030504040204" pitchFamily="34" charset="0"/>
              </a:rPr>
              <a:t>түвшин</a:t>
            </a:r>
            <a:r>
              <a:rPr lang="en-US" sz="1200" dirty="0">
                <a:latin typeface="Tahoma" panose="020B0604030504040204" pitchFamily="34" charset="0"/>
                <a:ea typeface="Tahoma" panose="020B0604030504040204" pitchFamily="34" charset="0"/>
                <a:cs typeface="Tahoma" panose="020B0604030504040204" pitchFamily="34" charset="0"/>
              </a:rPr>
              <a:t> </a:t>
            </a:r>
            <a:r>
              <a:rPr lang="mn-MN" sz="1200" dirty="0">
                <a:latin typeface="Tahoma" panose="020B0604030504040204" pitchFamily="34" charset="0"/>
                <a:ea typeface="Tahoma" panose="020B0604030504040204" pitchFamily="34" charset="0"/>
                <a:cs typeface="Tahoma" panose="020B0604030504040204" pitchFamily="34" charset="0"/>
              </a:rPr>
              <a:t>тогтмол буурч байгаа ба 2021 </a:t>
            </a:r>
            <a:r>
              <a:rPr lang="en-US" sz="1200" dirty="0">
                <a:latin typeface="Tahoma" panose="020B0604030504040204" pitchFamily="34" charset="0"/>
                <a:ea typeface="Tahoma" panose="020B0604030504040204" pitchFamily="34" charset="0"/>
                <a:cs typeface="Tahoma" panose="020B0604030504040204" pitchFamily="34" charset="0"/>
              </a:rPr>
              <a:t>о</a:t>
            </a:r>
            <a:r>
              <a:rPr lang="mn-MN" sz="1200" dirty="0">
                <a:latin typeface="Tahoma" panose="020B0604030504040204" pitchFamily="34" charset="0"/>
                <a:ea typeface="Tahoma" panose="020B0604030504040204" pitchFamily="34" charset="0"/>
                <a:cs typeface="Tahoma" panose="020B0604030504040204" pitchFamily="34" charset="0"/>
              </a:rPr>
              <a:t>нд тус үзүүлэлт нь  өмнөх оноос улс, УБ хот,  аймаг орон нутагт жигд буурсан </a:t>
            </a:r>
            <a:r>
              <a:rPr lang="en-US" sz="1200" dirty="0" err="1">
                <a:latin typeface="Tahoma" panose="020B0604030504040204" pitchFamily="34" charset="0"/>
                <a:ea typeface="Tahoma" panose="020B0604030504040204" pitchFamily="34" charset="0"/>
                <a:cs typeface="Tahoma" panose="020B0604030504040204" pitchFamily="34" charset="0"/>
              </a:rPr>
              <a:t>байна</a:t>
            </a:r>
            <a:r>
              <a:rPr lang="en-US" sz="1200" dirty="0">
                <a:latin typeface="Tahoma" panose="020B0604030504040204" pitchFamily="34" charset="0"/>
                <a:ea typeface="Tahoma" panose="020B0604030504040204" pitchFamily="34" charset="0"/>
                <a:cs typeface="Tahoma" panose="020B0604030504040204" pitchFamily="34" charset="0"/>
              </a:rPr>
              <a:t>.</a:t>
            </a:r>
            <a:endParaRPr lang="mn-MN" sz="1200" dirty="0">
              <a:latin typeface="Tahoma" panose="020B0604030504040204" pitchFamily="34" charset="0"/>
              <a:ea typeface="Tahoma" panose="020B0604030504040204" pitchFamily="34" charset="0"/>
              <a:cs typeface="Tahoma" panose="020B0604030504040204" pitchFamily="34" charset="0"/>
            </a:endParaRPr>
          </a:p>
          <a:p>
            <a:pPr marL="742950" indent="-285750" algn="just">
              <a:lnSpc>
                <a:spcPct val="107000"/>
              </a:lnSpc>
              <a:buFont typeface="Arial" panose="020B0604020202020204" pitchFamily="34" charset="0"/>
              <a:buChar char="•"/>
            </a:pPr>
            <a:r>
              <a:rPr lang="mn-MN" sz="1200" dirty="0">
                <a:latin typeface="Tahoma" panose="020B0604030504040204" pitchFamily="34" charset="0"/>
                <a:ea typeface="Tahoma" panose="020B0604030504040204" pitchFamily="34" charset="0"/>
                <a:cs typeface="Tahoma" panose="020B0604030504040204" pitchFamily="34" charset="0"/>
              </a:rPr>
              <a:t> УБ хотод бүртгэгдсэн тохиолдлын түвшин улс болон аймгийн дунджаас тогтмол өндөр байна</a:t>
            </a:r>
          </a:p>
          <a:p>
            <a:pPr marL="742950" marR="0" lvl="0"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mn-MN" sz="1200" dirty="0">
                <a:latin typeface="Tahoma" panose="020B0604030504040204" pitchFamily="34" charset="0"/>
                <a:ea typeface="Tahoma" panose="020B0604030504040204" pitchFamily="34" charset="0"/>
                <a:cs typeface="Tahoma" panose="020B0604030504040204" pitchFamily="34" charset="0"/>
              </a:rPr>
              <a:t>20</a:t>
            </a:r>
            <a:r>
              <a:rPr lang="en-US" sz="1200" dirty="0">
                <a:latin typeface="Tahoma" panose="020B0604030504040204" pitchFamily="34" charset="0"/>
                <a:ea typeface="Tahoma" panose="020B0604030504040204" pitchFamily="34" charset="0"/>
                <a:cs typeface="Tahoma" panose="020B0604030504040204" pitchFamily="34" charset="0"/>
              </a:rPr>
              <a:t>21</a:t>
            </a:r>
            <a:r>
              <a:rPr lang="mn-MN" sz="1200" dirty="0">
                <a:latin typeface="Tahoma" panose="020B0604030504040204" pitchFamily="34" charset="0"/>
                <a:ea typeface="Tahoma" panose="020B0604030504040204" pitchFamily="34" charset="0"/>
                <a:cs typeface="Tahoma" panose="020B0604030504040204" pitchFamily="34" charset="0"/>
              </a:rPr>
              <a:t> онд Риф/ОЭТС-ийн 100.000 хүн амд ногдох бүртгэгдсэн тохиолдлын түвшинг өмнөх онтой харьцуулахад улсын дундаж </a:t>
            </a:r>
            <a:r>
              <a:rPr lang="en-US" sz="1200" dirty="0">
                <a:latin typeface="Tahoma" panose="020B0604030504040204" pitchFamily="34" charset="0"/>
                <a:ea typeface="Tahoma" panose="020B0604030504040204" pitchFamily="34" charset="0"/>
                <a:cs typeface="Tahoma" panose="020B0604030504040204" pitchFamily="34" charset="0"/>
              </a:rPr>
              <a:t>2 </a:t>
            </a:r>
            <a:r>
              <a:rPr lang="mn-MN" sz="1200" dirty="0">
                <a:latin typeface="Tahoma" panose="020B0604030504040204" pitchFamily="34" charset="0"/>
                <a:ea typeface="Tahoma" panose="020B0604030504040204" pitchFamily="34" charset="0"/>
                <a:cs typeface="Tahoma" panose="020B0604030504040204" pitchFamily="34" charset="0"/>
              </a:rPr>
              <a:t>стм, УБ-ын дундаж </a:t>
            </a:r>
            <a:r>
              <a:rPr lang="en-US" sz="1200" dirty="0">
                <a:latin typeface="Tahoma" panose="020B0604030504040204" pitchFamily="34" charset="0"/>
                <a:ea typeface="Tahoma" panose="020B0604030504040204" pitchFamily="34" charset="0"/>
                <a:cs typeface="Tahoma" panose="020B0604030504040204" pitchFamily="34" charset="0"/>
              </a:rPr>
              <a:t>2 </a:t>
            </a:r>
            <a:r>
              <a:rPr lang="mn-MN" sz="1200" dirty="0">
                <a:latin typeface="Tahoma" panose="020B0604030504040204" pitchFamily="34" charset="0"/>
                <a:ea typeface="Tahoma" panose="020B0604030504040204" pitchFamily="34" charset="0"/>
                <a:cs typeface="Tahoma" panose="020B0604030504040204" pitchFamily="34" charset="0"/>
              </a:rPr>
              <a:t>стм, аймгийн дундаж 1.6 стм буурсан. </a:t>
            </a:r>
            <a:endParaRPr lang="en-US" sz="1200" dirty="0">
              <a:latin typeface="Tahoma" panose="020B0604030504040204" pitchFamily="34" charset="0"/>
              <a:ea typeface="Tahoma" panose="020B0604030504040204" pitchFamily="34" charset="0"/>
              <a:cs typeface="Tahoma" panose="020B0604030504040204" pitchFamily="34" charset="0"/>
            </a:endParaRPr>
          </a:p>
          <a:p>
            <a:pPr marL="742950" indent="-285750" algn="just">
              <a:lnSpc>
                <a:spcPct val="107000"/>
              </a:lnSpc>
              <a:buFont typeface="Arial" panose="020B0604020202020204" pitchFamily="34" charset="0"/>
              <a:buChar char="•"/>
            </a:pPr>
            <a:r>
              <a:rPr lang="mn-MN" sz="1200" dirty="0">
                <a:latin typeface="Arial" panose="020B0604020202020204" pitchFamily="34" charset="0"/>
                <a:ea typeface="Calibri" panose="020F0502020204030204" pitchFamily="34" charset="0"/>
                <a:cs typeface="Times New Roman" panose="02020603050405020304" pitchFamily="18" charset="0"/>
              </a:rPr>
              <a:t>2021 онд шинэ халдвартай сүрьеэтэй тохиолдлын эмчилгээний амжилт 2017-2020 оны тоо мэдээтэй харьцуулахад нэмэгдэж, үр дүнгүй болон хяналт алдагдалт буурсан эерэг үр дүн байгаа хэдий ч нас баралт өссөн сөрөг үзүүлэлттэй байна. Мөн сүүлийн жилүүдэд эдгэрэлтийн хувь 76-77%  байгаа нь туйлын хангалтгүй байна</a:t>
            </a:r>
            <a:endParaRPr lang="en-US" dirty="0"/>
          </a:p>
        </p:txBody>
      </p:sp>
      <p:sp>
        <p:nvSpPr>
          <p:cNvPr id="4" name="Slide Number Placeholder 3"/>
          <p:cNvSpPr>
            <a:spLocks noGrp="1"/>
          </p:cNvSpPr>
          <p:nvPr>
            <p:ph type="sldNum" sz="quarter" idx="10"/>
          </p:nvPr>
        </p:nvSpPr>
        <p:spPr/>
        <p:txBody>
          <a:bodyPr/>
          <a:lstStyle/>
          <a:p>
            <a:fld id="{B2CE2CFE-439E-4834-8DBF-464933F250FB}" type="slidenum">
              <a:rPr lang="en-US" smtClean="0"/>
              <a:t>6</a:t>
            </a:fld>
            <a:endParaRPr lang="en-US"/>
          </a:p>
        </p:txBody>
      </p:sp>
    </p:spTree>
    <p:extLst>
      <p:ext uri="{BB962C8B-B14F-4D97-AF65-F5344CB8AC3E}">
        <p14:creationId xmlns:p14="http://schemas.microsoft.com/office/powerpoint/2010/main" val="254471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CE2CFE-439E-4834-8DBF-464933F250FB}" type="slidenum">
              <a:rPr lang="en-US" smtClean="0"/>
              <a:t>9</a:t>
            </a:fld>
            <a:endParaRPr lang="en-US"/>
          </a:p>
        </p:txBody>
      </p:sp>
    </p:spTree>
    <p:extLst>
      <p:ext uri="{BB962C8B-B14F-4D97-AF65-F5344CB8AC3E}">
        <p14:creationId xmlns:p14="http://schemas.microsoft.com/office/powerpoint/2010/main" val="4094983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n-MN"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Хөрөнгөөс тус тус бүрдэж, амьдралын буруу хэвшлээс үүдэлтэй өвчин эмгэгээс урьдчилан сэргийлэх, өвчнийг эрт илрүүлэх, архи, тамхины хор уршгийг сурталчлах, эрүүл мэндийг дэмжих, эрүүл мэндийн боловсрол олгох, эмийн зохистой хэрэглээг төлөвлшүүлэх нийгмийн эрүүл мэндийн үндэсний төсөл, хөтөлбөрүүдийн үйл ажиллагааг санхүүжүүлж байсан.</a:t>
            </a:r>
          </a:p>
          <a:p>
            <a:pPr marL="0" marR="0" lvl="0" indent="0" algn="l" defTabSz="914400" rtl="0" eaLnBrk="1" fontAlgn="auto" latinLnBrk="0" hangingPunct="1">
              <a:lnSpc>
                <a:spcPct val="100000"/>
              </a:lnSpc>
              <a:spcBef>
                <a:spcPts val="0"/>
              </a:spcBef>
              <a:spcAft>
                <a:spcPts val="0"/>
              </a:spcAft>
              <a:buClrTx/>
              <a:buSzTx/>
              <a:buFontTx/>
              <a:buNone/>
              <a:tabLst/>
              <a:defRPr/>
            </a:pPr>
            <a:r>
              <a:rPr lang="mn-MN"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Одоо Засгийн газрын 37 дугаар тогтоолоор баталсан Эрүүл мэндийг дэмжих сангийн хөрөнгийг зарцуулах, хяналт тавих журмын 3-т заасны дагуу ТБ болон ТББ-аас ирүүлсэн төсөл хөтөлбөрийг цахимаар болон цаасан хэлбэрээр хүлээн авч ажлын хэсгийн дүгнэлтээр шалгаруулж байна.тогтоолд заасан журмын дагуу ил тодоор сонгон шалгаруулж байна. </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mn-MN"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B6381B57-7F43-4B54-A2B8-8D83839EB136}" type="slidenum">
              <a:rPr lang="en-US" smtClean="0"/>
              <a:pPr/>
              <a:t>19</a:t>
            </a:fld>
            <a:endParaRPr lang="en-US"/>
          </a:p>
        </p:txBody>
      </p:sp>
    </p:spTree>
    <p:extLst>
      <p:ext uri="{BB962C8B-B14F-4D97-AF65-F5344CB8AC3E}">
        <p14:creationId xmlns:p14="http://schemas.microsoft.com/office/powerpoint/2010/main" val="1034523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D57DE-BB65-4DA2-A414-B662350AEB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AAEE52-4B8A-4C6D-84DE-1CFFFFDA04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B7EE6F-4029-4D40-9A27-C2B75C55A251}"/>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5" name="Footer Placeholder 4">
            <a:extLst>
              <a:ext uri="{FF2B5EF4-FFF2-40B4-BE49-F238E27FC236}">
                <a16:creationId xmlns:a16="http://schemas.microsoft.com/office/drawing/2014/main" id="{68AAAAAD-7540-4FAF-B96D-D749A2F63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2EBB8B-1DAB-4C6E-A8DE-DA73561BD6E1}"/>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2037651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45BB6-B639-4DF9-9FAE-D25FD153A4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F41D96B-70CB-4AB5-BF9B-AC34077192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5A0B8F-CCB7-4692-9245-6D314C717321}"/>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5" name="Footer Placeholder 4">
            <a:extLst>
              <a:ext uri="{FF2B5EF4-FFF2-40B4-BE49-F238E27FC236}">
                <a16:creationId xmlns:a16="http://schemas.microsoft.com/office/drawing/2014/main" id="{54CC2452-5C4F-4EBB-B308-3F5787F7E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EA186F-3BB5-404B-8A3A-EEE1B9B36453}"/>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1414499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67CE61-080E-4CD8-AD40-E967819C07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B39121-FD0A-44E2-9EE5-79C91160B0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3D136B-06C5-4E6D-BA81-9A108F8BC638}"/>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5" name="Footer Placeholder 4">
            <a:extLst>
              <a:ext uri="{FF2B5EF4-FFF2-40B4-BE49-F238E27FC236}">
                <a16:creationId xmlns:a16="http://schemas.microsoft.com/office/drawing/2014/main" id="{B2D1DC1F-A6A2-429E-A142-D14B3CD2B7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6AD19B-34C5-4EA2-B970-6216E9BD4F44}"/>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2703090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 y="-367"/>
            <a:ext cx="12190038" cy="6858367"/>
          </a:xfrm>
          <a:prstGeom prst="rect">
            <a:avLst/>
          </a:prstGeom>
        </p:spPr>
      </p:pic>
      <p:sp>
        <p:nvSpPr>
          <p:cNvPr id="3" name="Text Placeholder 2"/>
          <p:cNvSpPr>
            <a:spLocks noGrp="1"/>
          </p:cNvSpPr>
          <p:nvPr>
            <p:ph type="body" sz="quarter" idx="10" hasCustomPrompt="1"/>
          </p:nvPr>
        </p:nvSpPr>
        <p:spPr>
          <a:xfrm>
            <a:off x="317500" y="398780"/>
            <a:ext cx="8788400" cy="520700"/>
          </a:xfrm>
          <a:prstGeom prst="rect">
            <a:avLst/>
          </a:prstGeom>
        </p:spPr>
        <p:txBody>
          <a:bodyPr/>
          <a:lstStyle>
            <a:lvl1pPr marL="0" indent="0">
              <a:buNone/>
              <a:defRPr sz="2000" b="1">
                <a:solidFill>
                  <a:srgbClr val="002060"/>
                </a:solidFill>
                <a:latin typeface="Tahoma" panose="020B0604030504040204" pitchFamily="34" charset="0"/>
                <a:ea typeface="Tahoma" panose="020B0604030504040204" pitchFamily="34" charset="0"/>
                <a:cs typeface="Tahoma" panose="020B0604030504040204" pitchFamily="34" charset="0"/>
              </a:defRPr>
            </a:lvl1pPr>
            <a:lvl5pPr>
              <a:defRPr/>
            </a:lvl5pPr>
          </a:lstStyle>
          <a:p>
            <a:pPr lvl="0"/>
            <a:r>
              <a:rPr lang="en-US" dirty="0"/>
              <a:t>И</a:t>
            </a:r>
            <a:r>
              <a:rPr lang="mn-MN" dirty="0"/>
              <a:t>ЛТГЭЛИЙН СЭДЭВ, ДЭД ГАРЧИГ</a:t>
            </a:r>
            <a:endParaRPr lang="en-US" dirty="0"/>
          </a:p>
        </p:txBody>
      </p:sp>
    </p:spTree>
    <p:extLst>
      <p:ext uri="{BB962C8B-B14F-4D97-AF65-F5344CB8AC3E}">
        <p14:creationId xmlns:p14="http://schemas.microsoft.com/office/powerpoint/2010/main" val="2222580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599" y="1932"/>
            <a:ext cx="12188400" cy="6856159"/>
          </a:xfrm>
          <a:prstGeom prst="rect">
            <a:avLst/>
          </a:prstGeom>
        </p:spPr>
      </p:pic>
      <p:cxnSp>
        <p:nvCxnSpPr>
          <p:cNvPr id="3" name="Straight Connector 2"/>
          <p:cNvCxnSpPr/>
          <p:nvPr userDrawn="1"/>
        </p:nvCxnSpPr>
        <p:spPr>
          <a:xfrm>
            <a:off x="4810897" y="807308"/>
            <a:ext cx="697744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userDrawn="1"/>
        </p:nvCxnSpPr>
        <p:spPr>
          <a:xfrm>
            <a:off x="4810897" y="6499654"/>
            <a:ext cx="697744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9630" y="307143"/>
            <a:ext cx="1048716" cy="436062"/>
          </a:xfrm>
          <a:prstGeom prst="rect">
            <a:avLst/>
          </a:prstGeom>
        </p:spPr>
      </p:pic>
    </p:spTree>
    <p:extLst>
      <p:ext uri="{BB962C8B-B14F-4D97-AF65-F5344CB8AC3E}">
        <p14:creationId xmlns:p14="http://schemas.microsoft.com/office/powerpoint/2010/main" val="512943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2" y="-1"/>
            <a:ext cx="12191347" cy="6858367"/>
          </a:xfrm>
          <a:prstGeom prst="rect">
            <a:avLst/>
          </a:prstGeom>
        </p:spPr>
      </p:pic>
      <p:sp>
        <p:nvSpPr>
          <p:cNvPr id="9" name="Text Placeholder 8"/>
          <p:cNvSpPr>
            <a:spLocks noGrp="1"/>
          </p:cNvSpPr>
          <p:nvPr>
            <p:ph type="body" sz="quarter" idx="10" hasCustomPrompt="1"/>
          </p:nvPr>
        </p:nvSpPr>
        <p:spPr>
          <a:xfrm>
            <a:off x="1281502" y="2966704"/>
            <a:ext cx="9629646" cy="914400"/>
          </a:xfrm>
          <a:prstGeom prst="rect">
            <a:avLst/>
          </a:prstGeom>
        </p:spPr>
        <p:txBody>
          <a:bodyPr/>
          <a:lstStyle>
            <a:lvl1pPr marL="0" indent="0" algn="ctr">
              <a:buNone/>
              <a:defRPr sz="4000" b="1"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mn-MN" dirty="0"/>
              <a:t>ИЛТГЭЛИЙН СЭДЭВ</a:t>
            </a:r>
            <a:endParaRPr lang="en-US" dirty="0"/>
          </a:p>
        </p:txBody>
      </p:sp>
      <p:sp>
        <p:nvSpPr>
          <p:cNvPr id="10" name="Text Placeholder 8"/>
          <p:cNvSpPr>
            <a:spLocks noGrp="1"/>
          </p:cNvSpPr>
          <p:nvPr>
            <p:ph type="body" sz="quarter" idx="11" hasCustomPrompt="1"/>
          </p:nvPr>
        </p:nvSpPr>
        <p:spPr>
          <a:xfrm>
            <a:off x="1281502" y="3890115"/>
            <a:ext cx="9629646" cy="914400"/>
          </a:xfrm>
          <a:prstGeom prst="rect">
            <a:avLst/>
          </a:prstGeom>
        </p:spPr>
        <p:txBody>
          <a:bodyPr/>
          <a:lstStyle>
            <a:lvl1pPr marL="0" indent="0" algn="ctr">
              <a:buNone/>
              <a:defRPr sz="1600" b="0"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mn-MN" dirty="0"/>
              <a:t>ИЛТГЭГЧИЙН НЭР</a:t>
            </a:r>
          </a:p>
          <a:p>
            <a:pPr lvl="0"/>
            <a:r>
              <a:rPr lang="mn-MN" dirty="0"/>
              <a:t>ИЛТГЭГЧИЙН АЛБАН ТУШААЛ</a:t>
            </a:r>
            <a:endParaRPr lang="en-US" dirty="0"/>
          </a:p>
        </p:txBody>
      </p:sp>
    </p:spTree>
    <p:extLst>
      <p:ext uri="{BB962C8B-B14F-4D97-AF65-F5344CB8AC3E}">
        <p14:creationId xmlns:p14="http://schemas.microsoft.com/office/powerpoint/2010/main" val="2681542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21A2-5B49-4CC4-A5F4-624A392F85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772144-90C3-41EE-9C95-5F225AA214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583D54-5C7D-4FB4-8352-C159FFF36074}"/>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5" name="Footer Placeholder 4">
            <a:extLst>
              <a:ext uri="{FF2B5EF4-FFF2-40B4-BE49-F238E27FC236}">
                <a16:creationId xmlns:a16="http://schemas.microsoft.com/office/drawing/2014/main" id="{EDC24693-C1DF-4D21-820A-F89BE88F7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4935C9-55CC-4AC5-A284-D825D41B0649}"/>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2134336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A1EE8-29CA-4557-94A7-77F4252879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D0B82C-1C76-4907-AFC7-737EA28362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29B606-AC79-43C7-A19B-E57AE58CB6FC}"/>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5" name="Footer Placeholder 4">
            <a:extLst>
              <a:ext uri="{FF2B5EF4-FFF2-40B4-BE49-F238E27FC236}">
                <a16:creationId xmlns:a16="http://schemas.microsoft.com/office/drawing/2014/main" id="{09F5ED98-4029-4750-B201-3CBD1FF877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7D3C8C-4356-4271-A43A-E14E4A1A1BC7}"/>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3934007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8EDC4-AD16-4397-B8E0-0132F62F5F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2CA148-6B17-4F5F-BA06-B0587BEF24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C92AC1-6E73-4522-B852-AC45B7400C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E87DB3-2715-46F6-957A-1313523A0D2F}"/>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6" name="Footer Placeholder 5">
            <a:extLst>
              <a:ext uri="{FF2B5EF4-FFF2-40B4-BE49-F238E27FC236}">
                <a16:creationId xmlns:a16="http://schemas.microsoft.com/office/drawing/2014/main" id="{D062B918-ECE6-4ED0-83F6-C7553335D4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2294DA-20A3-48D9-884A-4A3BAF07D358}"/>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1391169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22633-17B3-4FC6-8C09-626E68B45B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97C347-FA18-4A8F-8317-CF0AF7C68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9F46BC-9A39-42B0-B5FF-F16457654E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0407A1-CE71-4737-B24B-05AB496357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B362C7-EB6D-4C88-B472-CEBCC86E3E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05CAE1-5DB4-4411-B897-A9BF73230268}"/>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8" name="Footer Placeholder 7">
            <a:extLst>
              <a:ext uri="{FF2B5EF4-FFF2-40B4-BE49-F238E27FC236}">
                <a16:creationId xmlns:a16="http://schemas.microsoft.com/office/drawing/2014/main" id="{9281271E-F707-4B29-84DB-F17E24EF4C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05D93-5B14-4878-B533-2D3137150766}"/>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2463719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DB7C6-36F4-4B58-9834-C9BE0F37CE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2A1BC5-7834-49DE-98F2-549757EFA288}"/>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4" name="Footer Placeholder 3">
            <a:extLst>
              <a:ext uri="{FF2B5EF4-FFF2-40B4-BE49-F238E27FC236}">
                <a16:creationId xmlns:a16="http://schemas.microsoft.com/office/drawing/2014/main" id="{597A5F27-290C-4ECB-B85E-030A7987B8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588ED6-55B9-40ED-B2FD-5605DE66C9D7}"/>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1535128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E83A99-B7DE-4017-A47D-3FC7FC66CB3A}"/>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3" name="Footer Placeholder 2">
            <a:extLst>
              <a:ext uri="{FF2B5EF4-FFF2-40B4-BE49-F238E27FC236}">
                <a16:creationId xmlns:a16="http://schemas.microsoft.com/office/drawing/2014/main" id="{EADB6E8B-5B99-4BAD-976C-42C30692C4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88B334-D774-4CDD-97DB-D1A1CC4C2007}"/>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3669993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36A91-2301-4D7B-976B-8EC1E84AD4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DBF3D8-FFF5-42CD-8A66-B91E9E3EB1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C981D2-6729-4E7A-A85C-7EE98DBE0C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40BB1A-4F1D-4B24-9786-4AADB2D47189}"/>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6" name="Footer Placeholder 5">
            <a:extLst>
              <a:ext uri="{FF2B5EF4-FFF2-40B4-BE49-F238E27FC236}">
                <a16:creationId xmlns:a16="http://schemas.microsoft.com/office/drawing/2014/main" id="{6B86203A-4FF9-4467-9048-D874ACB801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E532D6-64D8-4880-94A6-EE7C43249916}"/>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2778922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48623-B580-461A-809B-59D374B87B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620CD3-759C-436D-8109-EB8C83421B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6E212D-4C62-49FA-B3FC-174F1F597D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08A8A6-8078-4CB0-A07F-9BA79BD0CD89}"/>
              </a:ext>
            </a:extLst>
          </p:cNvPr>
          <p:cNvSpPr>
            <a:spLocks noGrp="1"/>
          </p:cNvSpPr>
          <p:nvPr>
            <p:ph type="dt" sz="half" idx="10"/>
          </p:nvPr>
        </p:nvSpPr>
        <p:spPr/>
        <p:txBody>
          <a:bodyPr/>
          <a:lstStyle/>
          <a:p>
            <a:fld id="{A2D1B127-7A22-4194-8E93-60D480FD39FD}" type="datetimeFigureOut">
              <a:rPr lang="en-US" smtClean="0"/>
              <a:t>3/20/2022</a:t>
            </a:fld>
            <a:endParaRPr lang="en-US"/>
          </a:p>
        </p:txBody>
      </p:sp>
      <p:sp>
        <p:nvSpPr>
          <p:cNvPr id="6" name="Footer Placeholder 5">
            <a:extLst>
              <a:ext uri="{FF2B5EF4-FFF2-40B4-BE49-F238E27FC236}">
                <a16:creationId xmlns:a16="http://schemas.microsoft.com/office/drawing/2014/main" id="{4598E8A6-9C4B-4463-AB21-856289FB49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18A6D4-A329-4804-ACCC-CF7FFB5AF261}"/>
              </a:ext>
            </a:extLst>
          </p:cNvPr>
          <p:cNvSpPr>
            <a:spLocks noGrp="1"/>
          </p:cNvSpPr>
          <p:nvPr>
            <p:ph type="sldNum" sz="quarter" idx="12"/>
          </p:nvPr>
        </p:nvSpPr>
        <p:spPr/>
        <p:txBody>
          <a:bodyPr/>
          <a:lstStyle/>
          <a:p>
            <a:fld id="{906EDB25-C0F0-4AAA-958B-5642001BB937}" type="slidenum">
              <a:rPr lang="en-US" smtClean="0"/>
              <a:t>‹#›</a:t>
            </a:fld>
            <a:endParaRPr lang="en-US"/>
          </a:p>
        </p:txBody>
      </p:sp>
    </p:spTree>
    <p:extLst>
      <p:ext uri="{BB962C8B-B14F-4D97-AF65-F5344CB8AC3E}">
        <p14:creationId xmlns:p14="http://schemas.microsoft.com/office/powerpoint/2010/main" val="3831307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474816-C9E4-486F-B220-8A7D875CD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BA7685-87E9-46F6-BFF9-3F249BE5D0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BA2C44-8C23-4572-811E-4A7212BB0E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D1B127-7A22-4194-8E93-60D480FD39FD}" type="datetimeFigureOut">
              <a:rPr lang="en-US" smtClean="0"/>
              <a:t>3/20/2022</a:t>
            </a:fld>
            <a:endParaRPr lang="en-US"/>
          </a:p>
        </p:txBody>
      </p:sp>
      <p:sp>
        <p:nvSpPr>
          <p:cNvPr id="5" name="Footer Placeholder 4">
            <a:extLst>
              <a:ext uri="{FF2B5EF4-FFF2-40B4-BE49-F238E27FC236}">
                <a16:creationId xmlns:a16="http://schemas.microsoft.com/office/drawing/2014/main" id="{E5EEF028-21DA-45D5-AA34-54DF93BA38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4AA190-A146-47D6-B124-65CEF1102C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6EDB25-C0F0-4AAA-958B-5642001BB937}" type="slidenum">
              <a:rPr lang="en-US" smtClean="0"/>
              <a:t>‹#›</a:t>
            </a:fld>
            <a:endParaRPr lang="en-US"/>
          </a:p>
        </p:txBody>
      </p:sp>
    </p:spTree>
    <p:extLst>
      <p:ext uri="{BB962C8B-B14F-4D97-AF65-F5344CB8AC3E}">
        <p14:creationId xmlns:p14="http://schemas.microsoft.com/office/powerpoint/2010/main" val="2037359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3.png"/><Relationship Id="rId7" Type="http://schemas.openxmlformats.org/officeDocument/2006/relationships/diagramColors" Target="../diagrams/colors1.xml"/><Relationship Id="rId2" Type="http://schemas.openxmlformats.org/officeDocument/2006/relationships/image" Target="../media/image22.png"/><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2.xml"/><Relationship Id="rId5" Type="http://schemas.openxmlformats.org/officeDocument/2006/relationships/chart" Target="../charts/chart10.xml"/><Relationship Id="rId4" Type="http://schemas.openxmlformats.org/officeDocument/2006/relationships/chart" Target="../charts/chart9.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37.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3.emf"/><Relationship Id="rId1" Type="http://schemas.openxmlformats.org/officeDocument/2006/relationships/slideLayout" Target="../slideLayouts/slideLayout12.xml"/><Relationship Id="rId5" Type="http://schemas.openxmlformats.org/officeDocument/2006/relationships/chart" Target="../charts/chart5.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tiff"/><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689100" y="2578100"/>
            <a:ext cx="9222048" cy="2413000"/>
          </a:xfrm>
        </p:spPr>
        <p:txBody>
          <a:bodyPr/>
          <a:lstStyle/>
          <a:p>
            <a:endParaRPr lang="mn-MN" sz="3200" dirty="0"/>
          </a:p>
          <a:p>
            <a:r>
              <a:rPr lang="mn-MN" sz="3200" dirty="0"/>
              <a:t>Нийгмийн эрүүл мэндийн тусламж үйлчилгээ, цаашид анхаарах асуудлууд</a:t>
            </a:r>
            <a:endParaRPr lang="en-US" sz="3200" dirty="0"/>
          </a:p>
        </p:txBody>
      </p:sp>
      <p:sp>
        <p:nvSpPr>
          <p:cNvPr id="5" name="Text Placeholder 4"/>
          <p:cNvSpPr>
            <a:spLocks noGrp="1"/>
          </p:cNvSpPr>
          <p:nvPr>
            <p:ph type="body" sz="quarter" idx="11"/>
          </p:nvPr>
        </p:nvSpPr>
        <p:spPr>
          <a:xfrm>
            <a:off x="9004300" y="5613400"/>
            <a:ext cx="3060700" cy="1155700"/>
          </a:xfrm>
        </p:spPr>
        <p:txBody>
          <a:bodyPr>
            <a:normAutofit lnSpcReduction="10000"/>
          </a:bodyPr>
          <a:lstStyle/>
          <a:p>
            <a:r>
              <a:rPr lang="mn-MN" dirty="0">
                <a:latin typeface="Segoe Print" panose="02000600000000000000" pitchFamily="2" charset="0"/>
              </a:rPr>
              <a:t>НЭМТ-ийн дарга А.Азжаргал, </a:t>
            </a:r>
            <a:endParaRPr lang="en-US" dirty="0">
              <a:latin typeface="Segoe Print" panose="02000600000000000000" pitchFamily="2" charset="0"/>
            </a:endParaRPr>
          </a:p>
          <a:p>
            <a:r>
              <a:rPr lang="mn-MN" dirty="0">
                <a:latin typeface="Segoe Print" panose="02000600000000000000" pitchFamily="2" charset="0"/>
              </a:rPr>
              <a:t>НЭМ-ийн магистр</a:t>
            </a:r>
          </a:p>
          <a:p>
            <a:r>
              <a:rPr lang="mn-MN" dirty="0">
                <a:latin typeface="Segoe Print" panose="02000600000000000000" pitchFamily="2" charset="0"/>
              </a:rPr>
              <a:t>2022-03-21 </a:t>
            </a:r>
            <a:endParaRPr lang="en-US" dirty="0">
              <a:latin typeface="Segoe Print" panose="02000600000000000000" pitchFamily="2" charset="0"/>
            </a:endParaRPr>
          </a:p>
        </p:txBody>
      </p:sp>
    </p:spTree>
    <p:extLst>
      <p:ext uri="{BB962C8B-B14F-4D97-AF65-F5344CB8AC3E}">
        <p14:creationId xmlns:p14="http://schemas.microsoft.com/office/powerpoint/2010/main" val="744506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CBFF7B0-440B-4463-BDCB-1D37391BEA4B}"/>
              </a:ext>
            </a:extLst>
          </p:cNvPr>
          <p:cNvGrpSpPr/>
          <p:nvPr/>
        </p:nvGrpSpPr>
        <p:grpSpPr>
          <a:xfrm>
            <a:off x="873562" y="1296141"/>
            <a:ext cx="10801351" cy="5171958"/>
            <a:chOff x="771525" y="1440450"/>
            <a:chExt cx="10588573" cy="3735217"/>
          </a:xfrm>
        </p:grpSpPr>
        <p:pic>
          <p:nvPicPr>
            <p:cNvPr id="5" name="Picture 2" descr="WHO EMRO | Meeting on accelerating progress towards universal health  coverage | Universal Health Coverage | About WHO">
              <a:extLst>
                <a:ext uri="{FF2B5EF4-FFF2-40B4-BE49-F238E27FC236}">
                  <a16:creationId xmlns:a16="http://schemas.microsoft.com/office/drawing/2014/main" id="{EA160A7B-7193-454A-9B27-FFEFECEF33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65" r="13040" b="-2"/>
            <a:stretch/>
          </p:blipFill>
          <p:spPr bwMode="auto">
            <a:xfrm>
              <a:off x="2891671" y="1440450"/>
              <a:ext cx="2192955" cy="1453459"/>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1033">
              <a:extLst>
                <a:ext uri="{FF2B5EF4-FFF2-40B4-BE49-F238E27FC236}">
                  <a16:creationId xmlns:a16="http://schemas.microsoft.com/office/drawing/2014/main" id="{96818075-A841-4F15-87A6-A1C38A4FB9A9}"/>
                </a:ext>
              </a:extLst>
            </p:cNvPr>
            <p:cNvSpPr txBox="1">
              <a:spLocks/>
            </p:cNvSpPr>
            <p:nvPr/>
          </p:nvSpPr>
          <p:spPr>
            <a:xfrm>
              <a:off x="771525" y="2944816"/>
              <a:ext cx="10588572" cy="36740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mn-MN" sz="2000" b="1" i="0" u="none" strike="noStrike" kern="1200" cap="none" spc="0" normalizeH="0" baseline="0" noProof="0" dirty="0">
                  <a:ln>
                    <a:noFill/>
                  </a:ln>
                  <a:solidFill>
                    <a:srgbClr val="002060"/>
                  </a:solidFill>
                  <a:effectLst/>
                  <a:uLnTx/>
                  <a:uFillTx/>
                  <a:latin typeface="tahoma"/>
                  <a:ea typeface="+mn-ea"/>
                  <a:cs typeface="Arial" panose="020B0604020202020204" pitchFamily="34" charset="0"/>
                </a:rPr>
                <a:t>НИЙГМИЙН ЭРҮҮЛ МЭНДИЙН БОДЛОГЫН БАРИМТ БИЧГИЙН ҮНДСЭН ЗАРЧИМ </a:t>
              </a:r>
            </a:p>
          </p:txBody>
        </p:sp>
        <p:sp>
          <p:nvSpPr>
            <p:cNvPr id="10" name="Rectangle 9">
              <a:extLst>
                <a:ext uri="{FF2B5EF4-FFF2-40B4-BE49-F238E27FC236}">
                  <a16:creationId xmlns:a16="http://schemas.microsoft.com/office/drawing/2014/main" id="{3DAC0E49-EEDE-47E8-AEE1-A59DA5D93DD0}"/>
                </a:ext>
              </a:extLst>
            </p:cNvPr>
            <p:cNvSpPr/>
            <p:nvPr/>
          </p:nvSpPr>
          <p:spPr>
            <a:xfrm>
              <a:off x="892123" y="4111092"/>
              <a:ext cx="3248025" cy="52322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mn-MN" sz="14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Бүх нийтийн эрүүл мэндийн</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mn-MN" sz="14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хамралтад хүрэх</a:t>
              </a:r>
            </a:p>
          </p:txBody>
        </p:sp>
        <p:sp>
          <p:nvSpPr>
            <p:cNvPr id="11" name="Rectangle 10">
              <a:extLst>
                <a:ext uri="{FF2B5EF4-FFF2-40B4-BE49-F238E27FC236}">
                  <a16:creationId xmlns:a16="http://schemas.microsoft.com/office/drawing/2014/main" id="{3BA84B5F-F7D5-45CA-81B0-8891B8D8FFF8}"/>
                </a:ext>
              </a:extLst>
            </p:cNvPr>
            <p:cNvSpPr/>
            <p:nvPr/>
          </p:nvSpPr>
          <p:spPr>
            <a:xfrm>
              <a:off x="4502098" y="4098417"/>
              <a:ext cx="3248025" cy="738664"/>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mn-MN" sz="14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Эрүүл мэндийн тусламж үйлчилгээнд “Хэнийг ч орхигдуулахгүй байх”</a:t>
              </a:r>
            </a:p>
          </p:txBody>
        </p:sp>
        <p:sp>
          <p:nvSpPr>
            <p:cNvPr id="12" name="Rectangle 11">
              <a:extLst>
                <a:ext uri="{FF2B5EF4-FFF2-40B4-BE49-F238E27FC236}">
                  <a16:creationId xmlns:a16="http://schemas.microsoft.com/office/drawing/2014/main" id="{26B3482A-3565-4DA2-BD86-B10E9C5AD413}"/>
                </a:ext>
              </a:extLst>
            </p:cNvPr>
            <p:cNvSpPr/>
            <p:nvPr/>
          </p:nvSpPr>
          <p:spPr>
            <a:xfrm>
              <a:off x="8112073" y="4111092"/>
              <a:ext cx="3248025" cy="52322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mn-MN" sz="14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Эрүүл мэндийн тэгш</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mn-MN" sz="14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байдлыг хангах </a:t>
              </a:r>
            </a:p>
          </p:txBody>
        </p:sp>
        <p:cxnSp>
          <p:nvCxnSpPr>
            <p:cNvPr id="13" name="Straight Connector 12">
              <a:extLst>
                <a:ext uri="{FF2B5EF4-FFF2-40B4-BE49-F238E27FC236}">
                  <a16:creationId xmlns:a16="http://schemas.microsoft.com/office/drawing/2014/main" id="{6C32BE65-E642-4009-BAA6-A7380C2F2F31}"/>
                </a:ext>
              </a:extLst>
            </p:cNvPr>
            <p:cNvCxnSpPr/>
            <p:nvPr/>
          </p:nvCxnSpPr>
          <p:spPr>
            <a:xfrm flipV="1">
              <a:off x="4140148" y="4375567"/>
              <a:ext cx="0" cy="800100"/>
            </a:xfrm>
            <a:prstGeom prst="line">
              <a:avLst/>
            </a:prstGeom>
            <a:noFill/>
            <a:ln w="6350" cap="flat" cmpd="sng" algn="ctr">
              <a:solidFill>
                <a:srgbClr val="4472C4"/>
              </a:solidFill>
              <a:prstDash val="solid"/>
              <a:miter lim="800000"/>
            </a:ln>
            <a:effectLst/>
          </p:spPr>
        </p:cxnSp>
        <p:cxnSp>
          <p:nvCxnSpPr>
            <p:cNvPr id="14" name="Straight Connector 13">
              <a:extLst>
                <a:ext uri="{FF2B5EF4-FFF2-40B4-BE49-F238E27FC236}">
                  <a16:creationId xmlns:a16="http://schemas.microsoft.com/office/drawing/2014/main" id="{2B804FE2-A2C1-4981-B926-DCEF09F32ECA}"/>
                </a:ext>
              </a:extLst>
            </p:cNvPr>
            <p:cNvCxnSpPr/>
            <p:nvPr/>
          </p:nvCxnSpPr>
          <p:spPr>
            <a:xfrm flipV="1">
              <a:off x="8304080" y="4375567"/>
              <a:ext cx="0" cy="800100"/>
            </a:xfrm>
            <a:prstGeom prst="line">
              <a:avLst/>
            </a:prstGeom>
            <a:noFill/>
            <a:ln w="6350" cap="flat" cmpd="sng" algn="ctr">
              <a:solidFill>
                <a:srgbClr val="4472C4"/>
              </a:solidFill>
              <a:prstDash val="solid"/>
              <a:miter lim="800000"/>
            </a:ln>
            <a:effectLst/>
          </p:spPr>
        </p:cxnSp>
        <p:sp>
          <p:nvSpPr>
            <p:cNvPr id="15" name="Freeform 99">
              <a:extLst>
                <a:ext uri="{FF2B5EF4-FFF2-40B4-BE49-F238E27FC236}">
                  <a16:creationId xmlns:a16="http://schemas.microsoft.com/office/drawing/2014/main" id="{D1E7CC43-897C-489E-A7A3-A62442EB2FFE}"/>
                </a:ext>
              </a:extLst>
            </p:cNvPr>
            <p:cNvSpPr>
              <a:spLocks/>
            </p:cNvSpPr>
            <p:nvPr/>
          </p:nvSpPr>
          <p:spPr bwMode="auto">
            <a:xfrm>
              <a:off x="2190802" y="3500146"/>
              <a:ext cx="512223" cy="473121"/>
            </a:xfrm>
            <a:custGeom>
              <a:avLst/>
              <a:gdLst>
                <a:gd name="T0" fmla="*/ 33 w 131"/>
                <a:gd name="T1" fmla="*/ 87 h 121"/>
                <a:gd name="T2" fmla="*/ 34 w 131"/>
                <a:gd name="T3" fmla="*/ 88 h 121"/>
                <a:gd name="T4" fmla="*/ 37 w 131"/>
                <a:gd name="T5" fmla="*/ 91 h 121"/>
                <a:gd name="T6" fmla="*/ 37 w 131"/>
                <a:gd name="T7" fmla="*/ 115 h 121"/>
                <a:gd name="T8" fmla="*/ 39 w 131"/>
                <a:gd name="T9" fmla="*/ 120 h 121"/>
                <a:gd name="T10" fmla="*/ 44 w 131"/>
                <a:gd name="T11" fmla="*/ 121 h 121"/>
                <a:gd name="T12" fmla="*/ 87 w 131"/>
                <a:gd name="T13" fmla="*/ 121 h 121"/>
                <a:gd name="T14" fmla="*/ 92 w 131"/>
                <a:gd name="T15" fmla="*/ 120 h 121"/>
                <a:gd name="T16" fmla="*/ 95 w 131"/>
                <a:gd name="T17" fmla="*/ 115 h 121"/>
                <a:gd name="T18" fmla="*/ 95 w 131"/>
                <a:gd name="T19" fmla="*/ 91 h 121"/>
                <a:gd name="T20" fmla="*/ 96 w 131"/>
                <a:gd name="T21" fmla="*/ 88 h 121"/>
                <a:gd name="T22" fmla="*/ 124 w 131"/>
                <a:gd name="T23" fmla="*/ 87 h 121"/>
                <a:gd name="T24" fmla="*/ 126 w 131"/>
                <a:gd name="T25" fmla="*/ 87 h 121"/>
                <a:gd name="T26" fmla="*/ 130 w 131"/>
                <a:gd name="T27" fmla="*/ 83 h 121"/>
                <a:gd name="T28" fmla="*/ 131 w 131"/>
                <a:gd name="T29" fmla="*/ 40 h 121"/>
                <a:gd name="T30" fmla="*/ 130 w 131"/>
                <a:gd name="T31" fmla="*/ 38 h 121"/>
                <a:gd name="T32" fmla="*/ 126 w 131"/>
                <a:gd name="T33" fmla="*/ 34 h 121"/>
                <a:gd name="T34" fmla="*/ 97 w 131"/>
                <a:gd name="T35" fmla="*/ 34 h 121"/>
                <a:gd name="T36" fmla="*/ 96 w 131"/>
                <a:gd name="T37" fmla="*/ 33 h 121"/>
                <a:gd name="T38" fmla="*/ 95 w 131"/>
                <a:gd name="T39" fmla="*/ 30 h 121"/>
                <a:gd name="T40" fmla="*/ 95 w 131"/>
                <a:gd name="T41" fmla="*/ 6 h 121"/>
                <a:gd name="T42" fmla="*/ 92 w 131"/>
                <a:gd name="T43" fmla="*/ 1 h 121"/>
                <a:gd name="T44" fmla="*/ 87 w 131"/>
                <a:gd name="T45" fmla="*/ 0 h 121"/>
                <a:gd name="T46" fmla="*/ 44 w 131"/>
                <a:gd name="T47" fmla="*/ 0 h 121"/>
                <a:gd name="T48" fmla="*/ 39 w 131"/>
                <a:gd name="T49" fmla="*/ 1 h 121"/>
                <a:gd name="T50" fmla="*/ 37 w 131"/>
                <a:gd name="T51" fmla="*/ 6 h 121"/>
                <a:gd name="T52" fmla="*/ 37 w 131"/>
                <a:gd name="T53" fmla="*/ 30 h 121"/>
                <a:gd name="T54" fmla="*/ 35 w 131"/>
                <a:gd name="T55" fmla="*/ 33 h 121"/>
                <a:gd name="T56" fmla="*/ 8 w 131"/>
                <a:gd name="T57" fmla="*/ 34 h 121"/>
                <a:gd name="T58" fmla="*/ 4 w 131"/>
                <a:gd name="T59" fmla="*/ 34 h 121"/>
                <a:gd name="T60" fmla="*/ 0 w 131"/>
                <a:gd name="T61" fmla="*/ 38 h 121"/>
                <a:gd name="T62" fmla="*/ 0 w 131"/>
                <a:gd name="T63" fmla="*/ 81 h 121"/>
                <a:gd name="T64" fmla="*/ 0 w 131"/>
                <a:gd name="T65" fmla="*/ 83 h 121"/>
                <a:gd name="T66" fmla="*/ 4 w 131"/>
                <a:gd name="T67" fmla="*/ 87 h 121"/>
                <a:gd name="T68" fmla="*/ 8 w 131"/>
                <a:gd name="T69" fmla="*/ 8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 h="121">
                  <a:moveTo>
                    <a:pt x="8" y="87"/>
                  </a:moveTo>
                  <a:lnTo>
                    <a:pt x="33" y="87"/>
                  </a:lnTo>
                  <a:lnTo>
                    <a:pt x="33" y="87"/>
                  </a:lnTo>
                  <a:lnTo>
                    <a:pt x="34" y="88"/>
                  </a:lnTo>
                  <a:lnTo>
                    <a:pt x="35" y="88"/>
                  </a:lnTo>
                  <a:lnTo>
                    <a:pt x="37" y="91"/>
                  </a:lnTo>
                  <a:lnTo>
                    <a:pt x="37" y="115"/>
                  </a:lnTo>
                  <a:lnTo>
                    <a:pt x="37" y="115"/>
                  </a:lnTo>
                  <a:lnTo>
                    <a:pt x="37" y="117"/>
                  </a:lnTo>
                  <a:lnTo>
                    <a:pt x="39" y="120"/>
                  </a:lnTo>
                  <a:lnTo>
                    <a:pt x="41" y="121"/>
                  </a:lnTo>
                  <a:lnTo>
                    <a:pt x="44" y="121"/>
                  </a:lnTo>
                  <a:lnTo>
                    <a:pt x="87" y="121"/>
                  </a:lnTo>
                  <a:lnTo>
                    <a:pt x="87" y="121"/>
                  </a:lnTo>
                  <a:lnTo>
                    <a:pt x="90" y="121"/>
                  </a:lnTo>
                  <a:lnTo>
                    <a:pt x="92" y="120"/>
                  </a:lnTo>
                  <a:lnTo>
                    <a:pt x="93" y="117"/>
                  </a:lnTo>
                  <a:lnTo>
                    <a:pt x="95" y="115"/>
                  </a:lnTo>
                  <a:lnTo>
                    <a:pt x="95" y="91"/>
                  </a:lnTo>
                  <a:lnTo>
                    <a:pt x="95" y="91"/>
                  </a:lnTo>
                  <a:lnTo>
                    <a:pt x="95" y="89"/>
                  </a:lnTo>
                  <a:lnTo>
                    <a:pt x="96" y="88"/>
                  </a:lnTo>
                  <a:lnTo>
                    <a:pt x="99" y="87"/>
                  </a:lnTo>
                  <a:lnTo>
                    <a:pt x="124" y="87"/>
                  </a:lnTo>
                  <a:lnTo>
                    <a:pt x="124" y="87"/>
                  </a:lnTo>
                  <a:lnTo>
                    <a:pt x="126" y="87"/>
                  </a:lnTo>
                  <a:lnTo>
                    <a:pt x="129" y="86"/>
                  </a:lnTo>
                  <a:lnTo>
                    <a:pt x="130" y="83"/>
                  </a:lnTo>
                  <a:lnTo>
                    <a:pt x="131" y="81"/>
                  </a:lnTo>
                  <a:lnTo>
                    <a:pt x="131" y="40"/>
                  </a:lnTo>
                  <a:lnTo>
                    <a:pt x="131" y="40"/>
                  </a:lnTo>
                  <a:lnTo>
                    <a:pt x="130" y="38"/>
                  </a:lnTo>
                  <a:lnTo>
                    <a:pt x="129" y="35"/>
                  </a:lnTo>
                  <a:lnTo>
                    <a:pt x="126" y="34"/>
                  </a:lnTo>
                  <a:lnTo>
                    <a:pt x="124" y="34"/>
                  </a:lnTo>
                  <a:lnTo>
                    <a:pt x="97" y="34"/>
                  </a:lnTo>
                  <a:lnTo>
                    <a:pt x="97" y="34"/>
                  </a:lnTo>
                  <a:lnTo>
                    <a:pt x="96" y="33"/>
                  </a:lnTo>
                  <a:lnTo>
                    <a:pt x="95" y="31"/>
                  </a:lnTo>
                  <a:lnTo>
                    <a:pt x="95" y="30"/>
                  </a:lnTo>
                  <a:lnTo>
                    <a:pt x="95" y="6"/>
                  </a:lnTo>
                  <a:lnTo>
                    <a:pt x="95" y="6"/>
                  </a:lnTo>
                  <a:lnTo>
                    <a:pt x="93" y="4"/>
                  </a:lnTo>
                  <a:lnTo>
                    <a:pt x="92" y="1"/>
                  </a:lnTo>
                  <a:lnTo>
                    <a:pt x="90" y="0"/>
                  </a:lnTo>
                  <a:lnTo>
                    <a:pt x="87" y="0"/>
                  </a:lnTo>
                  <a:lnTo>
                    <a:pt x="44" y="0"/>
                  </a:lnTo>
                  <a:lnTo>
                    <a:pt x="44" y="0"/>
                  </a:lnTo>
                  <a:lnTo>
                    <a:pt x="41" y="0"/>
                  </a:lnTo>
                  <a:lnTo>
                    <a:pt x="39" y="1"/>
                  </a:lnTo>
                  <a:lnTo>
                    <a:pt x="37" y="4"/>
                  </a:lnTo>
                  <a:lnTo>
                    <a:pt x="37" y="6"/>
                  </a:lnTo>
                  <a:lnTo>
                    <a:pt x="37" y="30"/>
                  </a:lnTo>
                  <a:lnTo>
                    <a:pt x="37" y="30"/>
                  </a:lnTo>
                  <a:lnTo>
                    <a:pt x="37" y="31"/>
                  </a:lnTo>
                  <a:lnTo>
                    <a:pt x="35" y="33"/>
                  </a:lnTo>
                  <a:lnTo>
                    <a:pt x="33" y="34"/>
                  </a:lnTo>
                  <a:lnTo>
                    <a:pt x="8" y="34"/>
                  </a:lnTo>
                  <a:lnTo>
                    <a:pt x="8" y="34"/>
                  </a:lnTo>
                  <a:lnTo>
                    <a:pt x="4" y="34"/>
                  </a:lnTo>
                  <a:lnTo>
                    <a:pt x="3" y="35"/>
                  </a:lnTo>
                  <a:lnTo>
                    <a:pt x="0" y="38"/>
                  </a:lnTo>
                  <a:lnTo>
                    <a:pt x="0" y="40"/>
                  </a:lnTo>
                  <a:lnTo>
                    <a:pt x="0" y="81"/>
                  </a:lnTo>
                  <a:lnTo>
                    <a:pt x="0" y="81"/>
                  </a:lnTo>
                  <a:lnTo>
                    <a:pt x="0" y="83"/>
                  </a:lnTo>
                  <a:lnTo>
                    <a:pt x="3" y="86"/>
                  </a:lnTo>
                  <a:lnTo>
                    <a:pt x="4" y="87"/>
                  </a:lnTo>
                  <a:lnTo>
                    <a:pt x="8" y="87"/>
                  </a:lnTo>
                  <a:lnTo>
                    <a:pt x="8" y="87"/>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60">
              <a:extLst>
                <a:ext uri="{FF2B5EF4-FFF2-40B4-BE49-F238E27FC236}">
                  <a16:creationId xmlns:a16="http://schemas.microsoft.com/office/drawing/2014/main" id="{0B31860E-0EF1-46D1-B225-CEB84FFD58DE}"/>
                </a:ext>
              </a:extLst>
            </p:cNvPr>
            <p:cNvSpPr>
              <a:spLocks noEditPoints="1"/>
            </p:cNvSpPr>
            <p:nvPr/>
          </p:nvSpPr>
          <p:spPr bwMode="auto">
            <a:xfrm>
              <a:off x="5956096" y="3458101"/>
              <a:ext cx="556262" cy="515166"/>
            </a:xfrm>
            <a:custGeom>
              <a:avLst/>
              <a:gdLst>
                <a:gd name="T0" fmla="*/ 122 w 160"/>
                <a:gd name="T1" fmla="*/ 106 h 147"/>
                <a:gd name="T2" fmla="*/ 138 w 160"/>
                <a:gd name="T3" fmla="*/ 104 h 147"/>
                <a:gd name="T4" fmla="*/ 155 w 160"/>
                <a:gd name="T5" fmla="*/ 97 h 147"/>
                <a:gd name="T6" fmla="*/ 137 w 160"/>
                <a:gd name="T7" fmla="*/ 46 h 147"/>
                <a:gd name="T8" fmla="*/ 92 w 160"/>
                <a:gd name="T9" fmla="*/ 16 h 147"/>
                <a:gd name="T10" fmla="*/ 61 w 160"/>
                <a:gd name="T11" fmla="*/ 0 h 147"/>
                <a:gd name="T12" fmla="*/ 29 w 160"/>
                <a:gd name="T13" fmla="*/ 27 h 147"/>
                <a:gd name="T14" fmla="*/ 27 w 160"/>
                <a:gd name="T15" fmla="*/ 48 h 147"/>
                <a:gd name="T16" fmla="*/ 31 w 160"/>
                <a:gd name="T17" fmla="*/ 67 h 147"/>
                <a:gd name="T18" fmla="*/ 40 w 160"/>
                <a:gd name="T19" fmla="*/ 95 h 147"/>
                <a:gd name="T20" fmla="*/ 13 w 160"/>
                <a:gd name="T21" fmla="*/ 114 h 147"/>
                <a:gd name="T22" fmla="*/ 0 w 160"/>
                <a:gd name="T23" fmla="*/ 147 h 147"/>
                <a:gd name="T24" fmla="*/ 123 w 160"/>
                <a:gd name="T25" fmla="*/ 147 h 147"/>
                <a:gd name="T26" fmla="*/ 160 w 160"/>
                <a:gd name="T27" fmla="*/ 137 h 147"/>
                <a:gd name="T28" fmla="*/ 117 w 160"/>
                <a:gd name="T29" fmla="*/ 141 h 147"/>
                <a:gd name="T30" fmla="*/ 5 w 160"/>
                <a:gd name="T31" fmla="*/ 135 h 147"/>
                <a:gd name="T32" fmla="*/ 39 w 160"/>
                <a:gd name="T33" fmla="*/ 106 h 147"/>
                <a:gd name="T34" fmla="*/ 45 w 160"/>
                <a:gd name="T35" fmla="*/ 84 h 147"/>
                <a:gd name="T36" fmla="*/ 36 w 160"/>
                <a:gd name="T37" fmla="*/ 65 h 147"/>
                <a:gd name="T38" fmla="*/ 34 w 160"/>
                <a:gd name="T39" fmla="*/ 63 h 147"/>
                <a:gd name="T40" fmla="*/ 32 w 160"/>
                <a:gd name="T41" fmla="*/ 48 h 147"/>
                <a:gd name="T42" fmla="*/ 35 w 160"/>
                <a:gd name="T43" fmla="*/ 43 h 147"/>
                <a:gd name="T44" fmla="*/ 35 w 160"/>
                <a:gd name="T45" fmla="*/ 26 h 147"/>
                <a:gd name="T46" fmla="*/ 61 w 160"/>
                <a:gd name="T47" fmla="*/ 5 h 147"/>
                <a:gd name="T48" fmla="*/ 88 w 160"/>
                <a:gd name="T49" fmla="*/ 21 h 147"/>
                <a:gd name="T50" fmla="*/ 88 w 160"/>
                <a:gd name="T51" fmla="*/ 22 h 147"/>
                <a:gd name="T52" fmla="*/ 88 w 160"/>
                <a:gd name="T53" fmla="*/ 23 h 147"/>
                <a:gd name="T54" fmla="*/ 88 w 160"/>
                <a:gd name="T55" fmla="*/ 24 h 147"/>
                <a:gd name="T56" fmla="*/ 88 w 160"/>
                <a:gd name="T57" fmla="*/ 25 h 147"/>
                <a:gd name="T58" fmla="*/ 88 w 160"/>
                <a:gd name="T59" fmla="*/ 25 h 147"/>
                <a:gd name="T60" fmla="*/ 88 w 160"/>
                <a:gd name="T61" fmla="*/ 43 h 147"/>
                <a:gd name="T62" fmla="*/ 91 w 160"/>
                <a:gd name="T63" fmla="*/ 48 h 147"/>
                <a:gd name="T64" fmla="*/ 87 w 160"/>
                <a:gd name="T65" fmla="*/ 64 h 147"/>
                <a:gd name="T66" fmla="*/ 85 w 160"/>
                <a:gd name="T67" fmla="*/ 65 h 147"/>
                <a:gd name="T68" fmla="*/ 75 w 160"/>
                <a:gd name="T69" fmla="*/ 84 h 147"/>
                <a:gd name="T70" fmla="*/ 75 w 160"/>
                <a:gd name="T71" fmla="*/ 95 h 147"/>
                <a:gd name="T72" fmla="*/ 75 w 160"/>
                <a:gd name="T73" fmla="*/ 98 h 147"/>
                <a:gd name="T74" fmla="*/ 75 w 160"/>
                <a:gd name="T75" fmla="*/ 100 h 147"/>
                <a:gd name="T76" fmla="*/ 76 w 160"/>
                <a:gd name="T77" fmla="*/ 101 h 147"/>
                <a:gd name="T78" fmla="*/ 78 w 160"/>
                <a:gd name="T79" fmla="*/ 104 h 147"/>
                <a:gd name="T80" fmla="*/ 82 w 160"/>
                <a:gd name="T81" fmla="*/ 106 h 147"/>
                <a:gd name="T82" fmla="*/ 117 w 160"/>
                <a:gd name="T83" fmla="*/ 136 h 147"/>
                <a:gd name="T84" fmla="*/ 155 w 160"/>
                <a:gd name="T85" fmla="*/ 141 h 147"/>
                <a:gd name="T86" fmla="*/ 123 w 160"/>
                <a:gd name="T87" fmla="*/ 136 h 147"/>
                <a:gd name="T88" fmla="*/ 91 w 160"/>
                <a:gd name="T89" fmla="*/ 105 h 147"/>
                <a:gd name="T90" fmla="*/ 87 w 160"/>
                <a:gd name="T91" fmla="*/ 99 h 147"/>
                <a:gd name="T92" fmla="*/ 81 w 160"/>
                <a:gd name="T93" fmla="*/ 98 h 147"/>
                <a:gd name="T94" fmla="*/ 80 w 160"/>
                <a:gd name="T95" fmla="*/ 95 h 147"/>
                <a:gd name="T96" fmla="*/ 82 w 160"/>
                <a:gd name="T97" fmla="*/ 84 h 147"/>
                <a:gd name="T98" fmla="*/ 96 w 160"/>
                <a:gd name="T99" fmla="*/ 59 h 147"/>
                <a:gd name="T100" fmla="*/ 93 w 160"/>
                <a:gd name="T101" fmla="*/ 41 h 147"/>
                <a:gd name="T102" fmla="*/ 93 w 160"/>
                <a:gd name="T103" fmla="*/ 21 h 147"/>
                <a:gd name="T104" fmla="*/ 132 w 160"/>
                <a:gd name="T105" fmla="*/ 46 h 147"/>
                <a:gd name="T106" fmla="*/ 150 w 160"/>
                <a:gd name="T107" fmla="*/ 96 h 147"/>
                <a:gd name="T108" fmla="*/ 138 w 160"/>
                <a:gd name="T109" fmla="*/ 99 h 147"/>
                <a:gd name="T110" fmla="*/ 115 w 160"/>
                <a:gd name="T111" fmla="*/ 101 h 147"/>
                <a:gd name="T112" fmla="*/ 120 w 160"/>
                <a:gd name="T113" fmla="*/ 111 h 147"/>
                <a:gd name="T114" fmla="*/ 155 w 160"/>
                <a:gd name="T115" fmla="*/ 13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 h="147">
                  <a:moveTo>
                    <a:pt x="148" y="117"/>
                  </a:moveTo>
                  <a:cubicBezTo>
                    <a:pt x="122" y="106"/>
                    <a:pt x="122" y="106"/>
                    <a:pt x="122" y="106"/>
                  </a:cubicBezTo>
                  <a:cubicBezTo>
                    <a:pt x="121" y="106"/>
                    <a:pt x="121" y="105"/>
                    <a:pt x="120" y="104"/>
                  </a:cubicBezTo>
                  <a:cubicBezTo>
                    <a:pt x="138" y="104"/>
                    <a:pt x="138" y="104"/>
                    <a:pt x="138" y="104"/>
                  </a:cubicBezTo>
                  <a:cubicBezTo>
                    <a:pt x="138" y="104"/>
                    <a:pt x="145" y="105"/>
                    <a:pt x="151" y="102"/>
                  </a:cubicBezTo>
                  <a:cubicBezTo>
                    <a:pt x="153" y="101"/>
                    <a:pt x="155" y="100"/>
                    <a:pt x="155" y="97"/>
                  </a:cubicBezTo>
                  <a:cubicBezTo>
                    <a:pt x="156" y="95"/>
                    <a:pt x="155" y="92"/>
                    <a:pt x="154" y="91"/>
                  </a:cubicBezTo>
                  <a:cubicBezTo>
                    <a:pt x="149" y="83"/>
                    <a:pt x="137" y="65"/>
                    <a:pt x="137" y="46"/>
                  </a:cubicBezTo>
                  <a:cubicBezTo>
                    <a:pt x="137" y="46"/>
                    <a:pt x="136" y="14"/>
                    <a:pt x="105" y="14"/>
                  </a:cubicBezTo>
                  <a:cubicBezTo>
                    <a:pt x="100" y="14"/>
                    <a:pt x="96" y="15"/>
                    <a:pt x="92" y="16"/>
                  </a:cubicBezTo>
                  <a:cubicBezTo>
                    <a:pt x="91" y="14"/>
                    <a:pt x="90" y="12"/>
                    <a:pt x="88" y="9"/>
                  </a:cubicBezTo>
                  <a:cubicBezTo>
                    <a:pt x="82" y="3"/>
                    <a:pt x="73" y="0"/>
                    <a:pt x="61" y="0"/>
                  </a:cubicBezTo>
                  <a:cubicBezTo>
                    <a:pt x="49" y="0"/>
                    <a:pt x="40" y="3"/>
                    <a:pt x="35" y="9"/>
                  </a:cubicBezTo>
                  <a:cubicBezTo>
                    <a:pt x="29" y="17"/>
                    <a:pt x="29" y="25"/>
                    <a:pt x="29" y="27"/>
                  </a:cubicBezTo>
                  <a:cubicBezTo>
                    <a:pt x="29" y="41"/>
                    <a:pt x="29" y="41"/>
                    <a:pt x="29" y="41"/>
                  </a:cubicBezTo>
                  <a:cubicBezTo>
                    <a:pt x="28" y="43"/>
                    <a:pt x="27" y="45"/>
                    <a:pt x="27" y="48"/>
                  </a:cubicBezTo>
                  <a:cubicBezTo>
                    <a:pt x="27" y="59"/>
                    <a:pt x="27" y="59"/>
                    <a:pt x="27" y="59"/>
                  </a:cubicBezTo>
                  <a:cubicBezTo>
                    <a:pt x="27" y="62"/>
                    <a:pt x="28" y="65"/>
                    <a:pt x="31" y="67"/>
                  </a:cubicBezTo>
                  <a:cubicBezTo>
                    <a:pt x="33" y="77"/>
                    <a:pt x="38" y="84"/>
                    <a:pt x="40" y="86"/>
                  </a:cubicBezTo>
                  <a:cubicBezTo>
                    <a:pt x="40" y="95"/>
                    <a:pt x="40" y="95"/>
                    <a:pt x="40" y="95"/>
                  </a:cubicBezTo>
                  <a:cubicBezTo>
                    <a:pt x="40" y="98"/>
                    <a:pt x="39" y="100"/>
                    <a:pt x="36" y="101"/>
                  </a:cubicBezTo>
                  <a:cubicBezTo>
                    <a:pt x="13" y="114"/>
                    <a:pt x="13" y="114"/>
                    <a:pt x="13" y="114"/>
                  </a:cubicBezTo>
                  <a:cubicBezTo>
                    <a:pt x="5" y="118"/>
                    <a:pt x="0" y="127"/>
                    <a:pt x="0" y="135"/>
                  </a:cubicBezTo>
                  <a:cubicBezTo>
                    <a:pt x="0" y="147"/>
                    <a:pt x="0" y="147"/>
                    <a:pt x="0" y="147"/>
                  </a:cubicBezTo>
                  <a:cubicBezTo>
                    <a:pt x="117" y="147"/>
                    <a:pt x="117" y="147"/>
                    <a:pt x="117" y="147"/>
                  </a:cubicBezTo>
                  <a:cubicBezTo>
                    <a:pt x="123" y="147"/>
                    <a:pt x="123" y="147"/>
                    <a:pt x="123" y="147"/>
                  </a:cubicBezTo>
                  <a:cubicBezTo>
                    <a:pt x="160" y="147"/>
                    <a:pt x="160" y="147"/>
                    <a:pt x="160" y="147"/>
                  </a:cubicBezTo>
                  <a:cubicBezTo>
                    <a:pt x="160" y="137"/>
                    <a:pt x="160" y="137"/>
                    <a:pt x="160" y="137"/>
                  </a:cubicBezTo>
                  <a:cubicBezTo>
                    <a:pt x="160" y="129"/>
                    <a:pt x="155" y="121"/>
                    <a:pt x="148" y="117"/>
                  </a:cubicBezTo>
                  <a:close/>
                  <a:moveTo>
                    <a:pt x="117" y="141"/>
                  </a:moveTo>
                  <a:cubicBezTo>
                    <a:pt x="5" y="141"/>
                    <a:pt x="5" y="141"/>
                    <a:pt x="5" y="141"/>
                  </a:cubicBezTo>
                  <a:cubicBezTo>
                    <a:pt x="5" y="135"/>
                    <a:pt x="5" y="135"/>
                    <a:pt x="5" y="135"/>
                  </a:cubicBezTo>
                  <a:cubicBezTo>
                    <a:pt x="5" y="129"/>
                    <a:pt x="9" y="122"/>
                    <a:pt x="15" y="119"/>
                  </a:cubicBezTo>
                  <a:cubicBezTo>
                    <a:pt x="39" y="106"/>
                    <a:pt x="39" y="106"/>
                    <a:pt x="39" y="106"/>
                  </a:cubicBezTo>
                  <a:cubicBezTo>
                    <a:pt x="43" y="104"/>
                    <a:pt x="45" y="100"/>
                    <a:pt x="45" y="95"/>
                  </a:cubicBezTo>
                  <a:cubicBezTo>
                    <a:pt x="45" y="84"/>
                    <a:pt x="45" y="84"/>
                    <a:pt x="45" y="84"/>
                  </a:cubicBezTo>
                  <a:cubicBezTo>
                    <a:pt x="45" y="84"/>
                    <a:pt x="45" y="84"/>
                    <a:pt x="45" y="84"/>
                  </a:cubicBezTo>
                  <a:cubicBezTo>
                    <a:pt x="45" y="84"/>
                    <a:pt x="38" y="76"/>
                    <a:pt x="36" y="65"/>
                  </a:cubicBezTo>
                  <a:cubicBezTo>
                    <a:pt x="35" y="64"/>
                    <a:pt x="35" y="64"/>
                    <a:pt x="35" y="64"/>
                  </a:cubicBezTo>
                  <a:cubicBezTo>
                    <a:pt x="34" y="63"/>
                    <a:pt x="34" y="63"/>
                    <a:pt x="34" y="63"/>
                  </a:cubicBezTo>
                  <a:cubicBezTo>
                    <a:pt x="33" y="62"/>
                    <a:pt x="32" y="60"/>
                    <a:pt x="32" y="59"/>
                  </a:cubicBezTo>
                  <a:cubicBezTo>
                    <a:pt x="32" y="48"/>
                    <a:pt x="32" y="48"/>
                    <a:pt x="32" y="48"/>
                  </a:cubicBezTo>
                  <a:cubicBezTo>
                    <a:pt x="32" y="47"/>
                    <a:pt x="33" y="45"/>
                    <a:pt x="34" y="44"/>
                  </a:cubicBezTo>
                  <a:cubicBezTo>
                    <a:pt x="35" y="43"/>
                    <a:pt x="35" y="43"/>
                    <a:pt x="35" y="43"/>
                  </a:cubicBezTo>
                  <a:cubicBezTo>
                    <a:pt x="35" y="27"/>
                    <a:pt x="35" y="27"/>
                    <a:pt x="35" y="27"/>
                  </a:cubicBezTo>
                  <a:cubicBezTo>
                    <a:pt x="35" y="26"/>
                    <a:pt x="35" y="26"/>
                    <a:pt x="35" y="26"/>
                  </a:cubicBezTo>
                  <a:cubicBezTo>
                    <a:pt x="35" y="26"/>
                    <a:pt x="34" y="19"/>
                    <a:pt x="39" y="13"/>
                  </a:cubicBezTo>
                  <a:cubicBezTo>
                    <a:pt x="43" y="8"/>
                    <a:pt x="51" y="5"/>
                    <a:pt x="61" y="5"/>
                  </a:cubicBezTo>
                  <a:cubicBezTo>
                    <a:pt x="72" y="5"/>
                    <a:pt x="79" y="8"/>
                    <a:pt x="84" y="13"/>
                  </a:cubicBezTo>
                  <a:cubicBezTo>
                    <a:pt x="86" y="15"/>
                    <a:pt x="87" y="18"/>
                    <a:pt x="88" y="21"/>
                  </a:cubicBezTo>
                  <a:cubicBezTo>
                    <a:pt x="88" y="21"/>
                    <a:pt x="88" y="21"/>
                    <a:pt x="88" y="21"/>
                  </a:cubicBezTo>
                  <a:cubicBezTo>
                    <a:pt x="88" y="21"/>
                    <a:pt x="88" y="21"/>
                    <a:pt x="88" y="22"/>
                  </a:cubicBezTo>
                  <a:cubicBezTo>
                    <a:pt x="88" y="22"/>
                    <a:pt x="88" y="22"/>
                    <a:pt x="88" y="22"/>
                  </a:cubicBezTo>
                  <a:cubicBezTo>
                    <a:pt x="88" y="22"/>
                    <a:pt x="88" y="23"/>
                    <a:pt x="88" y="23"/>
                  </a:cubicBezTo>
                  <a:cubicBezTo>
                    <a:pt x="88" y="23"/>
                    <a:pt x="88" y="23"/>
                    <a:pt x="88" y="24"/>
                  </a:cubicBezTo>
                  <a:cubicBezTo>
                    <a:pt x="88" y="24"/>
                    <a:pt x="88" y="24"/>
                    <a:pt x="88" y="24"/>
                  </a:cubicBezTo>
                  <a:cubicBezTo>
                    <a:pt x="88" y="24"/>
                    <a:pt x="88" y="24"/>
                    <a:pt x="88" y="24"/>
                  </a:cubicBezTo>
                  <a:cubicBezTo>
                    <a:pt x="88" y="25"/>
                    <a:pt x="88" y="25"/>
                    <a:pt x="88" y="25"/>
                  </a:cubicBezTo>
                  <a:cubicBezTo>
                    <a:pt x="88" y="25"/>
                    <a:pt x="88" y="25"/>
                    <a:pt x="88" y="25"/>
                  </a:cubicBezTo>
                  <a:cubicBezTo>
                    <a:pt x="88" y="25"/>
                    <a:pt x="88" y="25"/>
                    <a:pt x="88" y="25"/>
                  </a:cubicBezTo>
                  <a:cubicBezTo>
                    <a:pt x="88" y="26"/>
                    <a:pt x="88" y="26"/>
                    <a:pt x="88" y="26"/>
                  </a:cubicBezTo>
                  <a:cubicBezTo>
                    <a:pt x="88" y="43"/>
                    <a:pt x="88" y="43"/>
                    <a:pt x="88" y="43"/>
                  </a:cubicBezTo>
                  <a:cubicBezTo>
                    <a:pt x="89" y="44"/>
                    <a:pt x="89" y="44"/>
                    <a:pt x="89" y="44"/>
                  </a:cubicBezTo>
                  <a:cubicBezTo>
                    <a:pt x="90" y="45"/>
                    <a:pt x="91" y="47"/>
                    <a:pt x="91" y="48"/>
                  </a:cubicBezTo>
                  <a:cubicBezTo>
                    <a:pt x="91" y="59"/>
                    <a:pt x="91" y="59"/>
                    <a:pt x="91" y="59"/>
                  </a:cubicBezTo>
                  <a:cubicBezTo>
                    <a:pt x="91" y="61"/>
                    <a:pt x="89" y="63"/>
                    <a:pt x="87" y="64"/>
                  </a:cubicBezTo>
                  <a:cubicBezTo>
                    <a:pt x="86" y="64"/>
                    <a:pt x="86" y="64"/>
                    <a:pt x="86" y="64"/>
                  </a:cubicBezTo>
                  <a:cubicBezTo>
                    <a:pt x="85" y="65"/>
                    <a:pt x="85" y="65"/>
                    <a:pt x="85" y="65"/>
                  </a:cubicBezTo>
                  <a:cubicBezTo>
                    <a:pt x="83" y="71"/>
                    <a:pt x="81" y="76"/>
                    <a:pt x="78" y="81"/>
                  </a:cubicBezTo>
                  <a:cubicBezTo>
                    <a:pt x="77" y="82"/>
                    <a:pt x="76" y="83"/>
                    <a:pt x="75" y="84"/>
                  </a:cubicBezTo>
                  <a:cubicBezTo>
                    <a:pt x="75" y="84"/>
                    <a:pt x="75" y="84"/>
                    <a:pt x="75" y="84"/>
                  </a:cubicBezTo>
                  <a:cubicBezTo>
                    <a:pt x="75" y="95"/>
                    <a:pt x="75" y="95"/>
                    <a:pt x="75" y="95"/>
                  </a:cubicBezTo>
                  <a:cubicBezTo>
                    <a:pt x="75" y="96"/>
                    <a:pt x="75" y="97"/>
                    <a:pt x="75" y="97"/>
                  </a:cubicBezTo>
                  <a:cubicBezTo>
                    <a:pt x="75" y="97"/>
                    <a:pt x="75" y="98"/>
                    <a:pt x="75" y="98"/>
                  </a:cubicBezTo>
                  <a:cubicBezTo>
                    <a:pt x="75" y="98"/>
                    <a:pt x="75" y="99"/>
                    <a:pt x="75" y="99"/>
                  </a:cubicBezTo>
                  <a:cubicBezTo>
                    <a:pt x="75" y="99"/>
                    <a:pt x="75" y="100"/>
                    <a:pt x="75" y="100"/>
                  </a:cubicBezTo>
                  <a:cubicBezTo>
                    <a:pt x="76" y="100"/>
                    <a:pt x="76" y="101"/>
                    <a:pt x="76" y="101"/>
                  </a:cubicBezTo>
                  <a:cubicBezTo>
                    <a:pt x="76" y="101"/>
                    <a:pt x="76" y="101"/>
                    <a:pt x="76" y="101"/>
                  </a:cubicBezTo>
                  <a:cubicBezTo>
                    <a:pt x="77" y="102"/>
                    <a:pt x="77" y="103"/>
                    <a:pt x="78" y="103"/>
                  </a:cubicBezTo>
                  <a:cubicBezTo>
                    <a:pt x="78" y="104"/>
                    <a:pt x="78" y="104"/>
                    <a:pt x="78" y="104"/>
                  </a:cubicBezTo>
                  <a:cubicBezTo>
                    <a:pt x="78" y="104"/>
                    <a:pt x="78" y="104"/>
                    <a:pt x="78" y="104"/>
                  </a:cubicBezTo>
                  <a:cubicBezTo>
                    <a:pt x="79" y="105"/>
                    <a:pt x="80" y="106"/>
                    <a:pt x="82" y="106"/>
                  </a:cubicBezTo>
                  <a:cubicBezTo>
                    <a:pt x="107" y="119"/>
                    <a:pt x="107" y="119"/>
                    <a:pt x="107" y="119"/>
                  </a:cubicBezTo>
                  <a:cubicBezTo>
                    <a:pt x="113" y="122"/>
                    <a:pt x="117" y="129"/>
                    <a:pt x="117" y="136"/>
                  </a:cubicBezTo>
                  <a:lnTo>
                    <a:pt x="117" y="141"/>
                  </a:lnTo>
                  <a:close/>
                  <a:moveTo>
                    <a:pt x="155" y="141"/>
                  </a:moveTo>
                  <a:cubicBezTo>
                    <a:pt x="123" y="141"/>
                    <a:pt x="123" y="141"/>
                    <a:pt x="123" y="141"/>
                  </a:cubicBezTo>
                  <a:cubicBezTo>
                    <a:pt x="123" y="136"/>
                    <a:pt x="123" y="136"/>
                    <a:pt x="123" y="136"/>
                  </a:cubicBezTo>
                  <a:cubicBezTo>
                    <a:pt x="123" y="127"/>
                    <a:pt x="118" y="118"/>
                    <a:pt x="109" y="114"/>
                  </a:cubicBezTo>
                  <a:cubicBezTo>
                    <a:pt x="91" y="105"/>
                    <a:pt x="91" y="105"/>
                    <a:pt x="91" y="105"/>
                  </a:cubicBezTo>
                  <a:cubicBezTo>
                    <a:pt x="92" y="104"/>
                    <a:pt x="92" y="103"/>
                    <a:pt x="91" y="102"/>
                  </a:cubicBezTo>
                  <a:cubicBezTo>
                    <a:pt x="91" y="100"/>
                    <a:pt x="89" y="99"/>
                    <a:pt x="87" y="99"/>
                  </a:cubicBezTo>
                  <a:cubicBezTo>
                    <a:pt x="81" y="99"/>
                    <a:pt x="81" y="99"/>
                    <a:pt x="81" y="99"/>
                  </a:cubicBezTo>
                  <a:cubicBezTo>
                    <a:pt x="81" y="99"/>
                    <a:pt x="81" y="98"/>
                    <a:pt x="81" y="98"/>
                  </a:cubicBezTo>
                  <a:cubicBezTo>
                    <a:pt x="81" y="98"/>
                    <a:pt x="80" y="97"/>
                    <a:pt x="80" y="97"/>
                  </a:cubicBezTo>
                  <a:cubicBezTo>
                    <a:pt x="80" y="97"/>
                    <a:pt x="80" y="96"/>
                    <a:pt x="80" y="95"/>
                  </a:cubicBezTo>
                  <a:cubicBezTo>
                    <a:pt x="80" y="86"/>
                    <a:pt x="80" y="86"/>
                    <a:pt x="80" y="86"/>
                  </a:cubicBezTo>
                  <a:cubicBezTo>
                    <a:pt x="81" y="86"/>
                    <a:pt x="81" y="85"/>
                    <a:pt x="82" y="84"/>
                  </a:cubicBezTo>
                  <a:cubicBezTo>
                    <a:pt x="85" y="79"/>
                    <a:pt x="88" y="74"/>
                    <a:pt x="90" y="68"/>
                  </a:cubicBezTo>
                  <a:cubicBezTo>
                    <a:pt x="94" y="67"/>
                    <a:pt x="96" y="63"/>
                    <a:pt x="96" y="59"/>
                  </a:cubicBezTo>
                  <a:cubicBezTo>
                    <a:pt x="96" y="48"/>
                    <a:pt x="96" y="48"/>
                    <a:pt x="96" y="48"/>
                  </a:cubicBezTo>
                  <a:cubicBezTo>
                    <a:pt x="96" y="45"/>
                    <a:pt x="95" y="43"/>
                    <a:pt x="93" y="41"/>
                  </a:cubicBezTo>
                  <a:cubicBezTo>
                    <a:pt x="93" y="27"/>
                    <a:pt x="93" y="27"/>
                    <a:pt x="93" y="27"/>
                  </a:cubicBezTo>
                  <a:cubicBezTo>
                    <a:pt x="93" y="26"/>
                    <a:pt x="94" y="24"/>
                    <a:pt x="93" y="21"/>
                  </a:cubicBezTo>
                  <a:cubicBezTo>
                    <a:pt x="97" y="20"/>
                    <a:pt x="100" y="19"/>
                    <a:pt x="105" y="19"/>
                  </a:cubicBezTo>
                  <a:cubicBezTo>
                    <a:pt x="131" y="19"/>
                    <a:pt x="132" y="45"/>
                    <a:pt x="132" y="46"/>
                  </a:cubicBezTo>
                  <a:cubicBezTo>
                    <a:pt x="132" y="67"/>
                    <a:pt x="144" y="86"/>
                    <a:pt x="150" y="94"/>
                  </a:cubicBezTo>
                  <a:cubicBezTo>
                    <a:pt x="150" y="94"/>
                    <a:pt x="150" y="95"/>
                    <a:pt x="150" y="96"/>
                  </a:cubicBezTo>
                  <a:cubicBezTo>
                    <a:pt x="150" y="96"/>
                    <a:pt x="150" y="97"/>
                    <a:pt x="149" y="97"/>
                  </a:cubicBezTo>
                  <a:cubicBezTo>
                    <a:pt x="144" y="99"/>
                    <a:pt x="138" y="99"/>
                    <a:pt x="138" y="99"/>
                  </a:cubicBezTo>
                  <a:cubicBezTo>
                    <a:pt x="119" y="99"/>
                    <a:pt x="119" y="99"/>
                    <a:pt x="119" y="99"/>
                  </a:cubicBezTo>
                  <a:cubicBezTo>
                    <a:pt x="118" y="99"/>
                    <a:pt x="116" y="100"/>
                    <a:pt x="115" y="101"/>
                  </a:cubicBezTo>
                  <a:cubicBezTo>
                    <a:pt x="114" y="103"/>
                    <a:pt x="114" y="104"/>
                    <a:pt x="115" y="106"/>
                  </a:cubicBezTo>
                  <a:cubicBezTo>
                    <a:pt x="116" y="108"/>
                    <a:pt x="117" y="110"/>
                    <a:pt x="120" y="111"/>
                  </a:cubicBezTo>
                  <a:cubicBezTo>
                    <a:pt x="146" y="122"/>
                    <a:pt x="146" y="122"/>
                    <a:pt x="146" y="122"/>
                  </a:cubicBezTo>
                  <a:cubicBezTo>
                    <a:pt x="151" y="125"/>
                    <a:pt x="155" y="131"/>
                    <a:pt x="155" y="137"/>
                  </a:cubicBezTo>
                  <a:lnTo>
                    <a:pt x="155" y="141"/>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289">
              <a:extLst>
                <a:ext uri="{FF2B5EF4-FFF2-40B4-BE49-F238E27FC236}">
                  <a16:creationId xmlns:a16="http://schemas.microsoft.com/office/drawing/2014/main" id="{90C1D068-EEEB-4695-8910-90F58F721E7B}"/>
                </a:ext>
              </a:extLst>
            </p:cNvPr>
            <p:cNvSpPr>
              <a:spLocks noEditPoints="1"/>
            </p:cNvSpPr>
            <p:nvPr/>
          </p:nvSpPr>
          <p:spPr bwMode="auto">
            <a:xfrm>
              <a:off x="9391549" y="3450048"/>
              <a:ext cx="608511" cy="523219"/>
            </a:xfrm>
            <a:custGeom>
              <a:avLst/>
              <a:gdLst>
                <a:gd name="T0" fmla="*/ 682 w 794"/>
                <a:gd name="T1" fmla="*/ 280 h 557"/>
                <a:gd name="T2" fmla="*/ 595 w 794"/>
                <a:gd name="T3" fmla="*/ 336 h 557"/>
                <a:gd name="T4" fmla="*/ 496 w 794"/>
                <a:gd name="T5" fmla="*/ 346 h 557"/>
                <a:gd name="T6" fmla="*/ 360 w 794"/>
                <a:gd name="T7" fmla="*/ 328 h 557"/>
                <a:gd name="T8" fmla="*/ 491 w 794"/>
                <a:gd name="T9" fmla="*/ 316 h 557"/>
                <a:gd name="T10" fmla="*/ 530 w 794"/>
                <a:gd name="T11" fmla="*/ 260 h 557"/>
                <a:gd name="T12" fmla="*/ 506 w 794"/>
                <a:gd name="T13" fmla="*/ 210 h 557"/>
                <a:gd name="T14" fmla="*/ 454 w 794"/>
                <a:gd name="T15" fmla="*/ 194 h 557"/>
                <a:gd name="T16" fmla="*/ 339 w 794"/>
                <a:gd name="T17" fmla="*/ 163 h 557"/>
                <a:gd name="T18" fmla="*/ 281 w 794"/>
                <a:gd name="T19" fmla="*/ 157 h 557"/>
                <a:gd name="T20" fmla="*/ 83 w 794"/>
                <a:gd name="T21" fmla="*/ 288 h 557"/>
                <a:gd name="T22" fmla="*/ 67 w 794"/>
                <a:gd name="T23" fmla="*/ 292 h 557"/>
                <a:gd name="T24" fmla="*/ 40 w 794"/>
                <a:gd name="T25" fmla="*/ 281 h 557"/>
                <a:gd name="T26" fmla="*/ 38 w 794"/>
                <a:gd name="T27" fmla="*/ 243 h 557"/>
                <a:gd name="T28" fmla="*/ 51 w 794"/>
                <a:gd name="T29" fmla="*/ 230 h 557"/>
                <a:gd name="T30" fmla="*/ 337 w 794"/>
                <a:gd name="T31" fmla="*/ 33 h 557"/>
                <a:gd name="T32" fmla="*/ 604 w 794"/>
                <a:gd name="T33" fmla="*/ 99 h 557"/>
                <a:gd name="T34" fmla="*/ 721 w 794"/>
                <a:gd name="T35" fmla="*/ 130 h 557"/>
                <a:gd name="T36" fmla="*/ 297 w 794"/>
                <a:gd name="T37" fmla="*/ 187 h 557"/>
                <a:gd name="T38" fmla="*/ 417 w 794"/>
                <a:gd name="T39" fmla="*/ 218 h 557"/>
                <a:gd name="T40" fmla="*/ 485 w 794"/>
                <a:gd name="T41" fmla="*/ 235 h 557"/>
                <a:gd name="T42" fmla="*/ 495 w 794"/>
                <a:gd name="T43" fmla="*/ 273 h 557"/>
                <a:gd name="T44" fmla="*/ 451 w 794"/>
                <a:gd name="T45" fmla="*/ 278 h 557"/>
                <a:gd name="T46" fmla="*/ 397 w 794"/>
                <a:gd name="T47" fmla="*/ 243 h 557"/>
                <a:gd name="T48" fmla="*/ 320 w 794"/>
                <a:gd name="T49" fmla="*/ 263 h 557"/>
                <a:gd name="T50" fmla="*/ 263 w 794"/>
                <a:gd name="T51" fmla="*/ 254 h 557"/>
                <a:gd name="T52" fmla="*/ 423 w 794"/>
                <a:gd name="T53" fmla="*/ 387 h 557"/>
                <a:gd name="T54" fmla="*/ 166 w 794"/>
                <a:gd name="T55" fmla="*/ 384 h 557"/>
                <a:gd name="T56" fmla="*/ 151 w 794"/>
                <a:gd name="T57" fmla="*/ 332 h 557"/>
                <a:gd name="T58" fmla="*/ 170 w 794"/>
                <a:gd name="T59" fmla="*/ 289 h 557"/>
                <a:gd name="T60" fmla="*/ 208 w 794"/>
                <a:gd name="T61" fmla="*/ 269 h 557"/>
                <a:gd name="T62" fmla="*/ 264 w 794"/>
                <a:gd name="T63" fmla="*/ 293 h 557"/>
                <a:gd name="T64" fmla="*/ 286 w 794"/>
                <a:gd name="T65" fmla="*/ 322 h 557"/>
                <a:gd name="T66" fmla="*/ 311 w 794"/>
                <a:gd name="T67" fmla="*/ 320 h 557"/>
                <a:gd name="T68" fmla="*/ 336 w 794"/>
                <a:gd name="T69" fmla="*/ 286 h 557"/>
                <a:gd name="T70" fmla="*/ 390 w 794"/>
                <a:gd name="T71" fmla="*/ 270 h 557"/>
                <a:gd name="T72" fmla="*/ 372 w 794"/>
                <a:gd name="T73" fmla="*/ 287 h 557"/>
                <a:gd name="T74" fmla="*/ 328 w 794"/>
                <a:gd name="T75" fmla="*/ 323 h 557"/>
                <a:gd name="T76" fmla="*/ 355 w 794"/>
                <a:gd name="T77" fmla="*/ 375 h 557"/>
                <a:gd name="T78" fmla="*/ 794 w 794"/>
                <a:gd name="T79" fmla="*/ 132 h 557"/>
                <a:gd name="T80" fmla="*/ 784 w 794"/>
                <a:gd name="T81" fmla="*/ 107 h 557"/>
                <a:gd name="T82" fmla="*/ 707 w 794"/>
                <a:gd name="T83" fmla="*/ 92 h 557"/>
                <a:gd name="T84" fmla="*/ 522 w 794"/>
                <a:gd name="T85" fmla="*/ 46 h 557"/>
                <a:gd name="T86" fmla="*/ 342 w 794"/>
                <a:gd name="T87" fmla="*/ 1 h 557"/>
                <a:gd name="T88" fmla="*/ 306 w 794"/>
                <a:gd name="T89" fmla="*/ 6 h 557"/>
                <a:gd name="T90" fmla="*/ 15 w 794"/>
                <a:gd name="T91" fmla="*/ 220 h 557"/>
                <a:gd name="T92" fmla="*/ 0 w 794"/>
                <a:gd name="T93" fmla="*/ 260 h 557"/>
                <a:gd name="T94" fmla="*/ 24 w 794"/>
                <a:gd name="T95" fmla="*/ 311 h 557"/>
                <a:gd name="T96" fmla="*/ 78 w 794"/>
                <a:gd name="T97" fmla="*/ 323 h 557"/>
                <a:gd name="T98" fmla="*/ 101 w 794"/>
                <a:gd name="T99" fmla="*/ 315 h 557"/>
                <a:gd name="T100" fmla="*/ 122 w 794"/>
                <a:gd name="T101" fmla="*/ 338 h 557"/>
                <a:gd name="T102" fmla="*/ 139 w 794"/>
                <a:gd name="T103" fmla="*/ 394 h 557"/>
                <a:gd name="T104" fmla="*/ 294 w 794"/>
                <a:gd name="T105" fmla="*/ 556 h 557"/>
                <a:gd name="T106" fmla="*/ 444 w 794"/>
                <a:gd name="T107" fmla="*/ 407 h 557"/>
                <a:gd name="T108" fmla="*/ 496 w 794"/>
                <a:gd name="T109" fmla="*/ 379 h 557"/>
                <a:gd name="T110" fmla="*/ 607 w 794"/>
                <a:gd name="T111" fmla="*/ 366 h 557"/>
                <a:gd name="T112" fmla="*/ 690 w 794"/>
                <a:gd name="T113" fmla="*/ 314 h 557"/>
                <a:gd name="T114" fmla="*/ 777 w 794"/>
                <a:gd name="T115" fmla="*/ 279 h 557"/>
                <a:gd name="T116" fmla="*/ 794 w 794"/>
                <a:gd name="T117" fmla="*/ 26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94" h="557">
                  <a:moveTo>
                    <a:pt x="762" y="151"/>
                  </a:moveTo>
                  <a:lnTo>
                    <a:pt x="762" y="248"/>
                  </a:lnTo>
                  <a:lnTo>
                    <a:pt x="746" y="250"/>
                  </a:lnTo>
                  <a:lnTo>
                    <a:pt x="732" y="254"/>
                  </a:lnTo>
                  <a:lnTo>
                    <a:pt x="719" y="260"/>
                  </a:lnTo>
                  <a:lnTo>
                    <a:pt x="706" y="266"/>
                  </a:lnTo>
                  <a:lnTo>
                    <a:pt x="682" y="280"/>
                  </a:lnTo>
                  <a:lnTo>
                    <a:pt x="659" y="297"/>
                  </a:lnTo>
                  <a:lnTo>
                    <a:pt x="650" y="304"/>
                  </a:lnTo>
                  <a:lnTo>
                    <a:pt x="639" y="312"/>
                  </a:lnTo>
                  <a:lnTo>
                    <a:pt x="630" y="318"/>
                  </a:lnTo>
                  <a:lnTo>
                    <a:pt x="618" y="324"/>
                  </a:lnTo>
                  <a:lnTo>
                    <a:pt x="608" y="331"/>
                  </a:lnTo>
                  <a:lnTo>
                    <a:pt x="595" y="336"/>
                  </a:lnTo>
                  <a:lnTo>
                    <a:pt x="583" y="341"/>
                  </a:lnTo>
                  <a:lnTo>
                    <a:pt x="569" y="344"/>
                  </a:lnTo>
                  <a:lnTo>
                    <a:pt x="554" y="346"/>
                  </a:lnTo>
                  <a:lnTo>
                    <a:pt x="539" y="347"/>
                  </a:lnTo>
                  <a:lnTo>
                    <a:pt x="523" y="347"/>
                  </a:lnTo>
                  <a:lnTo>
                    <a:pt x="508" y="346"/>
                  </a:lnTo>
                  <a:lnTo>
                    <a:pt x="496" y="346"/>
                  </a:lnTo>
                  <a:lnTo>
                    <a:pt x="484" y="346"/>
                  </a:lnTo>
                  <a:lnTo>
                    <a:pt x="372" y="346"/>
                  </a:lnTo>
                  <a:lnTo>
                    <a:pt x="366" y="345"/>
                  </a:lnTo>
                  <a:lnTo>
                    <a:pt x="362" y="342"/>
                  </a:lnTo>
                  <a:lnTo>
                    <a:pt x="360" y="338"/>
                  </a:lnTo>
                  <a:lnTo>
                    <a:pt x="359" y="333"/>
                  </a:lnTo>
                  <a:lnTo>
                    <a:pt x="360" y="328"/>
                  </a:lnTo>
                  <a:lnTo>
                    <a:pt x="362" y="323"/>
                  </a:lnTo>
                  <a:lnTo>
                    <a:pt x="366" y="320"/>
                  </a:lnTo>
                  <a:lnTo>
                    <a:pt x="372" y="319"/>
                  </a:lnTo>
                  <a:lnTo>
                    <a:pt x="477" y="319"/>
                  </a:lnTo>
                  <a:lnTo>
                    <a:pt x="478" y="319"/>
                  </a:lnTo>
                  <a:lnTo>
                    <a:pt x="479" y="319"/>
                  </a:lnTo>
                  <a:lnTo>
                    <a:pt x="491" y="316"/>
                  </a:lnTo>
                  <a:lnTo>
                    <a:pt x="500" y="312"/>
                  </a:lnTo>
                  <a:lnTo>
                    <a:pt x="508" y="306"/>
                  </a:lnTo>
                  <a:lnTo>
                    <a:pt x="516" y="298"/>
                  </a:lnTo>
                  <a:lnTo>
                    <a:pt x="522" y="290"/>
                  </a:lnTo>
                  <a:lnTo>
                    <a:pt x="526" y="280"/>
                  </a:lnTo>
                  <a:lnTo>
                    <a:pt x="529" y="270"/>
                  </a:lnTo>
                  <a:lnTo>
                    <a:pt x="530" y="260"/>
                  </a:lnTo>
                  <a:lnTo>
                    <a:pt x="530" y="251"/>
                  </a:lnTo>
                  <a:lnTo>
                    <a:pt x="528" y="243"/>
                  </a:lnTo>
                  <a:lnTo>
                    <a:pt x="525" y="235"/>
                  </a:lnTo>
                  <a:lnTo>
                    <a:pt x="522" y="228"/>
                  </a:lnTo>
                  <a:lnTo>
                    <a:pt x="518" y="222"/>
                  </a:lnTo>
                  <a:lnTo>
                    <a:pt x="513" y="216"/>
                  </a:lnTo>
                  <a:lnTo>
                    <a:pt x="506" y="210"/>
                  </a:lnTo>
                  <a:lnTo>
                    <a:pt x="499" y="206"/>
                  </a:lnTo>
                  <a:lnTo>
                    <a:pt x="497" y="205"/>
                  </a:lnTo>
                  <a:lnTo>
                    <a:pt x="496" y="205"/>
                  </a:lnTo>
                  <a:lnTo>
                    <a:pt x="491" y="203"/>
                  </a:lnTo>
                  <a:lnTo>
                    <a:pt x="482" y="201"/>
                  </a:lnTo>
                  <a:lnTo>
                    <a:pt x="470" y="198"/>
                  </a:lnTo>
                  <a:lnTo>
                    <a:pt x="454" y="194"/>
                  </a:lnTo>
                  <a:lnTo>
                    <a:pt x="445" y="192"/>
                  </a:lnTo>
                  <a:lnTo>
                    <a:pt x="435" y="189"/>
                  </a:lnTo>
                  <a:lnTo>
                    <a:pt x="426" y="186"/>
                  </a:lnTo>
                  <a:lnTo>
                    <a:pt x="415" y="183"/>
                  </a:lnTo>
                  <a:lnTo>
                    <a:pt x="412" y="183"/>
                  </a:lnTo>
                  <a:lnTo>
                    <a:pt x="370" y="172"/>
                  </a:lnTo>
                  <a:lnTo>
                    <a:pt x="339" y="163"/>
                  </a:lnTo>
                  <a:lnTo>
                    <a:pt x="318" y="158"/>
                  </a:lnTo>
                  <a:lnTo>
                    <a:pt x="308" y="155"/>
                  </a:lnTo>
                  <a:lnTo>
                    <a:pt x="306" y="155"/>
                  </a:lnTo>
                  <a:lnTo>
                    <a:pt x="304" y="155"/>
                  </a:lnTo>
                  <a:lnTo>
                    <a:pt x="293" y="155"/>
                  </a:lnTo>
                  <a:lnTo>
                    <a:pt x="284" y="156"/>
                  </a:lnTo>
                  <a:lnTo>
                    <a:pt x="281" y="157"/>
                  </a:lnTo>
                  <a:lnTo>
                    <a:pt x="278" y="158"/>
                  </a:lnTo>
                  <a:lnTo>
                    <a:pt x="113" y="266"/>
                  </a:lnTo>
                  <a:lnTo>
                    <a:pt x="113" y="266"/>
                  </a:lnTo>
                  <a:lnTo>
                    <a:pt x="112" y="267"/>
                  </a:lnTo>
                  <a:lnTo>
                    <a:pt x="84" y="288"/>
                  </a:lnTo>
                  <a:lnTo>
                    <a:pt x="83" y="288"/>
                  </a:lnTo>
                  <a:lnTo>
                    <a:pt x="83" y="288"/>
                  </a:lnTo>
                  <a:lnTo>
                    <a:pt x="82" y="289"/>
                  </a:lnTo>
                  <a:lnTo>
                    <a:pt x="81" y="289"/>
                  </a:lnTo>
                  <a:lnTo>
                    <a:pt x="78" y="290"/>
                  </a:lnTo>
                  <a:lnTo>
                    <a:pt x="75" y="291"/>
                  </a:lnTo>
                  <a:lnTo>
                    <a:pt x="74" y="292"/>
                  </a:lnTo>
                  <a:lnTo>
                    <a:pt x="72" y="292"/>
                  </a:lnTo>
                  <a:lnTo>
                    <a:pt x="67" y="292"/>
                  </a:lnTo>
                  <a:lnTo>
                    <a:pt x="63" y="292"/>
                  </a:lnTo>
                  <a:lnTo>
                    <a:pt x="62" y="292"/>
                  </a:lnTo>
                  <a:lnTo>
                    <a:pt x="61" y="291"/>
                  </a:lnTo>
                  <a:lnTo>
                    <a:pt x="54" y="290"/>
                  </a:lnTo>
                  <a:lnTo>
                    <a:pt x="49" y="288"/>
                  </a:lnTo>
                  <a:lnTo>
                    <a:pt x="44" y="285"/>
                  </a:lnTo>
                  <a:lnTo>
                    <a:pt x="40" y="281"/>
                  </a:lnTo>
                  <a:lnTo>
                    <a:pt x="37" y="276"/>
                  </a:lnTo>
                  <a:lnTo>
                    <a:pt x="35" y="272"/>
                  </a:lnTo>
                  <a:lnTo>
                    <a:pt x="33" y="266"/>
                  </a:lnTo>
                  <a:lnTo>
                    <a:pt x="31" y="260"/>
                  </a:lnTo>
                  <a:lnTo>
                    <a:pt x="33" y="254"/>
                  </a:lnTo>
                  <a:lnTo>
                    <a:pt x="35" y="248"/>
                  </a:lnTo>
                  <a:lnTo>
                    <a:pt x="38" y="243"/>
                  </a:lnTo>
                  <a:lnTo>
                    <a:pt x="41" y="238"/>
                  </a:lnTo>
                  <a:lnTo>
                    <a:pt x="42" y="238"/>
                  </a:lnTo>
                  <a:lnTo>
                    <a:pt x="42" y="238"/>
                  </a:lnTo>
                  <a:lnTo>
                    <a:pt x="45" y="234"/>
                  </a:lnTo>
                  <a:lnTo>
                    <a:pt x="49" y="232"/>
                  </a:lnTo>
                  <a:lnTo>
                    <a:pt x="50" y="231"/>
                  </a:lnTo>
                  <a:lnTo>
                    <a:pt x="51" y="230"/>
                  </a:lnTo>
                  <a:lnTo>
                    <a:pt x="63" y="222"/>
                  </a:lnTo>
                  <a:lnTo>
                    <a:pt x="320" y="36"/>
                  </a:lnTo>
                  <a:lnTo>
                    <a:pt x="321" y="36"/>
                  </a:lnTo>
                  <a:lnTo>
                    <a:pt x="321" y="35"/>
                  </a:lnTo>
                  <a:lnTo>
                    <a:pt x="328" y="34"/>
                  </a:lnTo>
                  <a:lnTo>
                    <a:pt x="332" y="33"/>
                  </a:lnTo>
                  <a:lnTo>
                    <a:pt x="337" y="33"/>
                  </a:lnTo>
                  <a:lnTo>
                    <a:pt x="342" y="34"/>
                  </a:lnTo>
                  <a:lnTo>
                    <a:pt x="343" y="34"/>
                  </a:lnTo>
                  <a:lnTo>
                    <a:pt x="405" y="49"/>
                  </a:lnTo>
                  <a:lnTo>
                    <a:pt x="461" y="64"/>
                  </a:lnTo>
                  <a:lnTo>
                    <a:pt x="514" y="76"/>
                  </a:lnTo>
                  <a:lnTo>
                    <a:pt x="561" y="89"/>
                  </a:lnTo>
                  <a:lnTo>
                    <a:pt x="604" y="99"/>
                  </a:lnTo>
                  <a:lnTo>
                    <a:pt x="640" y="109"/>
                  </a:lnTo>
                  <a:lnTo>
                    <a:pt x="672" y="116"/>
                  </a:lnTo>
                  <a:lnTo>
                    <a:pt x="697" y="122"/>
                  </a:lnTo>
                  <a:lnTo>
                    <a:pt x="702" y="125"/>
                  </a:lnTo>
                  <a:lnTo>
                    <a:pt x="703" y="126"/>
                  </a:lnTo>
                  <a:lnTo>
                    <a:pt x="704" y="126"/>
                  </a:lnTo>
                  <a:lnTo>
                    <a:pt x="721" y="130"/>
                  </a:lnTo>
                  <a:lnTo>
                    <a:pt x="735" y="133"/>
                  </a:lnTo>
                  <a:lnTo>
                    <a:pt x="750" y="135"/>
                  </a:lnTo>
                  <a:lnTo>
                    <a:pt x="762" y="137"/>
                  </a:lnTo>
                  <a:lnTo>
                    <a:pt x="762" y="151"/>
                  </a:lnTo>
                  <a:close/>
                  <a:moveTo>
                    <a:pt x="210" y="241"/>
                  </a:moveTo>
                  <a:lnTo>
                    <a:pt x="294" y="187"/>
                  </a:lnTo>
                  <a:lnTo>
                    <a:pt x="297" y="187"/>
                  </a:lnTo>
                  <a:lnTo>
                    <a:pt x="301" y="187"/>
                  </a:lnTo>
                  <a:lnTo>
                    <a:pt x="313" y="189"/>
                  </a:lnTo>
                  <a:lnTo>
                    <a:pt x="335" y="196"/>
                  </a:lnTo>
                  <a:lnTo>
                    <a:pt x="365" y="203"/>
                  </a:lnTo>
                  <a:lnTo>
                    <a:pt x="405" y="213"/>
                  </a:lnTo>
                  <a:lnTo>
                    <a:pt x="407" y="215"/>
                  </a:lnTo>
                  <a:lnTo>
                    <a:pt x="417" y="218"/>
                  </a:lnTo>
                  <a:lnTo>
                    <a:pt x="427" y="220"/>
                  </a:lnTo>
                  <a:lnTo>
                    <a:pt x="437" y="223"/>
                  </a:lnTo>
                  <a:lnTo>
                    <a:pt x="447" y="225"/>
                  </a:lnTo>
                  <a:lnTo>
                    <a:pt x="459" y="228"/>
                  </a:lnTo>
                  <a:lnTo>
                    <a:pt x="471" y="231"/>
                  </a:lnTo>
                  <a:lnTo>
                    <a:pt x="479" y="233"/>
                  </a:lnTo>
                  <a:lnTo>
                    <a:pt x="485" y="235"/>
                  </a:lnTo>
                  <a:lnTo>
                    <a:pt x="491" y="240"/>
                  </a:lnTo>
                  <a:lnTo>
                    <a:pt x="495" y="246"/>
                  </a:lnTo>
                  <a:lnTo>
                    <a:pt x="497" y="252"/>
                  </a:lnTo>
                  <a:lnTo>
                    <a:pt x="498" y="260"/>
                  </a:lnTo>
                  <a:lnTo>
                    <a:pt x="498" y="264"/>
                  </a:lnTo>
                  <a:lnTo>
                    <a:pt x="497" y="269"/>
                  </a:lnTo>
                  <a:lnTo>
                    <a:pt x="495" y="273"/>
                  </a:lnTo>
                  <a:lnTo>
                    <a:pt x="492" y="277"/>
                  </a:lnTo>
                  <a:lnTo>
                    <a:pt x="489" y="280"/>
                  </a:lnTo>
                  <a:lnTo>
                    <a:pt x="484" y="284"/>
                  </a:lnTo>
                  <a:lnTo>
                    <a:pt x="480" y="286"/>
                  </a:lnTo>
                  <a:lnTo>
                    <a:pt x="476" y="287"/>
                  </a:lnTo>
                  <a:lnTo>
                    <a:pt x="456" y="287"/>
                  </a:lnTo>
                  <a:lnTo>
                    <a:pt x="451" y="278"/>
                  </a:lnTo>
                  <a:lnTo>
                    <a:pt x="444" y="270"/>
                  </a:lnTo>
                  <a:lnTo>
                    <a:pt x="436" y="263"/>
                  </a:lnTo>
                  <a:lnTo>
                    <a:pt x="429" y="257"/>
                  </a:lnTo>
                  <a:lnTo>
                    <a:pt x="422" y="252"/>
                  </a:lnTo>
                  <a:lnTo>
                    <a:pt x="413" y="248"/>
                  </a:lnTo>
                  <a:lnTo>
                    <a:pt x="405" y="245"/>
                  </a:lnTo>
                  <a:lnTo>
                    <a:pt x="397" y="243"/>
                  </a:lnTo>
                  <a:lnTo>
                    <a:pt x="387" y="242"/>
                  </a:lnTo>
                  <a:lnTo>
                    <a:pt x="378" y="241"/>
                  </a:lnTo>
                  <a:lnTo>
                    <a:pt x="365" y="242"/>
                  </a:lnTo>
                  <a:lnTo>
                    <a:pt x="353" y="245"/>
                  </a:lnTo>
                  <a:lnTo>
                    <a:pt x="341" y="249"/>
                  </a:lnTo>
                  <a:lnTo>
                    <a:pt x="331" y="254"/>
                  </a:lnTo>
                  <a:lnTo>
                    <a:pt x="320" y="263"/>
                  </a:lnTo>
                  <a:lnTo>
                    <a:pt x="311" y="271"/>
                  </a:lnTo>
                  <a:lnTo>
                    <a:pt x="303" y="281"/>
                  </a:lnTo>
                  <a:lnTo>
                    <a:pt x="296" y="293"/>
                  </a:lnTo>
                  <a:lnTo>
                    <a:pt x="290" y="281"/>
                  </a:lnTo>
                  <a:lnTo>
                    <a:pt x="281" y="271"/>
                  </a:lnTo>
                  <a:lnTo>
                    <a:pt x="273" y="263"/>
                  </a:lnTo>
                  <a:lnTo>
                    <a:pt x="263" y="254"/>
                  </a:lnTo>
                  <a:lnTo>
                    <a:pt x="251" y="249"/>
                  </a:lnTo>
                  <a:lnTo>
                    <a:pt x="240" y="245"/>
                  </a:lnTo>
                  <a:lnTo>
                    <a:pt x="227" y="242"/>
                  </a:lnTo>
                  <a:lnTo>
                    <a:pt x="215" y="241"/>
                  </a:lnTo>
                  <a:lnTo>
                    <a:pt x="212" y="241"/>
                  </a:lnTo>
                  <a:lnTo>
                    <a:pt x="210" y="241"/>
                  </a:lnTo>
                  <a:close/>
                  <a:moveTo>
                    <a:pt x="423" y="387"/>
                  </a:moveTo>
                  <a:lnTo>
                    <a:pt x="423" y="388"/>
                  </a:lnTo>
                  <a:lnTo>
                    <a:pt x="423" y="388"/>
                  </a:lnTo>
                  <a:lnTo>
                    <a:pt x="297" y="522"/>
                  </a:lnTo>
                  <a:lnTo>
                    <a:pt x="175" y="392"/>
                  </a:lnTo>
                  <a:lnTo>
                    <a:pt x="174" y="391"/>
                  </a:lnTo>
                  <a:lnTo>
                    <a:pt x="170" y="388"/>
                  </a:lnTo>
                  <a:lnTo>
                    <a:pt x="166" y="384"/>
                  </a:lnTo>
                  <a:lnTo>
                    <a:pt x="162" y="379"/>
                  </a:lnTo>
                  <a:lnTo>
                    <a:pt x="159" y="374"/>
                  </a:lnTo>
                  <a:lnTo>
                    <a:pt x="157" y="367"/>
                  </a:lnTo>
                  <a:lnTo>
                    <a:pt x="154" y="362"/>
                  </a:lnTo>
                  <a:lnTo>
                    <a:pt x="152" y="351"/>
                  </a:lnTo>
                  <a:lnTo>
                    <a:pt x="151" y="338"/>
                  </a:lnTo>
                  <a:lnTo>
                    <a:pt x="151" y="332"/>
                  </a:lnTo>
                  <a:lnTo>
                    <a:pt x="152" y="324"/>
                  </a:lnTo>
                  <a:lnTo>
                    <a:pt x="154" y="318"/>
                  </a:lnTo>
                  <a:lnTo>
                    <a:pt x="156" y="312"/>
                  </a:lnTo>
                  <a:lnTo>
                    <a:pt x="158" y="306"/>
                  </a:lnTo>
                  <a:lnTo>
                    <a:pt x="161" y="299"/>
                  </a:lnTo>
                  <a:lnTo>
                    <a:pt x="165" y="294"/>
                  </a:lnTo>
                  <a:lnTo>
                    <a:pt x="170" y="289"/>
                  </a:lnTo>
                  <a:lnTo>
                    <a:pt x="175" y="285"/>
                  </a:lnTo>
                  <a:lnTo>
                    <a:pt x="180" y="280"/>
                  </a:lnTo>
                  <a:lnTo>
                    <a:pt x="185" y="277"/>
                  </a:lnTo>
                  <a:lnTo>
                    <a:pt x="190" y="274"/>
                  </a:lnTo>
                  <a:lnTo>
                    <a:pt x="197" y="272"/>
                  </a:lnTo>
                  <a:lnTo>
                    <a:pt x="202" y="270"/>
                  </a:lnTo>
                  <a:lnTo>
                    <a:pt x="208" y="269"/>
                  </a:lnTo>
                  <a:lnTo>
                    <a:pt x="215" y="269"/>
                  </a:lnTo>
                  <a:lnTo>
                    <a:pt x="224" y="270"/>
                  </a:lnTo>
                  <a:lnTo>
                    <a:pt x="233" y="272"/>
                  </a:lnTo>
                  <a:lnTo>
                    <a:pt x="242" y="275"/>
                  </a:lnTo>
                  <a:lnTo>
                    <a:pt x="250" y="279"/>
                  </a:lnTo>
                  <a:lnTo>
                    <a:pt x="256" y="286"/>
                  </a:lnTo>
                  <a:lnTo>
                    <a:pt x="264" y="293"/>
                  </a:lnTo>
                  <a:lnTo>
                    <a:pt x="269" y="300"/>
                  </a:lnTo>
                  <a:lnTo>
                    <a:pt x="273" y="310"/>
                  </a:lnTo>
                  <a:lnTo>
                    <a:pt x="275" y="313"/>
                  </a:lnTo>
                  <a:lnTo>
                    <a:pt x="277" y="316"/>
                  </a:lnTo>
                  <a:lnTo>
                    <a:pt x="279" y="318"/>
                  </a:lnTo>
                  <a:lnTo>
                    <a:pt x="283" y="320"/>
                  </a:lnTo>
                  <a:lnTo>
                    <a:pt x="286" y="322"/>
                  </a:lnTo>
                  <a:lnTo>
                    <a:pt x="289" y="323"/>
                  </a:lnTo>
                  <a:lnTo>
                    <a:pt x="293" y="324"/>
                  </a:lnTo>
                  <a:lnTo>
                    <a:pt x="296" y="325"/>
                  </a:lnTo>
                  <a:lnTo>
                    <a:pt x="300" y="324"/>
                  </a:lnTo>
                  <a:lnTo>
                    <a:pt x="303" y="323"/>
                  </a:lnTo>
                  <a:lnTo>
                    <a:pt x="308" y="322"/>
                  </a:lnTo>
                  <a:lnTo>
                    <a:pt x="311" y="320"/>
                  </a:lnTo>
                  <a:lnTo>
                    <a:pt x="313" y="318"/>
                  </a:lnTo>
                  <a:lnTo>
                    <a:pt x="316" y="316"/>
                  </a:lnTo>
                  <a:lnTo>
                    <a:pt x="318" y="313"/>
                  </a:lnTo>
                  <a:lnTo>
                    <a:pt x="319" y="310"/>
                  </a:lnTo>
                  <a:lnTo>
                    <a:pt x="324" y="300"/>
                  </a:lnTo>
                  <a:lnTo>
                    <a:pt x="330" y="293"/>
                  </a:lnTo>
                  <a:lnTo>
                    <a:pt x="336" y="286"/>
                  </a:lnTo>
                  <a:lnTo>
                    <a:pt x="343" y="279"/>
                  </a:lnTo>
                  <a:lnTo>
                    <a:pt x="352" y="275"/>
                  </a:lnTo>
                  <a:lnTo>
                    <a:pt x="360" y="272"/>
                  </a:lnTo>
                  <a:lnTo>
                    <a:pt x="368" y="270"/>
                  </a:lnTo>
                  <a:lnTo>
                    <a:pt x="378" y="269"/>
                  </a:lnTo>
                  <a:lnTo>
                    <a:pt x="384" y="269"/>
                  </a:lnTo>
                  <a:lnTo>
                    <a:pt x="390" y="270"/>
                  </a:lnTo>
                  <a:lnTo>
                    <a:pt x="396" y="271"/>
                  </a:lnTo>
                  <a:lnTo>
                    <a:pt x="401" y="273"/>
                  </a:lnTo>
                  <a:lnTo>
                    <a:pt x="407" y="276"/>
                  </a:lnTo>
                  <a:lnTo>
                    <a:pt x="412" y="279"/>
                  </a:lnTo>
                  <a:lnTo>
                    <a:pt x="416" y="283"/>
                  </a:lnTo>
                  <a:lnTo>
                    <a:pt x="422" y="287"/>
                  </a:lnTo>
                  <a:lnTo>
                    <a:pt x="372" y="287"/>
                  </a:lnTo>
                  <a:lnTo>
                    <a:pt x="363" y="288"/>
                  </a:lnTo>
                  <a:lnTo>
                    <a:pt x="355" y="291"/>
                  </a:lnTo>
                  <a:lnTo>
                    <a:pt x="346" y="295"/>
                  </a:lnTo>
                  <a:lnTo>
                    <a:pt x="340" y="300"/>
                  </a:lnTo>
                  <a:lnTo>
                    <a:pt x="334" y="308"/>
                  </a:lnTo>
                  <a:lnTo>
                    <a:pt x="330" y="315"/>
                  </a:lnTo>
                  <a:lnTo>
                    <a:pt x="328" y="323"/>
                  </a:lnTo>
                  <a:lnTo>
                    <a:pt x="326" y="333"/>
                  </a:lnTo>
                  <a:lnTo>
                    <a:pt x="328" y="342"/>
                  </a:lnTo>
                  <a:lnTo>
                    <a:pt x="330" y="351"/>
                  </a:lnTo>
                  <a:lnTo>
                    <a:pt x="334" y="358"/>
                  </a:lnTo>
                  <a:lnTo>
                    <a:pt x="340" y="365"/>
                  </a:lnTo>
                  <a:lnTo>
                    <a:pt x="346" y="370"/>
                  </a:lnTo>
                  <a:lnTo>
                    <a:pt x="355" y="375"/>
                  </a:lnTo>
                  <a:lnTo>
                    <a:pt x="363" y="378"/>
                  </a:lnTo>
                  <a:lnTo>
                    <a:pt x="372" y="379"/>
                  </a:lnTo>
                  <a:lnTo>
                    <a:pt x="430" y="379"/>
                  </a:lnTo>
                  <a:lnTo>
                    <a:pt x="427" y="383"/>
                  </a:lnTo>
                  <a:lnTo>
                    <a:pt x="423" y="387"/>
                  </a:lnTo>
                  <a:lnTo>
                    <a:pt x="423" y="387"/>
                  </a:lnTo>
                  <a:close/>
                  <a:moveTo>
                    <a:pt x="794" y="132"/>
                  </a:moveTo>
                  <a:lnTo>
                    <a:pt x="794" y="121"/>
                  </a:lnTo>
                  <a:lnTo>
                    <a:pt x="793" y="118"/>
                  </a:lnTo>
                  <a:lnTo>
                    <a:pt x="792" y="115"/>
                  </a:lnTo>
                  <a:lnTo>
                    <a:pt x="791" y="113"/>
                  </a:lnTo>
                  <a:lnTo>
                    <a:pt x="789" y="110"/>
                  </a:lnTo>
                  <a:lnTo>
                    <a:pt x="787" y="109"/>
                  </a:lnTo>
                  <a:lnTo>
                    <a:pt x="784" y="107"/>
                  </a:lnTo>
                  <a:lnTo>
                    <a:pt x="780" y="106"/>
                  </a:lnTo>
                  <a:lnTo>
                    <a:pt x="777" y="106"/>
                  </a:lnTo>
                  <a:lnTo>
                    <a:pt x="766" y="105"/>
                  </a:lnTo>
                  <a:lnTo>
                    <a:pt x="751" y="103"/>
                  </a:lnTo>
                  <a:lnTo>
                    <a:pt x="733" y="99"/>
                  </a:lnTo>
                  <a:lnTo>
                    <a:pt x="712" y="94"/>
                  </a:lnTo>
                  <a:lnTo>
                    <a:pt x="707" y="92"/>
                  </a:lnTo>
                  <a:lnTo>
                    <a:pt x="706" y="92"/>
                  </a:lnTo>
                  <a:lnTo>
                    <a:pt x="705" y="92"/>
                  </a:lnTo>
                  <a:lnTo>
                    <a:pt x="680" y="86"/>
                  </a:lnTo>
                  <a:lnTo>
                    <a:pt x="649" y="78"/>
                  </a:lnTo>
                  <a:lnTo>
                    <a:pt x="612" y="68"/>
                  </a:lnTo>
                  <a:lnTo>
                    <a:pt x="570" y="58"/>
                  </a:lnTo>
                  <a:lnTo>
                    <a:pt x="522" y="46"/>
                  </a:lnTo>
                  <a:lnTo>
                    <a:pt x="470" y="33"/>
                  </a:lnTo>
                  <a:lnTo>
                    <a:pt x="413" y="18"/>
                  </a:lnTo>
                  <a:lnTo>
                    <a:pt x="351" y="2"/>
                  </a:lnTo>
                  <a:lnTo>
                    <a:pt x="349" y="2"/>
                  </a:lnTo>
                  <a:lnTo>
                    <a:pt x="349" y="2"/>
                  </a:lnTo>
                  <a:lnTo>
                    <a:pt x="348" y="2"/>
                  </a:lnTo>
                  <a:lnTo>
                    <a:pt x="342" y="1"/>
                  </a:lnTo>
                  <a:lnTo>
                    <a:pt x="335" y="0"/>
                  </a:lnTo>
                  <a:lnTo>
                    <a:pt x="323" y="1"/>
                  </a:lnTo>
                  <a:lnTo>
                    <a:pt x="311" y="4"/>
                  </a:lnTo>
                  <a:lnTo>
                    <a:pt x="311" y="5"/>
                  </a:lnTo>
                  <a:lnTo>
                    <a:pt x="310" y="5"/>
                  </a:lnTo>
                  <a:lnTo>
                    <a:pt x="308" y="5"/>
                  </a:lnTo>
                  <a:lnTo>
                    <a:pt x="306" y="6"/>
                  </a:lnTo>
                  <a:lnTo>
                    <a:pt x="303" y="8"/>
                  </a:lnTo>
                  <a:lnTo>
                    <a:pt x="34" y="204"/>
                  </a:lnTo>
                  <a:lnTo>
                    <a:pt x="26" y="208"/>
                  </a:lnTo>
                  <a:lnTo>
                    <a:pt x="19" y="215"/>
                  </a:lnTo>
                  <a:lnTo>
                    <a:pt x="19" y="215"/>
                  </a:lnTo>
                  <a:lnTo>
                    <a:pt x="19" y="215"/>
                  </a:lnTo>
                  <a:lnTo>
                    <a:pt x="15" y="220"/>
                  </a:lnTo>
                  <a:lnTo>
                    <a:pt x="11" y="225"/>
                  </a:lnTo>
                  <a:lnTo>
                    <a:pt x="7" y="230"/>
                  </a:lnTo>
                  <a:lnTo>
                    <a:pt x="4" y="235"/>
                  </a:lnTo>
                  <a:lnTo>
                    <a:pt x="2" y="242"/>
                  </a:lnTo>
                  <a:lnTo>
                    <a:pt x="1" y="247"/>
                  </a:lnTo>
                  <a:lnTo>
                    <a:pt x="0" y="253"/>
                  </a:lnTo>
                  <a:lnTo>
                    <a:pt x="0" y="260"/>
                  </a:lnTo>
                  <a:lnTo>
                    <a:pt x="0" y="266"/>
                  </a:lnTo>
                  <a:lnTo>
                    <a:pt x="1" y="272"/>
                  </a:lnTo>
                  <a:lnTo>
                    <a:pt x="2" y="277"/>
                  </a:lnTo>
                  <a:lnTo>
                    <a:pt x="4" y="284"/>
                  </a:lnTo>
                  <a:lnTo>
                    <a:pt x="10" y="294"/>
                  </a:lnTo>
                  <a:lnTo>
                    <a:pt x="16" y="302"/>
                  </a:lnTo>
                  <a:lnTo>
                    <a:pt x="24" y="311"/>
                  </a:lnTo>
                  <a:lnTo>
                    <a:pt x="35" y="317"/>
                  </a:lnTo>
                  <a:lnTo>
                    <a:pt x="40" y="319"/>
                  </a:lnTo>
                  <a:lnTo>
                    <a:pt x="45" y="321"/>
                  </a:lnTo>
                  <a:lnTo>
                    <a:pt x="51" y="322"/>
                  </a:lnTo>
                  <a:lnTo>
                    <a:pt x="58" y="323"/>
                  </a:lnTo>
                  <a:lnTo>
                    <a:pt x="67" y="324"/>
                  </a:lnTo>
                  <a:lnTo>
                    <a:pt x="78" y="323"/>
                  </a:lnTo>
                  <a:lnTo>
                    <a:pt x="82" y="323"/>
                  </a:lnTo>
                  <a:lnTo>
                    <a:pt x="85" y="322"/>
                  </a:lnTo>
                  <a:lnTo>
                    <a:pt x="90" y="320"/>
                  </a:lnTo>
                  <a:lnTo>
                    <a:pt x="95" y="318"/>
                  </a:lnTo>
                  <a:lnTo>
                    <a:pt x="97" y="317"/>
                  </a:lnTo>
                  <a:lnTo>
                    <a:pt x="99" y="315"/>
                  </a:lnTo>
                  <a:lnTo>
                    <a:pt x="101" y="315"/>
                  </a:lnTo>
                  <a:lnTo>
                    <a:pt x="102" y="314"/>
                  </a:lnTo>
                  <a:lnTo>
                    <a:pt x="131" y="293"/>
                  </a:lnTo>
                  <a:lnTo>
                    <a:pt x="135" y="290"/>
                  </a:lnTo>
                  <a:lnTo>
                    <a:pt x="130" y="301"/>
                  </a:lnTo>
                  <a:lnTo>
                    <a:pt x="126" y="313"/>
                  </a:lnTo>
                  <a:lnTo>
                    <a:pt x="124" y="325"/>
                  </a:lnTo>
                  <a:lnTo>
                    <a:pt x="122" y="338"/>
                  </a:lnTo>
                  <a:lnTo>
                    <a:pt x="122" y="346"/>
                  </a:lnTo>
                  <a:lnTo>
                    <a:pt x="124" y="355"/>
                  </a:lnTo>
                  <a:lnTo>
                    <a:pt x="126" y="363"/>
                  </a:lnTo>
                  <a:lnTo>
                    <a:pt x="128" y="370"/>
                  </a:lnTo>
                  <a:lnTo>
                    <a:pt x="131" y="379"/>
                  </a:lnTo>
                  <a:lnTo>
                    <a:pt x="135" y="387"/>
                  </a:lnTo>
                  <a:lnTo>
                    <a:pt x="139" y="394"/>
                  </a:lnTo>
                  <a:lnTo>
                    <a:pt x="144" y="402"/>
                  </a:lnTo>
                  <a:lnTo>
                    <a:pt x="150" y="407"/>
                  </a:lnTo>
                  <a:lnTo>
                    <a:pt x="155" y="412"/>
                  </a:lnTo>
                  <a:lnTo>
                    <a:pt x="287" y="551"/>
                  </a:lnTo>
                  <a:lnTo>
                    <a:pt x="289" y="553"/>
                  </a:lnTo>
                  <a:lnTo>
                    <a:pt x="291" y="555"/>
                  </a:lnTo>
                  <a:lnTo>
                    <a:pt x="294" y="556"/>
                  </a:lnTo>
                  <a:lnTo>
                    <a:pt x="297" y="557"/>
                  </a:lnTo>
                  <a:lnTo>
                    <a:pt x="299" y="556"/>
                  </a:lnTo>
                  <a:lnTo>
                    <a:pt x="302" y="555"/>
                  </a:lnTo>
                  <a:lnTo>
                    <a:pt x="304" y="553"/>
                  </a:lnTo>
                  <a:lnTo>
                    <a:pt x="307" y="551"/>
                  </a:lnTo>
                  <a:lnTo>
                    <a:pt x="444" y="407"/>
                  </a:lnTo>
                  <a:lnTo>
                    <a:pt x="444" y="407"/>
                  </a:lnTo>
                  <a:lnTo>
                    <a:pt x="444" y="406"/>
                  </a:lnTo>
                  <a:lnTo>
                    <a:pt x="450" y="400"/>
                  </a:lnTo>
                  <a:lnTo>
                    <a:pt x="454" y="393"/>
                  </a:lnTo>
                  <a:lnTo>
                    <a:pt x="458" y="386"/>
                  </a:lnTo>
                  <a:lnTo>
                    <a:pt x="462" y="379"/>
                  </a:lnTo>
                  <a:lnTo>
                    <a:pt x="484" y="379"/>
                  </a:lnTo>
                  <a:lnTo>
                    <a:pt x="496" y="379"/>
                  </a:lnTo>
                  <a:lnTo>
                    <a:pt x="508" y="379"/>
                  </a:lnTo>
                  <a:lnTo>
                    <a:pt x="523" y="379"/>
                  </a:lnTo>
                  <a:lnTo>
                    <a:pt x="539" y="379"/>
                  </a:lnTo>
                  <a:lnTo>
                    <a:pt x="558" y="378"/>
                  </a:lnTo>
                  <a:lnTo>
                    <a:pt x="575" y="376"/>
                  </a:lnTo>
                  <a:lnTo>
                    <a:pt x="592" y="371"/>
                  </a:lnTo>
                  <a:lnTo>
                    <a:pt x="607" y="366"/>
                  </a:lnTo>
                  <a:lnTo>
                    <a:pt x="621" y="360"/>
                  </a:lnTo>
                  <a:lnTo>
                    <a:pt x="634" y="353"/>
                  </a:lnTo>
                  <a:lnTo>
                    <a:pt x="647" y="345"/>
                  </a:lnTo>
                  <a:lnTo>
                    <a:pt x="658" y="338"/>
                  </a:lnTo>
                  <a:lnTo>
                    <a:pt x="669" y="331"/>
                  </a:lnTo>
                  <a:lnTo>
                    <a:pt x="679" y="322"/>
                  </a:lnTo>
                  <a:lnTo>
                    <a:pt x="690" y="314"/>
                  </a:lnTo>
                  <a:lnTo>
                    <a:pt x="702" y="306"/>
                  </a:lnTo>
                  <a:lnTo>
                    <a:pt x="713" y="298"/>
                  </a:lnTo>
                  <a:lnTo>
                    <a:pt x="725" y="292"/>
                  </a:lnTo>
                  <a:lnTo>
                    <a:pt x="738" y="287"/>
                  </a:lnTo>
                  <a:lnTo>
                    <a:pt x="750" y="283"/>
                  </a:lnTo>
                  <a:lnTo>
                    <a:pt x="764" y="280"/>
                  </a:lnTo>
                  <a:lnTo>
                    <a:pt x="777" y="279"/>
                  </a:lnTo>
                  <a:lnTo>
                    <a:pt x="781" y="278"/>
                  </a:lnTo>
                  <a:lnTo>
                    <a:pt x="785" y="277"/>
                  </a:lnTo>
                  <a:lnTo>
                    <a:pt x="788" y="275"/>
                  </a:lnTo>
                  <a:lnTo>
                    <a:pt x="791" y="272"/>
                  </a:lnTo>
                  <a:lnTo>
                    <a:pt x="792" y="270"/>
                  </a:lnTo>
                  <a:lnTo>
                    <a:pt x="793" y="267"/>
                  </a:lnTo>
                  <a:lnTo>
                    <a:pt x="794" y="264"/>
                  </a:lnTo>
                  <a:lnTo>
                    <a:pt x="794" y="261"/>
                  </a:lnTo>
                  <a:lnTo>
                    <a:pt x="794" y="134"/>
                  </a:lnTo>
                  <a:lnTo>
                    <a:pt x="794" y="133"/>
                  </a:lnTo>
                  <a:lnTo>
                    <a:pt x="794" y="132"/>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pic>
        <p:nvPicPr>
          <p:cNvPr id="18" name="Picture 17">
            <a:extLst>
              <a:ext uri="{FF2B5EF4-FFF2-40B4-BE49-F238E27FC236}">
                <a16:creationId xmlns:a16="http://schemas.microsoft.com/office/drawing/2014/main" id="{1FC1F56E-9440-4171-9357-13F7EE971ACB}"/>
              </a:ext>
            </a:extLst>
          </p:cNvPr>
          <p:cNvPicPr>
            <a:picLocks noChangeAspect="1"/>
          </p:cNvPicPr>
          <p:nvPr/>
        </p:nvPicPr>
        <p:blipFill>
          <a:blip r:embed="rId3"/>
          <a:stretch>
            <a:fillRect/>
          </a:stretch>
        </p:blipFill>
        <p:spPr>
          <a:xfrm>
            <a:off x="6532030" y="1379090"/>
            <a:ext cx="2545364" cy="1756290"/>
          </a:xfrm>
          <a:prstGeom prst="rect">
            <a:avLst/>
          </a:prstGeom>
        </p:spPr>
      </p:pic>
    </p:spTree>
    <p:extLst>
      <p:ext uri="{BB962C8B-B14F-4D97-AF65-F5344CB8AC3E}">
        <p14:creationId xmlns:p14="http://schemas.microsoft.com/office/powerpoint/2010/main" val="1485100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0ED1EC3-8983-4383-8ADD-0DAF977A64D1}"/>
              </a:ext>
            </a:extLst>
          </p:cNvPr>
          <p:cNvSpPr>
            <a:spLocks noGrp="1"/>
          </p:cNvSpPr>
          <p:nvPr>
            <p:ph type="body" sz="quarter" idx="10"/>
          </p:nvPr>
        </p:nvSpPr>
        <p:spPr>
          <a:xfrm>
            <a:off x="317500" y="398463"/>
            <a:ext cx="8788400" cy="520700"/>
          </a:xfrm>
        </p:spPr>
        <p:txBody>
          <a:bodyPr>
            <a:noAutofit/>
          </a:bodyPr>
          <a:lstStyle/>
          <a:p>
            <a:pPr algn="ctr"/>
            <a:r>
              <a:rPr lang="mn-MN" b="1" dirty="0">
                <a:latin typeface="Tahoma" panose="020B0604030504040204" pitchFamily="34" charset="0"/>
                <a:ea typeface="Tahoma" panose="020B0604030504040204" pitchFamily="34" charset="0"/>
                <a:cs typeface="Tahoma" panose="020B0604030504040204" pitchFamily="34" charset="0"/>
              </a:rPr>
              <a:t>Монгол Улсын хөгжлийн бодлогын баримт бичигт</a:t>
            </a:r>
            <a:br>
              <a:rPr lang="mn-MN" b="1" dirty="0">
                <a:latin typeface="Tahoma" panose="020B0604030504040204" pitchFamily="34" charset="0"/>
                <a:ea typeface="Tahoma" panose="020B0604030504040204" pitchFamily="34" charset="0"/>
                <a:cs typeface="Tahoma" panose="020B0604030504040204" pitchFamily="34" charset="0"/>
              </a:rPr>
            </a:br>
            <a:r>
              <a:rPr lang="mn-MN" b="1" dirty="0">
                <a:latin typeface="Tahoma" panose="020B0604030504040204" pitchFamily="34" charset="0"/>
                <a:ea typeface="Tahoma" panose="020B0604030504040204" pitchFamily="34" charset="0"/>
                <a:cs typeface="Tahoma" panose="020B0604030504040204" pitchFamily="34" charset="0"/>
              </a:rPr>
              <a:t> тусгагдсан чиглэл </a:t>
            </a:r>
            <a:endParaRPr lang="en-US" b="1"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a:extLst>
              <a:ext uri="{FF2B5EF4-FFF2-40B4-BE49-F238E27FC236}">
                <a16:creationId xmlns:a16="http://schemas.microsoft.com/office/drawing/2014/main" id="{92750807-90AC-49C0-AFFB-F990B39A6A37}"/>
              </a:ext>
            </a:extLst>
          </p:cNvPr>
          <p:cNvSpPr/>
          <p:nvPr/>
        </p:nvSpPr>
        <p:spPr>
          <a:xfrm>
            <a:off x="816005" y="1218868"/>
            <a:ext cx="10370713" cy="1477328"/>
          </a:xfrm>
          <a:prstGeom prst="rect">
            <a:avLst/>
          </a:prstGeom>
        </p:spPr>
        <p:txBody>
          <a:bodyPr wrap="square">
            <a:spAutoFit/>
          </a:bodyPr>
          <a:lstStyle/>
          <a:p>
            <a:r>
              <a:rPr lang="en-US" b="1" dirty="0">
                <a:solidFill>
                  <a:srgbClr val="002060"/>
                </a:solidFill>
                <a:latin typeface="Tahoma" panose="020B0604030504040204" pitchFamily="34" charset="0"/>
                <a:ea typeface="Tahoma" panose="020B0604030504040204" pitchFamily="34" charset="0"/>
                <a:cs typeface="Tahoma" panose="020B0604030504040204" pitchFamily="34" charset="0"/>
              </a:rPr>
              <a:t>МОНГОЛ УЛСЫГ 2021-2025 ОНД ХӨГЖҮҮЛЭХ ТАВАН ЖИЛИЙН ҮНДСЭН ЧИГЛЭЛ</a:t>
            </a:r>
          </a:p>
          <a:p>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Улсын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Их</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Хурлын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2020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оны</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23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дугаар</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тогтоолын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1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дүгээр</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хавсралт</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a:t>
            </a:r>
            <a:endParaRPr lang="mn-MN"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mn-MN" dirty="0">
                <a:solidFill>
                  <a:srgbClr val="002060"/>
                </a:solidFill>
                <a:latin typeface="Tahoma" panose="020B0604030504040204" pitchFamily="34" charset="0"/>
                <a:ea typeface="Tahoma" panose="020B0604030504040204" pitchFamily="34" charset="0"/>
                <a:cs typeface="Tahoma" panose="020B0604030504040204" pitchFamily="34" charset="0"/>
              </a:rPr>
              <a:t>Артерийн даралт ихсэх өвчний эрт илрүүлгийн хамралт</a:t>
            </a:r>
          </a:p>
          <a:p>
            <a:pPr marL="285750" indent="-285750">
              <a:buFont typeface="Wingdings" panose="05000000000000000000" pitchFamily="2" charset="2"/>
              <a:buChar char="Ø"/>
            </a:pPr>
            <a:r>
              <a:rPr lang="mn-MN" dirty="0">
                <a:solidFill>
                  <a:srgbClr val="002060"/>
                </a:solidFill>
                <a:latin typeface="Tahoma" panose="020B0604030504040204" pitchFamily="34" charset="0"/>
                <a:ea typeface="Tahoma" panose="020B0604030504040204" pitchFamily="34" charset="0"/>
                <a:cs typeface="Tahoma" panose="020B0604030504040204" pitchFamily="34" charset="0"/>
              </a:rPr>
              <a:t>Чихрийн шижин өвчний үеийн эрт илрүүлгийн хамралтын хувь</a:t>
            </a:r>
          </a:p>
          <a:p>
            <a:pPr marL="285750" indent="-285750">
              <a:buFont typeface="Wingdings" panose="05000000000000000000" pitchFamily="2" charset="2"/>
              <a:buChar char="Ø"/>
            </a:pPr>
            <a:r>
              <a:rPr lang="mn-MN" dirty="0">
                <a:solidFill>
                  <a:srgbClr val="002060"/>
                </a:solidFill>
                <a:latin typeface="Tahoma" panose="020B0604030504040204" pitchFamily="34" charset="0"/>
                <a:ea typeface="Tahoma" panose="020B0604030504040204" pitchFamily="34" charset="0"/>
                <a:cs typeface="Tahoma" panose="020B0604030504040204" pitchFamily="34" charset="0"/>
              </a:rPr>
              <a:t>Хорт хавдрын эрт илрүүлгийн хамралтын хувь</a:t>
            </a:r>
          </a:p>
        </p:txBody>
      </p:sp>
      <p:sp>
        <p:nvSpPr>
          <p:cNvPr id="5" name="Rectangle 4">
            <a:extLst>
              <a:ext uri="{FF2B5EF4-FFF2-40B4-BE49-F238E27FC236}">
                <a16:creationId xmlns:a16="http://schemas.microsoft.com/office/drawing/2014/main" id="{8F1BB42D-8D29-43D7-8B28-2FECD1853E19}"/>
              </a:ext>
            </a:extLst>
          </p:cNvPr>
          <p:cNvSpPr/>
          <p:nvPr/>
        </p:nvSpPr>
        <p:spPr>
          <a:xfrm>
            <a:off x="816005" y="2859518"/>
            <a:ext cx="10496548" cy="2308324"/>
          </a:xfrm>
          <a:prstGeom prst="rect">
            <a:avLst/>
          </a:prstGeom>
        </p:spPr>
        <p:txBody>
          <a:bodyPr wrap="square">
            <a:spAutoFit/>
          </a:bodyPr>
          <a:lstStyle/>
          <a:p>
            <a:r>
              <a:rPr lang="mn-MN" b="1" i="0" dirty="0">
                <a:solidFill>
                  <a:srgbClr val="002060"/>
                </a:solidFill>
                <a:effectLst/>
                <a:latin typeface="Tahoma" panose="020B0604030504040204" pitchFamily="34" charset="0"/>
                <a:ea typeface="Tahoma" panose="020B0604030504040204" pitchFamily="34" charset="0"/>
                <a:cs typeface="Tahoma" panose="020B0604030504040204" pitchFamily="34" charset="0"/>
              </a:rPr>
              <a:t>МОНГОЛ УЛСЫН ЗАСГИЙН ГАЗРЫН 2020-2024 ОНЫ ҮЙЛ АЖИЛЛАГААНЫ ХӨТӨЛБӨР</a:t>
            </a:r>
            <a:endParaRPr lang="en-US" b="1" i="0"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a:p>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Улсын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Их</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Хурлын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2020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оны</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2</a:t>
            </a:r>
            <a:r>
              <a:rPr lang="mn-MN" dirty="0">
                <a:solidFill>
                  <a:srgbClr val="002060"/>
                </a:solidFill>
                <a:latin typeface="Tahoma" panose="020B0604030504040204" pitchFamily="34" charset="0"/>
                <a:ea typeface="Tahoma" panose="020B0604030504040204" pitchFamily="34" charset="0"/>
                <a:cs typeface="Tahoma" panose="020B0604030504040204" pitchFamily="34" charset="0"/>
              </a:rPr>
              <a:t>4</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дугаар</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тогтоолын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1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дүгээр</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хавсралт</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a:t>
            </a:r>
            <a:endParaRPr lang="mn-MN"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mn-MN" b="0" i="0" dirty="0">
                <a:solidFill>
                  <a:srgbClr val="002060"/>
                </a:solidFill>
                <a:effectLst/>
                <a:latin typeface="Tahoma" panose="020B0604030504040204" pitchFamily="34" charset="0"/>
                <a:ea typeface="Tahoma" panose="020B0604030504040204" pitchFamily="34" charset="0"/>
                <a:cs typeface="Tahoma" panose="020B0604030504040204" pitchFamily="34" charset="0"/>
              </a:rPr>
              <a:t>Эрүүл идэвхтэй амьдрал арга хэмжээ</a:t>
            </a:r>
          </a:p>
          <a:p>
            <a:pPr marL="285750" indent="-285750">
              <a:buFont typeface="Wingdings" panose="05000000000000000000" pitchFamily="2" charset="2"/>
              <a:buChar char="Ø"/>
            </a:pPr>
            <a:r>
              <a:rPr lang="mn-MN" dirty="0">
                <a:solidFill>
                  <a:srgbClr val="002060"/>
                </a:solidFill>
                <a:latin typeface="Tahoma" panose="020B0604030504040204" pitchFamily="34" charset="0"/>
                <a:ea typeface="Tahoma" panose="020B0604030504040204" pitchFamily="34" charset="0"/>
                <a:cs typeface="Tahoma" panose="020B0604030504040204" pitchFamily="34" charset="0"/>
              </a:rPr>
              <a:t>Эх, хүүхэд, нөхөн үржихүйн эрүүл мэнд арга хэмжээ </a:t>
            </a:r>
          </a:p>
          <a:p>
            <a:pPr marL="285750" indent="-285750">
              <a:buFont typeface="Wingdings" panose="05000000000000000000" pitchFamily="2" charset="2"/>
              <a:buChar char="Ø"/>
            </a:pPr>
            <a:r>
              <a:rPr lang="mn-MN" b="0" i="0" dirty="0">
                <a:solidFill>
                  <a:srgbClr val="002060"/>
                </a:solidFill>
                <a:effectLst/>
                <a:latin typeface="Tahoma" panose="020B0604030504040204" pitchFamily="34" charset="0"/>
                <a:ea typeface="Tahoma" panose="020B0604030504040204" pitchFamily="34" charset="0"/>
                <a:cs typeface="Tahoma" panose="020B0604030504040204" pitchFamily="34" charset="0"/>
              </a:rPr>
              <a:t>Хавдрын эсрэг арга хэмжээ</a:t>
            </a:r>
          </a:p>
          <a:p>
            <a:pPr marL="285750" indent="-285750">
              <a:buFont typeface="Wingdings" panose="05000000000000000000" pitchFamily="2" charset="2"/>
              <a:buChar char="Ø"/>
            </a:pPr>
            <a:r>
              <a:rPr lang="mn-MN" dirty="0">
                <a:solidFill>
                  <a:srgbClr val="002060"/>
                </a:solidFill>
                <a:latin typeface="Tahoma" panose="020B0604030504040204" pitchFamily="34" charset="0"/>
                <a:ea typeface="Tahoma" panose="020B0604030504040204" pitchFamily="34" charset="0"/>
                <a:cs typeface="Tahoma" panose="020B0604030504040204" pitchFamily="34" charset="0"/>
              </a:rPr>
              <a:t>Харшлаас сэргийлэх арга хэмжээ</a:t>
            </a:r>
          </a:p>
          <a:p>
            <a:pPr marL="285750" indent="-285750">
              <a:buFont typeface="Wingdings" panose="05000000000000000000" pitchFamily="2" charset="2"/>
              <a:buChar char="Ø"/>
            </a:pPr>
            <a:r>
              <a:rPr lang="mn-MN" b="0" i="0" dirty="0">
                <a:solidFill>
                  <a:srgbClr val="002060"/>
                </a:solidFill>
                <a:effectLst/>
                <a:latin typeface="Tahoma" panose="020B0604030504040204" pitchFamily="34" charset="0"/>
                <a:ea typeface="Tahoma" panose="020B0604030504040204" pitchFamily="34" charset="0"/>
                <a:cs typeface="Tahoma" panose="020B0604030504040204" pitchFamily="34" charset="0"/>
              </a:rPr>
              <a:t>Эрүүл чийрэг эр хүн арга хэмжээ</a:t>
            </a:r>
          </a:p>
          <a:p>
            <a:pPr marL="285750" indent="-285750">
              <a:buFont typeface="Wingdings" panose="05000000000000000000" pitchFamily="2" charset="2"/>
              <a:buChar char="Ø"/>
            </a:pPr>
            <a:endParaRPr lang="mn-MN" b="0" i="0" dirty="0">
              <a:solidFill>
                <a:srgbClr val="002060"/>
              </a:solidFill>
              <a:effectLst/>
              <a:latin typeface="Times New Roman" panose="02020603050405020304" pitchFamily="18" charset="0"/>
            </a:endParaRPr>
          </a:p>
        </p:txBody>
      </p:sp>
      <p:sp>
        <p:nvSpPr>
          <p:cNvPr id="6" name="Rectangle 5">
            <a:extLst>
              <a:ext uri="{FF2B5EF4-FFF2-40B4-BE49-F238E27FC236}">
                <a16:creationId xmlns:a16="http://schemas.microsoft.com/office/drawing/2014/main" id="{30CDC0BE-D7AB-443D-A496-2EB425245C9C}"/>
              </a:ext>
            </a:extLst>
          </p:cNvPr>
          <p:cNvSpPr/>
          <p:nvPr/>
        </p:nvSpPr>
        <p:spPr>
          <a:xfrm>
            <a:off x="816005" y="4982209"/>
            <a:ext cx="10278434" cy="1477328"/>
          </a:xfrm>
          <a:prstGeom prst="rect">
            <a:avLst/>
          </a:prstGeom>
        </p:spPr>
        <p:txBody>
          <a:bodyPr wrap="square">
            <a:spAutoFit/>
          </a:bodyPr>
          <a:lstStyle/>
          <a:p>
            <a:r>
              <a:rPr lang="en-US" b="1" dirty="0">
                <a:solidFill>
                  <a:srgbClr val="002060"/>
                </a:solidFill>
                <a:latin typeface="Tahoma" panose="020B0604030504040204" pitchFamily="34" charset="0"/>
                <a:ea typeface="Tahoma" panose="020B0604030504040204" pitchFamily="34" charset="0"/>
                <a:cs typeface="Tahoma" panose="020B0604030504040204" pitchFamily="34" charset="0"/>
              </a:rPr>
              <a:t>МОНГОЛ УЛСЫН ХӨГЖЛИЙН 2022 ОНЫ ТӨЛӨВЛӨГӨӨ</a:t>
            </a:r>
            <a:endParaRPr lang="en-US" dirty="0">
              <a:solidFill>
                <a:srgbClr val="002060"/>
              </a:solidFill>
              <a:latin typeface="Tahoma" panose="020B0604030504040204" pitchFamily="34" charset="0"/>
              <a:ea typeface="Tahoma" panose="020B0604030504040204" pitchFamily="34" charset="0"/>
              <a:cs typeface="Tahoma" panose="020B0604030504040204" pitchFamily="34" charset="0"/>
            </a:endParaRPr>
          </a:p>
          <a:p>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Улсын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Их</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Хурлын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2021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оны</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56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дугаар</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тогтоолын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хавсралт</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a:t>
            </a:r>
          </a:p>
          <a:p>
            <a:pPr marL="285750" indent="-285750">
              <a:buFont typeface="Wingdings" panose="05000000000000000000" pitchFamily="2" charset="2"/>
              <a:buChar char="Ø"/>
            </a:pPr>
            <a:r>
              <a:rPr lang="mn-MN" dirty="0">
                <a:solidFill>
                  <a:srgbClr val="002060"/>
                </a:solidFill>
                <a:latin typeface="Tahoma" panose="020B0604030504040204" pitchFamily="34" charset="0"/>
                <a:ea typeface="Tahoma" panose="020B0604030504040204" pitchFamily="34" charset="0"/>
                <a:cs typeface="Tahoma" panose="020B0604030504040204" pitchFamily="34" charset="0"/>
              </a:rPr>
              <a:t>Эх, хүүхэд, нөхөн үржихүйн эрүүл мэнд </a:t>
            </a:r>
          </a:p>
          <a:p>
            <a:pPr marL="285750" indent="-285750">
              <a:buFont typeface="Wingdings" panose="05000000000000000000" pitchFamily="2" charset="2"/>
              <a:buChar char="Ø"/>
            </a:pPr>
            <a:r>
              <a:rPr lang="mn-MN" dirty="0">
                <a:solidFill>
                  <a:srgbClr val="002060"/>
                </a:solidFill>
                <a:latin typeface="Tahoma" panose="020B0604030504040204" pitchFamily="34" charset="0"/>
                <a:ea typeface="Tahoma" panose="020B0604030504040204" pitchFamily="34" charset="0"/>
                <a:cs typeface="Tahoma" panose="020B0604030504040204" pitchFamily="34" charset="0"/>
              </a:rPr>
              <a:t>Хавдрын эсрэг</a:t>
            </a:r>
          </a:p>
          <a:p>
            <a:pPr marL="285750" indent="-285750">
              <a:buFont typeface="Wingdings" panose="05000000000000000000" pitchFamily="2" charset="2"/>
              <a:buChar char="Ø"/>
            </a:pPr>
            <a:r>
              <a:rPr lang="mn-MN" dirty="0">
                <a:solidFill>
                  <a:srgbClr val="002060"/>
                </a:solidFill>
                <a:latin typeface="Tahoma" panose="020B0604030504040204" pitchFamily="34" charset="0"/>
                <a:ea typeface="Tahoma" panose="020B0604030504040204" pitchFamily="34" charset="0"/>
                <a:cs typeface="Tahoma" panose="020B0604030504040204" pitchFamily="34" charset="0"/>
              </a:rPr>
              <a:t>Харшлаас сэргийлэх</a:t>
            </a:r>
          </a:p>
        </p:txBody>
      </p:sp>
    </p:spTree>
    <p:extLst>
      <p:ext uri="{BB962C8B-B14F-4D97-AF65-F5344CB8AC3E}">
        <p14:creationId xmlns:p14="http://schemas.microsoft.com/office/powerpoint/2010/main" val="575156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69545C-F581-489C-A24A-E2FBF280F470}"/>
              </a:ext>
            </a:extLst>
          </p:cNvPr>
          <p:cNvPicPr>
            <a:picLocks noChangeAspect="1"/>
          </p:cNvPicPr>
          <p:nvPr/>
        </p:nvPicPr>
        <p:blipFill>
          <a:blip r:embed="rId2"/>
          <a:stretch>
            <a:fillRect/>
          </a:stretch>
        </p:blipFill>
        <p:spPr>
          <a:xfrm>
            <a:off x="192948" y="1182848"/>
            <a:ext cx="5436065" cy="5675151"/>
          </a:xfrm>
          <a:prstGeom prst="rect">
            <a:avLst/>
          </a:prstGeom>
        </p:spPr>
      </p:pic>
      <p:sp>
        <p:nvSpPr>
          <p:cNvPr id="3" name="Text Placeholder 2">
            <a:extLst>
              <a:ext uri="{FF2B5EF4-FFF2-40B4-BE49-F238E27FC236}">
                <a16:creationId xmlns:a16="http://schemas.microsoft.com/office/drawing/2014/main" id="{A456C09F-3E4B-4488-8A74-31C77E0D0649}"/>
              </a:ext>
            </a:extLst>
          </p:cNvPr>
          <p:cNvSpPr>
            <a:spLocks noGrp="1"/>
          </p:cNvSpPr>
          <p:nvPr>
            <p:ph type="body" sz="quarter" idx="10"/>
          </p:nvPr>
        </p:nvSpPr>
        <p:spPr>
          <a:xfrm>
            <a:off x="1276289" y="280326"/>
            <a:ext cx="8788400" cy="520700"/>
          </a:xfrm>
        </p:spPr>
        <p:txBody>
          <a:bodyPr>
            <a:normAutofit fontScale="92500" lnSpcReduction="20000"/>
          </a:bodyPr>
          <a:lstStyle/>
          <a:p>
            <a:pPr algn="ctr"/>
            <a:r>
              <a:rPr lang="mn-MN" dirty="0"/>
              <a:t>Засгийн газрын 2020-2024 оны мөрийн хөтөлбөрийн хэрэгжүүлэх үйл ажиллагааны төлөвлөгөө </a:t>
            </a:r>
            <a:endParaRPr lang="en-US" dirty="0"/>
          </a:p>
        </p:txBody>
      </p:sp>
      <p:pic>
        <p:nvPicPr>
          <p:cNvPr id="5" name="Picture 2">
            <a:extLst>
              <a:ext uri="{FF2B5EF4-FFF2-40B4-BE49-F238E27FC236}">
                <a16:creationId xmlns:a16="http://schemas.microsoft.com/office/drawing/2014/main" id="{22D11E0C-7C57-4F7A-9DCD-0F23EFEDF4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35" t="38654" r="12133" b="30275"/>
          <a:stretch/>
        </p:blipFill>
        <p:spPr bwMode="auto">
          <a:xfrm>
            <a:off x="5822816" y="5825042"/>
            <a:ext cx="6294539" cy="935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Diagram 5">
            <a:extLst>
              <a:ext uri="{FF2B5EF4-FFF2-40B4-BE49-F238E27FC236}">
                <a16:creationId xmlns:a16="http://schemas.microsoft.com/office/drawing/2014/main" id="{9E5BC975-DE98-4DB1-973B-CE356B5F4C27}"/>
              </a:ext>
            </a:extLst>
          </p:cNvPr>
          <p:cNvGraphicFramePr/>
          <p:nvPr>
            <p:extLst>
              <p:ext uri="{D42A27DB-BD31-4B8C-83A1-F6EECF244321}">
                <p14:modId xmlns:p14="http://schemas.microsoft.com/office/powerpoint/2010/main" val="4255090522"/>
              </p:ext>
            </p:extLst>
          </p:nvPr>
        </p:nvGraphicFramePr>
        <p:xfrm>
          <a:off x="5897461" y="1264446"/>
          <a:ext cx="5873439" cy="40971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62575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5422" y="22856"/>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002060"/>
              </a:solidFill>
              <a:latin typeface="Arial" panose="020B0604020202020204" pitchFamily="34" charset="0"/>
              <a:cs typeface="Arial" panose="020B0604020202020204" pitchFamily="34" charset="0"/>
            </a:endParaRPr>
          </a:p>
        </p:txBody>
      </p:sp>
      <p:sp>
        <p:nvSpPr>
          <p:cNvPr id="3" name="Title 1"/>
          <p:cNvSpPr txBox="1">
            <a:spLocks/>
          </p:cNvSpPr>
          <p:nvPr/>
        </p:nvSpPr>
        <p:spPr>
          <a:xfrm>
            <a:off x="6544119" y="180075"/>
            <a:ext cx="5276514" cy="76655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altLang="en-US" sz="1800" b="1" dirty="0">
                <a:solidFill>
                  <a:srgbClr val="002060"/>
                </a:solidFill>
                <a:latin typeface="Arial" panose="020B0604020202020204" pitchFamily="34" charset="0"/>
                <a:ea typeface="Tahoma" panose="020B0604030504040204" pitchFamily="34" charset="0"/>
                <a:cs typeface="Arial" panose="020B0604020202020204" pitchFamily="34" charset="0"/>
              </a:rPr>
              <a:t>Чихрийн шижин эрт илрүүлэг</a:t>
            </a:r>
            <a:endParaRPr lang="en-US" sz="1800" b="1"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sp>
        <p:nvSpPr>
          <p:cNvPr id="5" name="Title 1">
            <a:extLst>
              <a:ext uri="{FF2B5EF4-FFF2-40B4-BE49-F238E27FC236}">
                <a16:creationId xmlns:a16="http://schemas.microsoft.com/office/drawing/2014/main" id="{2DC2FCCE-F550-0344-AFDF-275B45FAD1FE}"/>
              </a:ext>
            </a:extLst>
          </p:cNvPr>
          <p:cNvSpPr txBox="1">
            <a:spLocks/>
          </p:cNvSpPr>
          <p:nvPr/>
        </p:nvSpPr>
        <p:spPr>
          <a:xfrm>
            <a:off x="558406" y="-48126"/>
            <a:ext cx="4933950" cy="7632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sz="1800" b="1" dirty="0">
                <a:solidFill>
                  <a:srgbClr val="002060"/>
                </a:solidFill>
                <a:latin typeface="Arial" panose="020B0604020202020204" pitchFamily="34" charset="0"/>
                <a:ea typeface="Tahoma" panose="020B0604030504040204" pitchFamily="34" charset="0"/>
                <a:cs typeface="Arial" panose="020B0604020202020204" pitchFamily="34" charset="0"/>
              </a:rPr>
              <a:t>Артерийн гипертензи эрт илрүүлэг </a:t>
            </a:r>
            <a:endParaRPr lang="en-US" sz="1800" b="1"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sp>
        <p:nvSpPr>
          <p:cNvPr id="8" name="Title 1">
            <a:extLst>
              <a:ext uri="{FF2B5EF4-FFF2-40B4-BE49-F238E27FC236}">
                <a16:creationId xmlns:a16="http://schemas.microsoft.com/office/drawing/2014/main" id="{E328AAD2-AADB-B34E-A6AD-E565DFC397FF}"/>
              </a:ext>
            </a:extLst>
          </p:cNvPr>
          <p:cNvSpPr txBox="1">
            <a:spLocks/>
          </p:cNvSpPr>
          <p:nvPr/>
        </p:nvSpPr>
        <p:spPr>
          <a:xfrm>
            <a:off x="276218" y="3303329"/>
            <a:ext cx="5276514" cy="7665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altLang="en-US" sz="1600" b="1" dirty="0">
                <a:solidFill>
                  <a:srgbClr val="002060"/>
                </a:solidFill>
                <a:latin typeface="Arial" panose="020B0604020202020204" pitchFamily="34" charset="0"/>
                <a:ea typeface="Tahoma" panose="020B0604030504040204" pitchFamily="34" charset="0"/>
                <a:cs typeface="Arial" panose="020B0604020202020204" pitchFamily="34" charset="0"/>
              </a:rPr>
              <a:t>Эсийн шинжилгээ, Хөхний үзлэг</a:t>
            </a:r>
          </a:p>
          <a:p>
            <a:pPr algn="ctr"/>
            <a:r>
              <a:rPr lang="mn-MN" altLang="en-US" sz="1600" b="1" dirty="0">
                <a:solidFill>
                  <a:srgbClr val="002060"/>
                </a:solidFill>
                <a:latin typeface="Arial" panose="020B0604020202020204" pitchFamily="34" charset="0"/>
                <a:ea typeface="Tahoma" panose="020B0604030504040204" pitchFamily="34" charset="0"/>
                <a:cs typeface="Arial" panose="020B0604020202020204" pitchFamily="34" charset="0"/>
              </a:rPr>
              <a:t>/10</a:t>
            </a:r>
            <a:r>
              <a:rPr lang="en-US" altLang="en-US" sz="1600" b="1" dirty="0">
                <a:solidFill>
                  <a:srgbClr val="002060"/>
                </a:solidFill>
                <a:latin typeface="Arial" panose="020B0604020202020204" pitchFamily="34" charset="0"/>
                <a:ea typeface="Tahoma" panose="020B0604030504040204" pitchFamily="34" charset="0"/>
                <a:cs typeface="Arial" panose="020B0604020202020204" pitchFamily="34" charset="0"/>
              </a:rPr>
              <a:t>.</a:t>
            </a:r>
            <a:r>
              <a:rPr lang="mn-MN" altLang="en-US" sz="1600" b="1" dirty="0">
                <a:solidFill>
                  <a:srgbClr val="002060"/>
                </a:solidFill>
                <a:latin typeface="Arial" panose="020B0604020202020204" pitchFamily="34" charset="0"/>
                <a:ea typeface="Tahoma" panose="020B0604030504040204" pitchFamily="34" charset="0"/>
                <a:cs typeface="Arial" panose="020B0604020202020204" pitchFamily="34" charset="0"/>
              </a:rPr>
              <a:t>000 амьд амд 2021 он/</a:t>
            </a:r>
            <a:endParaRPr lang="en-US" sz="1600" b="1"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cxnSp>
        <p:nvCxnSpPr>
          <p:cNvPr id="14" name="Straight Connector 13"/>
          <p:cNvCxnSpPr/>
          <p:nvPr/>
        </p:nvCxnSpPr>
        <p:spPr>
          <a:xfrm>
            <a:off x="5863723" y="0"/>
            <a:ext cx="0" cy="685800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0" y="3347588"/>
            <a:ext cx="12192000" cy="2655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DDDB0D7-3AC5-4377-B3FB-BB9D45CA5920}"/>
              </a:ext>
            </a:extLst>
          </p:cNvPr>
          <p:cNvCxnSpPr>
            <a:cxnSpLocks/>
          </p:cNvCxnSpPr>
          <p:nvPr/>
        </p:nvCxnSpPr>
        <p:spPr>
          <a:xfrm>
            <a:off x="6701180" y="1285176"/>
            <a:ext cx="4810933" cy="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aphicFrame>
        <p:nvGraphicFramePr>
          <p:cNvPr id="19" name="Chart 18">
            <a:extLst>
              <a:ext uri="{FF2B5EF4-FFF2-40B4-BE49-F238E27FC236}">
                <a16:creationId xmlns:a16="http://schemas.microsoft.com/office/drawing/2014/main" id="{F79805DA-648E-45D7-B437-34CD2904C8FD}"/>
              </a:ext>
            </a:extLst>
          </p:cNvPr>
          <p:cNvGraphicFramePr/>
          <p:nvPr>
            <p:extLst>
              <p:ext uri="{D42A27DB-BD31-4B8C-83A1-F6EECF244321}">
                <p14:modId xmlns:p14="http://schemas.microsoft.com/office/powerpoint/2010/main" val="3603195896"/>
              </p:ext>
            </p:extLst>
          </p:nvPr>
        </p:nvGraphicFramePr>
        <p:xfrm>
          <a:off x="281659" y="514897"/>
          <a:ext cx="5131265" cy="28334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 24">
            <a:extLst>
              <a:ext uri="{FF2B5EF4-FFF2-40B4-BE49-F238E27FC236}">
                <a16:creationId xmlns:a16="http://schemas.microsoft.com/office/drawing/2014/main" id="{CD5260A6-0835-4D15-A8D6-4E8197BA6E96}"/>
              </a:ext>
            </a:extLst>
          </p:cNvPr>
          <p:cNvGraphicFramePr/>
          <p:nvPr>
            <p:extLst>
              <p:ext uri="{D42A27DB-BD31-4B8C-83A1-F6EECF244321}">
                <p14:modId xmlns:p14="http://schemas.microsoft.com/office/powerpoint/2010/main" val="4039303620"/>
              </p:ext>
            </p:extLst>
          </p:nvPr>
        </p:nvGraphicFramePr>
        <p:xfrm>
          <a:off x="6500708" y="467660"/>
          <a:ext cx="5072019" cy="28334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a:extLst>
              <a:ext uri="{FF2B5EF4-FFF2-40B4-BE49-F238E27FC236}">
                <a16:creationId xmlns:a16="http://schemas.microsoft.com/office/drawing/2014/main" id="{1197C0B6-83A4-416C-81A1-83DED07585E5}"/>
              </a:ext>
            </a:extLst>
          </p:cNvPr>
          <p:cNvGraphicFramePr/>
          <p:nvPr>
            <p:extLst>
              <p:ext uri="{D42A27DB-BD31-4B8C-83A1-F6EECF244321}">
                <p14:modId xmlns:p14="http://schemas.microsoft.com/office/powerpoint/2010/main" val="2374143481"/>
              </p:ext>
            </p:extLst>
          </p:nvPr>
        </p:nvGraphicFramePr>
        <p:xfrm>
          <a:off x="184455" y="3840405"/>
          <a:ext cx="5397727" cy="2830983"/>
        </p:xfrm>
        <a:graphic>
          <a:graphicData uri="http://schemas.openxmlformats.org/drawingml/2006/chart">
            <c:chart xmlns:c="http://schemas.openxmlformats.org/drawingml/2006/chart" xmlns:r="http://schemas.openxmlformats.org/officeDocument/2006/relationships" r:id="rId4"/>
          </a:graphicData>
        </a:graphic>
      </p:graphicFrame>
      <p:cxnSp>
        <p:nvCxnSpPr>
          <p:cNvPr id="28" name="Straight Connector 27">
            <a:extLst>
              <a:ext uri="{FF2B5EF4-FFF2-40B4-BE49-F238E27FC236}">
                <a16:creationId xmlns:a16="http://schemas.microsoft.com/office/drawing/2014/main" id="{392ED660-CA65-45F7-89CF-79A21C90B9F4}"/>
              </a:ext>
            </a:extLst>
          </p:cNvPr>
          <p:cNvCxnSpPr>
            <a:cxnSpLocks/>
          </p:cNvCxnSpPr>
          <p:nvPr/>
        </p:nvCxnSpPr>
        <p:spPr>
          <a:xfrm>
            <a:off x="484257" y="1285176"/>
            <a:ext cx="4740886" cy="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03E38417-134A-4E50-BA8B-51A7A5524C56}"/>
              </a:ext>
            </a:extLst>
          </p:cNvPr>
          <p:cNvCxnSpPr>
            <a:cxnSpLocks/>
          </p:cNvCxnSpPr>
          <p:nvPr/>
        </p:nvCxnSpPr>
        <p:spPr>
          <a:xfrm>
            <a:off x="372289" y="4897600"/>
            <a:ext cx="5040635" cy="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aphicFrame>
        <p:nvGraphicFramePr>
          <p:cNvPr id="30" name="Chart 29">
            <a:extLst>
              <a:ext uri="{FF2B5EF4-FFF2-40B4-BE49-F238E27FC236}">
                <a16:creationId xmlns:a16="http://schemas.microsoft.com/office/drawing/2014/main" id="{7E89BB71-1DD7-403C-BB28-BA8FBDCAAAB7}"/>
              </a:ext>
            </a:extLst>
          </p:cNvPr>
          <p:cNvGraphicFramePr/>
          <p:nvPr>
            <p:extLst>
              <p:ext uri="{D42A27DB-BD31-4B8C-83A1-F6EECF244321}">
                <p14:modId xmlns:p14="http://schemas.microsoft.com/office/powerpoint/2010/main" val="1915927454"/>
              </p:ext>
            </p:extLst>
          </p:nvPr>
        </p:nvGraphicFramePr>
        <p:xfrm>
          <a:off x="6701179" y="3578648"/>
          <a:ext cx="4871544" cy="302065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5752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FA5E70-DBCD-4B44-A395-39AF3876BF45}"/>
              </a:ext>
            </a:extLst>
          </p:cNvPr>
          <p:cNvSpPr>
            <a:spLocks noGrp="1"/>
          </p:cNvSpPr>
          <p:nvPr>
            <p:ph type="body" sz="quarter" idx="10"/>
          </p:nvPr>
        </p:nvSpPr>
        <p:spPr>
          <a:xfrm>
            <a:off x="653060" y="423947"/>
            <a:ext cx="8788400" cy="423341"/>
          </a:xfrm>
        </p:spPr>
        <p:txBody>
          <a:bodyP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n-MN" sz="1400" dirty="0">
                <a:ln>
                  <a:solidFill>
                    <a:schemeClr val="bg1"/>
                  </a:solidFill>
                </a:ln>
                <a:latin typeface="Arial" panose="020B0604020202020204" pitchFamily="34" charset="0"/>
                <a:cs typeface="Arial" panose="020B0604020202020204" pitchFamily="34" charset="0"/>
              </a:rPr>
              <a:t>ГЕПАТИТГҮЙ МОНГОЛ </a:t>
            </a:r>
            <a:r>
              <a:rPr kumimoji="0" lang="mn-MN" sz="1400" i="0" u="none" strike="noStrike" kern="1200" cap="none" spc="0" normalizeH="0" baseline="0" noProof="0" dirty="0">
                <a:ln>
                  <a:solidFill>
                    <a:prstClr val="white"/>
                  </a:solidFill>
                </a:ln>
                <a:effectLst/>
                <a:uLnTx/>
                <a:uFillTx/>
                <a:latin typeface="Arial" panose="020B0604020202020204" pitchFamily="34" charset="0"/>
                <a:ea typeface="+mn-ea"/>
                <a:cs typeface="Arial" panose="020B0604020202020204" pitchFamily="34" charset="0"/>
              </a:rPr>
              <a:t>ТӨСӨЛ /УБ </a:t>
            </a:r>
            <a:r>
              <a:rPr kumimoji="0" lang="en-US" sz="1400" i="0" u="none" strike="noStrike" kern="1200" cap="none" spc="0" normalizeH="0" baseline="0" noProof="0" dirty="0">
                <a:ln>
                  <a:solidFill>
                    <a:prstClr val="white"/>
                  </a:solidFill>
                </a:ln>
                <a:effectLst/>
                <a:uLnTx/>
                <a:uFillTx/>
                <a:latin typeface="Arial" panose="020B0604020202020204" pitchFamily="34" charset="0"/>
                <a:ea typeface="+mn-ea"/>
                <a:cs typeface="Arial" panose="020B0604020202020204" pitchFamily="34" charset="0"/>
              </a:rPr>
              <a:t>Rotary </a:t>
            </a:r>
            <a:r>
              <a:rPr kumimoji="0" lang="mn-MN" sz="1400" i="0" u="none" strike="noStrike" kern="1200" cap="none" spc="0" normalizeH="0" baseline="0" noProof="0" dirty="0">
                <a:ln>
                  <a:solidFill>
                    <a:prstClr val="white"/>
                  </a:solidFill>
                </a:ln>
                <a:effectLst/>
                <a:uLnTx/>
                <a:uFillTx/>
                <a:latin typeface="Arial" panose="020B0604020202020204" pitchFamily="34" charset="0"/>
                <a:ea typeface="+mn-ea"/>
                <a:cs typeface="Arial" panose="020B0604020202020204" pitchFamily="34" charset="0"/>
              </a:rPr>
              <a:t>клуб/</a:t>
            </a:r>
          </a:p>
          <a:p>
            <a:endParaRPr lang="en-US" sz="1400" dirty="0"/>
          </a:p>
        </p:txBody>
      </p:sp>
      <p:pic>
        <p:nvPicPr>
          <p:cNvPr id="3" name="Picture 4" descr="No description available.">
            <a:extLst>
              <a:ext uri="{FF2B5EF4-FFF2-40B4-BE49-F238E27FC236}">
                <a16:creationId xmlns:a16="http://schemas.microsoft.com/office/drawing/2014/main" id="{CE02BA36-34BA-4E94-AB24-A0BCD54F7D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820" t="38616" r="16783" b="5717"/>
          <a:stretch/>
        </p:blipFill>
        <p:spPr bwMode="auto">
          <a:xfrm>
            <a:off x="206388" y="1129390"/>
            <a:ext cx="3937773" cy="17732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kvbe-pc\Desktop\ГЕПАТИТ ТӨСӨЛ\pic\202108.23\IMG_0094.JPG">
            <a:extLst>
              <a:ext uri="{FF2B5EF4-FFF2-40B4-BE49-F238E27FC236}">
                <a16:creationId xmlns:a16="http://schemas.microsoft.com/office/drawing/2014/main" id="{EAC93438-8691-41C9-AD4F-57F6A3116A5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234"/>
          <a:stretch/>
        </p:blipFill>
        <p:spPr bwMode="auto">
          <a:xfrm>
            <a:off x="206388" y="3047837"/>
            <a:ext cx="3937773" cy="17732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No description available.">
            <a:extLst>
              <a:ext uri="{FF2B5EF4-FFF2-40B4-BE49-F238E27FC236}">
                <a16:creationId xmlns:a16="http://schemas.microsoft.com/office/drawing/2014/main" id="{A928C517-BD91-4295-BDB5-CA8751C4B96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030"/>
          <a:stretch/>
        </p:blipFill>
        <p:spPr bwMode="auto">
          <a:xfrm>
            <a:off x="206388" y="4966284"/>
            <a:ext cx="3937772" cy="18127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12D4FB00-0783-41BE-9447-AFCFE393B18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9134" t="13214" r="5426" b="57545"/>
          <a:stretch/>
        </p:blipFill>
        <p:spPr bwMode="auto">
          <a:xfrm>
            <a:off x="5259897" y="5734178"/>
            <a:ext cx="6817656" cy="1123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a:extLst>
              <a:ext uri="{FF2B5EF4-FFF2-40B4-BE49-F238E27FC236}">
                <a16:creationId xmlns:a16="http://schemas.microsoft.com/office/drawing/2014/main" id="{B9F60022-8A32-469B-82AA-854444E50F78}"/>
              </a:ext>
            </a:extLst>
          </p:cNvPr>
          <p:cNvSpPr txBox="1">
            <a:spLocks/>
          </p:cNvSpPr>
          <p:nvPr/>
        </p:nvSpPr>
        <p:spPr>
          <a:xfrm>
            <a:off x="5199560" y="1915063"/>
            <a:ext cx="6545027" cy="358175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mn-MN" sz="1800" dirty="0">
                <a:solidFill>
                  <a:srgbClr val="002060"/>
                </a:solidFill>
                <a:latin typeface="Arial" panose="020B0604020202020204" pitchFamily="34" charset="0"/>
                <a:cs typeface="Arial" panose="020B0604020202020204" pitchFamily="34" charset="0"/>
              </a:rPr>
              <a:t>Нийт илрүүлэгт хамрагдсан -30517 /69,8</a:t>
            </a:r>
          </a:p>
          <a:p>
            <a:pPr>
              <a:spcBef>
                <a:spcPts val="0"/>
              </a:spcBef>
            </a:pPr>
            <a:r>
              <a:rPr lang="mn-MN" sz="1800" dirty="0">
                <a:solidFill>
                  <a:srgbClr val="002060"/>
                </a:solidFill>
                <a:latin typeface="Arial" panose="020B0604020202020204" pitchFamily="34" charset="0"/>
                <a:cs typeface="Arial" panose="020B0604020202020204" pitchFamily="34" charset="0"/>
              </a:rPr>
              <a:t>вирус эерэг илэрсэн хувь  -5299 / 17,3 хувь/</a:t>
            </a:r>
          </a:p>
          <a:p>
            <a:pPr>
              <a:spcBef>
                <a:spcPts val="0"/>
              </a:spcBef>
            </a:pPr>
            <a:r>
              <a:rPr lang="mn-MN" sz="1800" dirty="0">
                <a:solidFill>
                  <a:srgbClr val="002060"/>
                </a:solidFill>
                <a:latin typeface="Arial" panose="020B0604020202020204" pitchFamily="34" charset="0"/>
                <a:cs typeface="Arial" panose="020B0604020202020204" pitchFamily="34" charset="0"/>
              </a:rPr>
              <a:t>вирусын ачаалал тоолуулсан  3384  /63,8 хувь /</a:t>
            </a:r>
          </a:p>
          <a:p>
            <a:pPr marL="0" indent="0">
              <a:spcBef>
                <a:spcPts val="0"/>
              </a:spcBef>
              <a:buFont typeface="Arial" panose="020B0604020202020204" pitchFamily="34" charset="0"/>
              <a:buNone/>
            </a:pPr>
            <a:r>
              <a:rPr lang="mn-MN" sz="1800" dirty="0">
                <a:solidFill>
                  <a:srgbClr val="002060"/>
                </a:solidFill>
                <a:latin typeface="Arial" panose="020B0604020202020204" pitchFamily="34" charset="0"/>
                <a:cs typeface="Arial" panose="020B0604020202020204" pitchFamily="34" charset="0"/>
              </a:rPr>
              <a:t>    </a:t>
            </a:r>
          </a:p>
          <a:p>
            <a:pPr>
              <a:spcBef>
                <a:spcPts val="0"/>
              </a:spcBef>
            </a:pPr>
            <a:r>
              <a:rPr lang="mn-MN" sz="1800" dirty="0">
                <a:solidFill>
                  <a:srgbClr val="002060"/>
                </a:solidFill>
                <a:latin typeface="Arial" panose="020B0604020202020204" pitchFamily="34" charset="0"/>
                <a:cs typeface="Arial" panose="020B0604020202020204" pitchFamily="34" charset="0"/>
              </a:rPr>
              <a:t>В вирусын ачаалал тоолох шинжилгээ -1917</a:t>
            </a:r>
          </a:p>
          <a:p>
            <a:pPr>
              <a:spcBef>
                <a:spcPts val="0"/>
              </a:spcBef>
            </a:pPr>
            <a:r>
              <a:rPr lang="en-US" sz="1800" dirty="0">
                <a:solidFill>
                  <a:srgbClr val="002060"/>
                </a:solidFill>
                <a:latin typeface="Arial" panose="020B0604020202020204" pitchFamily="34" charset="0"/>
                <a:cs typeface="Arial" panose="020B0604020202020204" pitchFamily="34" charset="0"/>
              </a:rPr>
              <a:t>B</a:t>
            </a:r>
            <a:r>
              <a:rPr lang="mn-MN" sz="1800" dirty="0">
                <a:solidFill>
                  <a:srgbClr val="002060"/>
                </a:solidFill>
                <a:latin typeface="Arial" panose="020B0604020202020204" pitchFamily="34" charset="0"/>
                <a:cs typeface="Arial" panose="020B0604020202020204" pitchFamily="34" charset="0"/>
              </a:rPr>
              <a:t> вирусын  тоологдсон / идэвхитэй - 553 / 10,4  хувь </a:t>
            </a:r>
          </a:p>
          <a:p>
            <a:pPr marL="0" indent="0">
              <a:spcBef>
                <a:spcPts val="0"/>
              </a:spcBef>
              <a:buFont typeface="Arial" panose="020B0604020202020204" pitchFamily="34" charset="0"/>
              <a:buNone/>
            </a:pPr>
            <a:r>
              <a:rPr lang="mn-MN" sz="1800" dirty="0">
                <a:solidFill>
                  <a:srgbClr val="002060"/>
                </a:solidFill>
                <a:latin typeface="Arial" panose="020B0604020202020204" pitchFamily="34" charset="0"/>
                <a:cs typeface="Arial" panose="020B0604020202020204" pitchFamily="34" charset="0"/>
              </a:rPr>
              <a:t>        </a:t>
            </a:r>
          </a:p>
          <a:p>
            <a:pPr>
              <a:spcBef>
                <a:spcPts val="0"/>
              </a:spcBef>
            </a:pPr>
            <a:r>
              <a:rPr lang="mn-MN" sz="1800" dirty="0">
                <a:solidFill>
                  <a:srgbClr val="002060"/>
                </a:solidFill>
                <a:latin typeface="Arial" panose="020B0604020202020204" pitchFamily="34" charset="0"/>
                <a:cs typeface="Arial" panose="020B0604020202020204" pitchFamily="34" charset="0"/>
              </a:rPr>
              <a:t> С вирусын ачаалал тоолох шинжилгээ –1467</a:t>
            </a:r>
          </a:p>
          <a:p>
            <a:pPr>
              <a:spcBef>
                <a:spcPts val="0"/>
              </a:spcBef>
            </a:pPr>
            <a:r>
              <a:rPr lang="mn-MN" sz="1800" dirty="0">
                <a:solidFill>
                  <a:srgbClr val="002060"/>
                </a:solidFill>
                <a:latin typeface="Arial" panose="020B0604020202020204" pitchFamily="34" charset="0"/>
                <a:cs typeface="Arial" panose="020B0604020202020204" pitchFamily="34" charset="0"/>
              </a:rPr>
              <a:t> с вирусын  тоологдсон / идэвхитэй – 1198/ 22,6 хувь </a:t>
            </a:r>
          </a:p>
          <a:p>
            <a:pPr>
              <a:spcBef>
                <a:spcPts val="0"/>
              </a:spcBef>
            </a:pPr>
            <a:endParaRPr lang="mn-MN" sz="1800" dirty="0">
              <a:solidFill>
                <a:srgbClr val="002060"/>
              </a:solidFill>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mn-MN" sz="1800" dirty="0">
                <a:solidFill>
                  <a:srgbClr val="002060"/>
                </a:solidFill>
                <a:latin typeface="Arial" panose="020B0604020202020204" pitchFamily="34" charset="0"/>
                <a:cs typeface="Arial" panose="020B0604020202020204" pitchFamily="34" charset="0"/>
              </a:rPr>
              <a:t>Эмчилгээнд нийт хамрагдсан 1751/ 1390/79,3</a:t>
            </a:r>
          </a:p>
          <a:p>
            <a:pPr>
              <a:spcBef>
                <a:spcPts val="0"/>
              </a:spcBef>
            </a:pPr>
            <a:r>
              <a:rPr lang="mn-MN" sz="1800" dirty="0">
                <a:solidFill>
                  <a:srgbClr val="002060"/>
                </a:solidFill>
                <a:latin typeface="Arial" panose="020B0604020202020204" pitchFamily="34" charset="0"/>
                <a:cs typeface="Arial" panose="020B0604020202020204" pitchFamily="34" charset="0"/>
              </a:rPr>
              <a:t>в вирусын эмчилгээнд – 850</a:t>
            </a:r>
          </a:p>
          <a:p>
            <a:pPr>
              <a:spcBef>
                <a:spcPts val="0"/>
              </a:spcBef>
            </a:pPr>
            <a:r>
              <a:rPr lang="mn-MN" sz="1800" dirty="0">
                <a:solidFill>
                  <a:srgbClr val="002060"/>
                </a:solidFill>
                <a:latin typeface="Arial" panose="020B0604020202020204" pitchFamily="34" charset="0"/>
                <a:cs typeface="Arial" panose="020B0604020202020204" pitchFamily="34" charset="0"/>
              </a:rPr>
              <a:t>с вирусын эмчилгээнд  - 540</a:t>
            </a:r>
            <a:endParaRPr lang="en-US" sz="1600" dirty="0"/>
          </a:p>
        </p:txBody>
      </p:sp>
      <p:sp>
        <p:nvSpPr>
          <p:cNvPr id="8" name="TextBox 7">
            <a:extLst>
              <a:ext uri="{FF2B5EF4-FFF2-40B4-BE49-F238E27FC236}">
                <a16:creationId xmlns:a16="http://schemas.microsoft.com/office/drawing/2014/main" id="{070CD7CA-61A6-4F98-959B-BFFC0410990E}"/>
              </a:ext>
            </a:extLst>
          </p:cNvPr>
          <p:cNvSpPr txBox="1"/>
          <p:nvPr/>
        </p:nvSpPr>
        <p:spPr>
          <a:xfrm>
            <a:off x="6096000" y="1277590"/>
            <a:ext cx="3499824" cy="400110"/>
          </a:xfrm>
          <a:prstGeom prst="rect">
            <a:avLst/>
          </a:prstGeom>
          <a:noFill/>
        </p:spPr>
        <p:txBody>
          <a:bodyPr wrap="square" rtlCol="0">
            <a:spAutoFit/>
          </a:bodyPr>
          <a:lstStyle/>
          <a:p>
            <a:r>
              <a:rPr lang="mn-MN" dirty="0"/>
              <a:t> “</a:t>
            </a:r>
            <a:r>
              <a:rPr lang="mn-MN" sz="2000" dirty="0">
                <a:solidFill>
                  <a:srgbClr val="002060"/>
                </a:solidFill>
                <a:latin typeface="Arial" panose="020B0604020202020204" pitchFamily="34" charset="0"/>
                <a:cs typeface="Arial" panose="020B0604020202020204" pitchFamily="34" charset="0"/>
              </a:rPr>
              <a:t>Элэг бүтэн –Монгол” </a:t>
            </a:r>
            <a:endParaRPr lang="en-US"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3570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mn-MN" dirty="0"/>
              <a:t> </a:t>
            </a:r>
            <a:endParaRPr lang="en-US" dirty="0"/>
          </a:p>
        </p:txBody>
      </p:sp>
      <p:sp>
        <p:nvSpPr>
          <p:cNvPr id="17" name="Text Placeholder 1">
            <a:extLst>
              <a:ext uri="{FF2B5EF4-FFF2-40B4-BE49-F238E27FC236}">
                <a16:creationId xmlns:a16="http://schemas.microsoft.com/office/drawing/2014/main" id="{87B7FB51-03FD-40F7-9E62-F1247DE3ED71}"/>
              </a:ext>
            </a:extLst>
          </p:cNvPr>
          <p:cNvSpPr txBox="1">
            <a:spLocks/>
          </p:cNvSpPr>
          <p:nvPr/>
        </p:nvSpPr>
        <p:spPr>
          <a:xfrm>
            <a:off x="464373" y="398780"/>
            <a:ext cx="8788400" cy="5207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n-MN" sz="1600" dirty="0"/>
              <a:t>УРЬДЧИЛАН СЭРГИЙЛЭХ, ЭРТ ИЛРҮҮЛЭХ ҮЗЛЭГ, ШИНЖИЛГЭЭ, ОНОШИЛГОО</a:t>
            </a:r>
            <a:endParaRPr lang="en-US" sz="1600" dirty="0"/>
          </a:p>
        </p:txBody>
      </p:sp>
      <p:pic>
        <p:nvPicPr>
          <p:cNvPr id="6" name="Picture 5">
            <a:extLst>
              <a:ext uri="{FF2B5EF4-FFF2-40B4-BE49-F238E27FC236}">
                <a16:creationId xmlns:a16="http://schemas.microsoft.com/office/drawing/2014/main" id="{A2B008C1-C4DE-4163-A29C-94C088E044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122" y="1648528"/>
            <a:ext cx="7762914" cy="3903874"/>
          </a:xfrm>
          <a:prstGeom prst="rect">
            <a:avLst/>
          </a:prstGeom>
        </p:spPr>
      </p:pic>
      <p:sp>
        <p:nvSpPr>
          <p:cNvPr id="7" name="TextBox 6">
            <a:extLst>
              <a:ext uri="{FF2B5EF4-FFF2-40B4-BE49-F238E27FC236}">
                <a16:creationId xmlns:a16="http://schemas.microsoft.com/office/drawing/2014/main" id="{46BCAFE6-F323-4B2C-A8DC-C0E5D5614B1F}"/>
              </a:ext>
            </a:extLst>
          </p:cNvPr>
          <p:cNvSpPr txBox="1"/>
          <p:nvPr/>
        </p:nvSpPr>
        <p:spPr>
          <a:xfrm>
            <a:off x="9252773" y="1417696"/>
            <a:ext cx="2590800" cy="461665"/>
          </a:xfrm>
          <a:prstGeom prst="rect">
            <a:avLst/>
          </a:prstGeom>
          <a:noFill/>
        </p:spPr>
        <p:txBody>
          <a:bodyPr wrap="square" rtlCol="0">
            <a:spAutoFit/>
          </a:bodyPr>
          <a:lstStyle/>
          <a:p>
            <a:pPr algn="ctr"/>
            <a:r>
              <a:rPr lang="mn-MN" sz="1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ЭРҮҮЛ МЭНДИЙН САЙДЫН</a:t>
            </a:r>
          </a:p>
          <a:p>
            <a:pPr algn="ctr"/>
            <a:r>
              <a:rPr lang="mn-MN" sz="1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2018 ОНЫ А</a:t>
            </a:r>
            <a:r>
              <a:rPr lang="en-US" sz="1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a:t>
            </a:r>
            <a:r>
              <a:rPr lang="mn-MN" sz="1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420 ТУШААЛ</a:t>
            </a:r>
          </a:p>
        </p:txBody>
      </p:sp>
      <p:sp>
        <p:nvSpPr>
          <p:cNvPr id="8" name="TextBox 7">
            <a:extLst>
              <a:ext uri="{FF2B5EF4-FFF2-40B4-BE49-F238E27FC236}">
                <a16:creationId xmlns:a16="http://schemas.microsoft.com/office/drawing/2014/main" id="{093AAA9D-93CD-45AC-AEB4-FE4EE11D7A6A}"/>
              </a:ext>
            </a:extLst>
          </p:cNvPr>
          <p:cNvSpPr txBox="1"/>
          <p:nvPr/>
        </p:nvSpPr>
        <p:spPr>
          <a:xfrm>
            <a:off x="9320043" y="1989632"/>
            <a:ext cx="2456260" cy="276999"/>
          </a:xfrm>
          <a:prstGeom prst="rect">
            <a:avLst/>
          </a:prstGeom>
          <a:noFill/>
        </p:spPr>
        <p:txBody>
          <a:bodyPr wrap="square" rtlCol="0">
            <a:spAutoFit/>
          </a:bodyPr>
          <a:lstStyle/>
          <a:p>
            <a:pPr algn="ctr"/>
            <a:r>
              <a:rPr lang="mn-MN" sz="1200" b="1" dirty="0">
                <a:solidFill>
                  <a:schemeClr val="accent5">
                    <a:lumMod val="75000"/>
                  </a:schemeClr>
                </a:solidFill>
                <a:latin typeface="+mj-lt"/>
                <a:cs typeface="Arial" panose="020B0604020202020204" pitchFamily="34" charset="0"/>
              </a:rPr>
              <a:t>18-с дээш насанд</a:t>
            </a:r>
          </a:p>
        </p:txBody>
      </p:sp>
      <p:sp>
        <p:nvSpPr>
          <p:cNvPr id="9" name="TextBox 8">
            <a:extLst>
              <a:ext uri="{FF2B5EF4-FFF2-40B4-BE49-F238E27FC236}">
                <a16:creationId xmlns:a16="http://schemas.microsoft.com/office/drawing/2014/main" id="{F3E81E5D-1127-41A1-990F-BF1C7CF39B25}"/>
              </a:ext>
            </a:extLst>
          </p:cNvPr>
          <p:cNvSpPr txBox="1"/>
          <p:nvPr/>
        </p:nvSpPr>
        <p:spPr>
          <a:xfrm>
            <a:off x="9946907" y="2227516"/>
            <a:ext cx="1202532" cy="584775"/>
          </a:xfrm>
          <a:prstGeom prst="rect">
            <a:avLst/>
          </a:prstGeom>
          <a:noFill/>
        </p:spPr>
        <p:txBody>
          <a:bodyPr wrap="square" rtlCol="0">
            <a:spAutoFit/>
          </a:bodyPr>
          <a:lstStyle/>
          <a:p>
            <a:pPr algn="ctr"/>
            <a:r>
              <a:rPr lang="mn-MN" sz="3200" b="1" dirty="0">
                <a:solidFill>
                  <a:schemeClr val="accent1"/>
                </a:solidFill>
                <a:latin typeface="Tahoma" panose="020B0604030504040204" pitchFamily="34" charset="0"/>
                <a:ea typeface="Tahoma" panose="020B0604030504040204" pitchFamily="34" charset="0"/>
                <a:cs typeface="Tahoma" panose="020B0604030504040204" pitchFamily="34" charset="0"/>
              </a:rPr>
              <a:t>13</a:t>
            </a:r>
          </a:p>
        </p:txBody>
      </p:sp>
      <p:sp>
        <p:nvSpPr>
          <p:cNvPr id="10" name="TextBox 9">
            <a:extLst>
              <a:ext uri="{FF2B5EF4-FFF2-40B4-BE49-F238E27FC236}">
                <a16:creationId xmlns:a16="http://schemas.microsoft.com/office/drawing/2014/main" id="{43B07305-09F7-4BED-B202-46B20884EEEC}"/>
              </a:ext>
            </a:extLst>
          </p:cNvPr>
          <p:cNvSpPr txBox="1"/>
          <p:nvPr/>
        </p:nvSpPr>
        <p:spPr>
          <a:xfrm>
            <a:off x="9320043" y="2769377"/>
            <a:ext cx="2456260" cy="461665"/>
          </a:xfrm>
          <a:prstGeom prst="rect">
            <a:avLst/>
          </a:prstGeom>
          <a:noFill/>
        </p:spPr>
        <p:txBody>
          <a:bodyPr wrap="square" rtlCol="0">
            <a:spAutoFit/>
          </a:bodyPr>
          <a:lstStyle/>
          <a:p>
            <a:pPr algn="ctr"/>
            <a:r>
              <a:rPr lang="mn-MN" sz="120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төрлийн үзлэг, оношлогоо, шинжилгээг хийж байна</a:t>
            </a:r>
          </a:p>
        </p:txBody>
      </p:sp>
      <p:sp>
        <p:nvSpPr>
          <p:cNvPr id="11" name="TextBox 10">
            <a:extLst>
              <a:ext uri="{FF2B5EF4-FFF2-40B4-BE49-F238E27FC236}">
                <a16:creationId xmlns:a16="http://schemas.microsoft.com/office/drawing/2014/main" id="{2769E85D-2ADF-475C-8B3A-61E1AD4AE9A4}"/>
              </a:ext>
            </a:extLst>
          </p:cNvPr>
          <p:cNvSpPr txBox="1"/>
          <p:nvPr/>
        </p:nvSpPr>
        <p:spPr>
          <a:xfrm>
            <a:off x="9105900" y="3537627"/>
            <a:ext cx="2804943" cy="646331"/>
          </a:xfrm>
          <a:prstGeom prst="rect">
            <a:avLst/>
          </a:prstGeom>
          <a:noFill/>
        </p:spPr>
        <p:txBody>
          <a:bodyPr wrap="square" rtlCol="0">
            <a:spAutoFit/>
          </a:bodyPr>
          <a:lstStyle/>
          <a:p>
            <a:pPr algn="ctr"/>
            <a:r>
              <a:rPr lang="mn-MN" sz="1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ЭРҮҮЛ МЭНДИЙН САЙДЫН</a:t>
            </a:r>
          </a:p>
          <a:p>
            <a:pPr algn="ctr"/>
            <a:r>
              <a:rPr lang="mn-MN" sz="1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20</a:t>
            </a:r>
            <a:r>
              <a:rPr lang="en-US" sz="1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22</a:t>
            </a:r>
            <a:r>
              <a:rPr lang="mn-MN" sz="1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 ОНЫ ШИНЭЧИЛСЭН ТУШААЛД А/139</a:t>
            </a:r>
          </a:p>
        </p:txBody>
      </p:sp>
      <p:sp>
        <p:nvSpPr>
          <p:cNvPr id="12" name="TextBox 11">
            <a:extLst>
              <a:ext uri="{FF2B5EF4-FFF2-40B4-BE49-F238E27FC236}">
                <a16:creationId xmlns:a16="http://schemas.microsoft.com/office/drawing/2014/main" id="{3B969C12-3E46-4C29-A1BB-6246817F7505}"/>
              </a:ext>
            </a:extLst>
          </p:cNvPr>
          <p:cNvSpPr txBox="1"/>
          <p:nvPr/>
        </p:nvSpPr>
        <p:spPr>
          <a:xfrm>
            <a:off x="9437488" y="4127447"/>
            <a:ext cx="2456260" cy="276999"/>
          </a:xfrm>
          <a:prstGeom prst="rect">
            <a:avLst/>
          </a:prstGeom>
          <a:noFill/>
        </p:spPr>
        <p:txBody>
          <a:bodyPr wrap="square" rtlCol="0">
            <a:spAutoFit/>
          </a:bodyPr>
          <a:lstStyle/>
          <a:p>
            <a:pPr algn="ctr"/>
            <a:r>
              <a:rPr lang="mn-MN" sz="120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18-аас дээш насанд</a:t>
            </a:r>
          </a:p>
        </p:txBody>
      </p:sp>
      <p:sp>
        <p:nvSpPr>
          <p:cNvPr id="13" name="TextBox 12">
            <a:extLst>
              <a:ext uri="{FF2B5EF4-FFF2-40B4-BE49-F238E27FC236}">
                <a16:creationId xmlns:a16="http://schemas.microsoft.com/office/drawing/2014/main" id="{BE6E0469-DB0B-4DF2-9F6B-42C1ED508608}"/>
              </a:ext>
            </a:extLst>
          </p:cNvPr>
          <p:cNvSpPr txBox="1"/>
          <p:nvPr/>
        </p:nvSpPr>
        <p:spPr>
          <a:xfrm>
            <a:off x="10064352" y="4456010"/>
            <a:ext cx="1202532" cy="584775"/>
          </a:xfrm>
          <a:prstGeom prst="rect">
            <a:avLst/>
          </a:prstGeom>
          <a:noFill/>
        </p:spPr>
        <p:txBody>
          <a:bodyPr wrap="square" rtlCol="0">
            <a:spAutoFit/>
          </a:bodyPr>
          <a:lstStyle/>
          <a:p>
            <a:pPr algn="ctr"/>
            <a:r>
              <a:rPr lang="mn-MN" sz="3200" b="1" dirty="0">
                <a:solidFill>
                  <a:schemeClr val="accent1"/>
                </a:solidFill>
                <a:latin typeface="Tahoma" panose="020B0604030504040204" pitchFamily="34" charset="0"/>
                <a:ea typeface="Tahoma" panose="020B0604030504040204" pitchFamily="34" charset="0"/>
                <a:cs typeface="Tahoma" panose="020B0604030504040204" pitchFamily="34" charset="0"/>
              </a:rPr>
              <a:t>19</a:t>
            </a:r>
          </a:p>
        </p:txBody>
      </p:sp>
      <p:sp>
        <p:nvSpPr>
          <p:cNvPr id="14" name="TextBox 13">
            <a:extLst>
              <a:ext uri="{FF2B5EF4-FFF2-40B4-BE49-F238E27FC236}">
                <a16:creationId xmlns:a16="http://schemas.microsoft.com/office/drawing/2014/main" id="{9EDEFAC4-57AB-42FF-AA5E-5F2F2A1B6588}"/>
              </a:ext>
            </a:extLst>
          </p:cNvPr>
          <p:cNvSpPr txBox="1"/>
          <p:nvPr/>
        </p:nvSpPr>
        <p:spPr>
          <a:xfrm>
            <a:off x="9437488" y="5050474"/>
            <a:ext cx="2456260" cy="276999"/>
          </a:xfrm>
          <a:prstGeom prst="rect">
            <a:avLst/>
          </a:prstGeom>
          <a:noFill/>
        </p:spPr>
        <p:txBody>
          <a:bodyPr wrap="square" rtlCol="0">
            <a:spAutoFit/>
          </a:bodyPr>
          <a:lstStyle/>
          <a:p>
            <a:pPr algn="ctr"/>
            <a:r>
              <a:rPr lang="mn-MN" sz="1200" b="1" dirty="0">
                <a:solidFill>
                  <a:schemeClr val="accent5">
                    <a:lumMod val="75000"/>
                  </a:schemeClr>
                </a:solidFill>
                <a:latin typeface="+mj-lt"/>
                <a:cs typeface="Arial" panose="020B0604020202020204" pitchFamily="34" charset="0"/>
              </a:rPr>
              <a:t>0-18 насанд </a:t>
            </a:r>
          </a:p>
        </p:txBody>
      </p:sp>
      <p:sp>
        <p:nvSpPr>
          <p:cNvPr id="15" name="TextBox 14">
            <a:extLst>
              <a:ext uri="{FF2B5EF4-FFF2-40B4-BE49-F238E27FC236}">
                <a16:creationId xmlns:a16="http://schemas.microsoft.com/office/drawing/2014/main" id="{17E5454C-3EA1-438F-9F37-524ED85E0E1B}"/>
              </a:ext>
            </a:extLst>
          </p:cNvPr>
          <p:cNvSpPr txBox="1"/>
          <p:nvPr/>
        </p:nvSpPr>
        <p:spPr>
          <a:xfrm>
            <a:off x="10081447" y="5362392"/>
            <a:ext cx="1202532" cy="584775"/>
          </a:xfrm>
          <a:prstGeom prst="rect">
            <a:avLst/>
          </a:prstGeom>
          <a:noFill/>
        </p:spPr>
        <p:txBody>
          <a:bodyPr wrap="square" rtlCol="0">
            <a:spAutoFit/>
          </a:bodyPr>
          <a:lstStyle/>
          <a:p>
            <a:pPr algn="ctr"/>
            <a:r>
              <a:rPr lang="mn-MN" sz="3200" b="1" dirty="0">
                <a:solidFill>
                  <a:schemeClr val="accent1"/>
                </a:solidFill>
                <a:latin typeface="Tahoma" panose="020B0604030504040204" pitchFamily="34" charset="0"/>
                <a:ea typeface="Tahoma" panose="020B0604030504040204" pitchFamily="34" charset="0"/>
                <a:cs typeface="Tahoma" panose="020B0604030504040204" pitchFamily="34" charset="0"/>
              </a:rPr>
              <a:t>10</a:t>
            </a:r>
          </a:p>
        </p:txBody>
      </p:sp>
      <p:sp>
        <p:nvSpPr>
          <p:cNvPr id="16" name="TextBox 15">
            <a:extLst>
              <a:ext uri="{FF2B5EF4-FFF2-40B4-BE49-F238E27FC236}">
                <a16:creationId xmlns:a16="http://schemas.microsoft.com/office/drawing/2014/main" id="{35F97EAB-0EE1-4ECA-9680-F6A9C9978D53}"/>
              </a:ext>
            </a:extLst>
          </p:cNvPr>
          <p:cNvSpPr txBox="1"/>
          <p:nvPr/>
        </p:nvSpPr>
        <p:spPr>
          <a:xfrm>
            <a:off x="9454583" y="5940643"/>
            <a:ext cx="2456260" cy="461665"/>
          </a:xfrm>
          <a:prstGeom prst="rect">
            <a:avLst/>
          </a:prstGeom>
          <a:noFill/>
        </p:spPr>
        <p:txBody>
          <a:bodyPr wrap="square" rtlCol="0">
            <a:spAutoFit/>
          </a:bodyPr>
          <a:lstStyle/>
          <a:p>
            <a:pPr algn="ctr"/>
            <a:r>
              <a:rPr lang="mn-MN" sz="120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төрлийн үзлэг, оношлогоо, шинжилгээг тус тус хийнэ</a:t>
            </a:r>
          </a:p>
        </p:txBody>
      </p:sp>
    </p:spTree>
    <p:extLst>
      <p:ext uri="{BB962C8B-B14F-4D97-AF65-F5344CB8AC3E}">
        <p14:creationId xmlns:p14="http://schemas.microsoft.com/office/powerpoint/2010/main" val="325739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BFF77B-1223-43AE-89CD-54EF7315B297}"/>
              </a:ext>
            </a:extLst>
          </p:cNvPr>
          <p:cNvSpPr>
            <a:spLocks noGrp="1"/>
          </p:cNvSpPr>
          <p:nvPr>
            <p:ph type="body" sz="quarter" idx="10"/>
          </p:nvPr>
        </p:nvSpPr>
        <p:spPr/>
        <p:txBody>
          <a:bodyPr/>
          <a:lstStyle/>
          <a:p>
            <a:r>
              <a:rPr lang="mn-MN" dirty="0"/>
              <a:t>ЭРҮҮЛ МЭДИЙН САЙДЫН А/139 </a:t>
            </a:r>
            <a:endParaRPr lang="en-US" dirty="0"/>
          </a:p>
        </p:txBody>
      </p:sp>
      <p:pic>
        <p:nvPicPr>
          <p:cNvPr id="4" name="Picture 3">
            <a:extLst>
              <a:ext uri="{FF2B5EF4-FFF2-40B4-BE49-F238E27FC236}">
                <a16:creationId xmlns:a16="http://schemas.microsoft.com/office/drawing/2014/main" id="{0BD623D4-87AD-4C8B-9078-D41404CE5C98}"/>
              </a:ext>
            </a:extLst>
          </p:cNvPr>
          <p:cNvPicPr>
            <a:picLocks noChangeAspect="1"/>
          </p:cNvPicPr>
          <p:nvPr/>
        </p:nvPicPr>
        <p:blipFill rotWithShape="1">
          <a:blip r:embed="rId2"/>
          <a:srcRect l="23463" t="20921" r="23142" b="9480"/>
          <a:stretch/>
        </p:blipFill>
        <p:spPr>
          <a:xfrm>
            <a:off x="187356" y="1048624"/>
            <a:ext cx="5746458" cy="5582873"/>
          </a:xfrm>
          <a:prstGeom prst="rect">
            <a:avLst/>
          </a:prstGeom>
        </p:spPr>
      </p:pic>
      <p:pic>
        <p:nvPicPr>
          <p:cNvPr id="6" name="Picture 5">
            <a:extLst>
              <a:ext uri="{FF2B5EF4-FFF2-40B4-BE49-F238E27FC236}">
                <a16:creationId xmlns:a16="http://schemas.microsoft.com/office/drawing/2014/main" id="{329444F9-9DF0-4DE9-93AB-5B6F296CAFB4}"/>
              </a:ext>
            </a:extLst>
          </p:cNvPr>
          <p:cNvPicPr>
            <a:picLocks noChangeAspect="1"/>
          </p:cNvPicPr>
          <p:nvPr/>
        </p:nvPicPr>
        <p:blipFill rotWithShape="1">
          <a:blip r:embed="rId3"/>
          <a:srcRect l="34266" t="22263" r="32844" b="44465"/>
          <a:stretch/>
        </p:blipFill>
        <p:spPr>
          <a:xfrm>
            <a:off x="6281957" y="1147194"/>
            <a:ext cx="4009938" cy="2281806"/>
          </a:xfrm>
          <a:prstGeom prst="rect">
            <a:avLst/>
          </a:prstGeom>
        </p:spPr>
      </p:pic>
      <p:pic>
        <p:nvPicPr>
          <p:cNvPr id="8" name="Picture 7">
            <a:extLst>
              <a:ext uri="{FF2B5EF4-FFF2-40B4-BE49-F238E27FC236}">
                <a16:creationId xmlns:a16="http://schemas.microsoft.com/office/drawing/2014/main" id="{ED79817E-37D1-4CFA-A410-4FBFA4F70D62}"/>
              </a:ext>
            </a:extLst>
          </p:cNvPr>
          <p:cNvPicPr>
            <a:picLocks noChangeAspect="1"/>
          </p:cNvPicPr>
          <p:nvPr/>
        </p:nvPicPr>
        <p:blipFill rotWithShape="1">
          <a:blip r:embed="rId4"/>
          <a:srcRect l="30275" t="13408" r="31124" b="12416"/>
          <a:stretch/>
        </p:blipFill>
        <p:spPr>
          <a:xfrm>
            <a:off x="5933814" y="3182736"/>
            <a:ext cx="4706224" cy="3675264"/>
          </a:xfrm>
          <a:prstGeom prst="rect">
            <a:avLst/>
          </a:prstGeom>
        </p:spPr>
      </p:pic>
    </p:spTree>
    <p:extLst>
      <p:ext uri="{BB962C8B-B14F-4D97-AF65-F5344CB8AC3E}">
        <p14:creationId xmlns:p14="http://schemas.microsoft.com/office/powerpoint/2010/main" val="3470727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207DB-B541-48E2-A5DD-2C4A4ACDA79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AE2AD4C-7D65-4C3A-92DD-A48AB96D2E2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40F1F9AC-4645-40F3-83F2-25A991FBE1D2}"/>
              </a:ext>
            </a:extLst>
          </p:cNvPr>
          <p:cNvPicPr>
            <a:picLocks noChangeAspect="1"/>
          </p:cNvPicPr>
          <p:nvPr/>
        </p:nvPicPr>
        <p:blipFill rotWithShape="1">
          <a:blip r:embed="rId2"/>
          <a:srcRect l="12756" t="11396" r="13750" b="16581"/>
          <a:stretch/>
        </p:blipFill>
        <p:spPr>
          <a:xfrm>
            <a:off x="-156308" y="7815"/>
            <a:ext cx="12348308" cy="7197970"/>
          </a:xfrm>
          <a:prstGeom prst="rect">
            <a:avLst/>
          </a:prstGeom>
        </p:spPr>
      </p:pic>
    </p:spTree>
    <p:extLst>
      <p:ext uri="{BB962C8B-B14F-4D97-AF65-F5344CB8AC3E}">
        <p14:creationId xmlns:p14="http://schemas.microsoft.com/office/powerpoint/2010/main" val="2066742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F1F376DA-A18B-4EBF-A61A-5C6B92DD7808}"/>
              </a:ext>
            </a:extLst>
          </p:cNvPr>
          <p:cNvSpPr txBox="1"/>
          <p:nvPr/>
        </p:nvSpPr>
        <p:spPr>
          <a:xfrm>
            <a:off x="2269435" y="6215868"/>
            <a:ext cx="4434168" cy="276999"/>
          </a:xfrm>
          <a:prstGeom prst="rect">
            <a:avLst/>
          </a:prstGeom>
          <a:noFill/>
        </p:spPr>
        <p:txBody>
          <a:bodyPr wrap="square">
            <a:spAutoFit/>
          </a:bodyPr>
          <a:lstStyle/>
          <a:p>
            <a:r>
              <a:rPr lang="mn-MN" sz="1200" dirty="0">
                <a:latin typeface="Tahoma" panose="020B0604030504040204" pitchFamily="34" charset="0"/>
                <a:ea typeface="Tahoma" panose="020B0604030504040204" pitchFamily="34" charset="0"/>
                <a:cs typeface="Tahoma" panose="020B0604030504040204" pitchFamily="34" charset="0"/>
              </a:rPr>
              <a:t>Хөгжлийн бодлого, төлөвлөлт, түүний удирдлагын тухай</a:t>
            </a:r>
            <a:endParaRPr lang="en-US" sz="1200" dirty="0">
              <a:latin typeface="Tahoma" panose="020B0604030504040204" pitchFamily="34" charset="0"/>
              <a:ea typeface="Tahoma" panose="020B0604030504040204" pitchFamily="34" charset="0"/>
              <a:cs typeface="Tahoma" panose="020B0604030504040204" pitchFamily="34" charset="0"/>
            </a:endParaRPr>
          </a:p>
        </p:txBody>
      </p:sp>
      <p:grpSp>
        <p:nvGrpSpPr>
          <p:cNvPr id="71" name="Group 70">
            <a:extLst>
              <a:ext uri="{FF2B5EF4-FFF2-40B4-BE49-F238E27FC236}">
                <a16:creationId xmlns:a16="http://schemas.microsoft.com/office/drawing/2014/main" id="{FEAC7026-95CB-4F9F-A527-A4C0229429ED}"/>
              </a:ext>
            </a:extLst>
          </p:cNvPr>
          <p:cNvGrpSpPr/>
          <p:nvPr/>
        </p:nvGrpSpPr>
        <p:grpSpPr>
          <a:xfrm>
            <a:off x="847233" y="1467584"/>
            <a:ext cx="6535939" cy="4510070"/>
            <a:chOff x="1033664" y="1991366"/>
            <a:chExt cx="6535939" cy="4510070"/>
          </a:xfrm>
        </p:grpSpPr>
        <p:sp>
          <p:nvSpPr>
            <p:cNvPr id="72" name="TextBox 71">
              <a:extLst>
                <a:ext uri="{FF2B5EF4-FFF2-40B4-BE49-F238E27FC236}">
                  <a16:creationId xmlns:a16="http://schemas.microsoft.com/office/drawing/2014/main" id="{5E3111AA-ED3D-47F6-8CDF-649A99DAC360}"/>
                </a:ext>
              </a:extLst>
            </p:cNvPr>
            <p:cNvSpPr txBox="1"/>
            <p:nvPr/>
          </p:nvSpPr>
          <p:spPr>
            <a:xfrm>
              <a:off x="5765868" y="3174077"/>
              <a:ext cx="1803735" cy="461665"/>
            </a:xfrm>
            <a:prstGeom prst="rect">
              <a:avLst/>
            </a:prstGeom>
            <a:noFill/>
          </p:spPr>
          <p:txBody>
            <a:bodyPr wrap="square" rtlCol="0">
              <a:spAutoFit/>
            </a:bodyPr>
            <a:lstStyle/>
            <a:p>
              <a:r>
                <a:rPr lang="mn-MN" sz="1200" b="1" dirty="0">
                  <a:latin typeface="+mj-lt"/>
                </a:rPr>
                <a:t>ЭЛЭГ БҮТЭН МОНГОЛ</a:t>
              </a:r>
              <a:endParaRPr lang="en-US" sz="1200" b="1" dirty="0">
                <a:latin typeface="+mj-lt"/>
              </a:endParaRPr>
            </a:p>
          </p:txBody>
        </p:sp>
        <p:sp>
          <p:nvSpPr>
            <p:cNvPr id="73" name="AutoShape 3">
              <a:extLst>
                <a:ext uri="{FF2B5EF4-FFF2-40B4-BE49-F238E27FC236}">
                  <a16:creationId xmlns:a16="http://schemas.microsoft.com/office/drawing/2014/main" id="{C17DC151-52EF-4D3F-827B-E80CED42E1BD}"/>
                </a:ext>
              </a:extLst>
            </p:cNvPr>
            <p:cNvSpPr>
              <a:spLocks/>
            </p:cNvSpPr>
            <p:nvPr/>
          </p:nvSpPr>
          <p:spPr bwMode="auto">
            <a:xfrm>
              <a:off x="3238553" y="3246499"/>
              <a:ext cx="1980391" cy="1962980"/>
            </a:xfrm>
            <a:custGeom>
              <a:avLst/>
              <a:gdLst>
                <a:gd name="T0" fmla="*/ 2147483646 w 19678"/>
                <a:gd name="T1" fmla="*/ 2147483646 h 19678"/>
                <a:gd name="T2" fmla="*/ 2147483646 w 19678"/>
                <a:gd name="T3" fmla="*/ 2147483646 h 19678"/>
                <a:gd name="T4" fmla="*/ 2147483646 w 19678"/>
                <a:gd name="T5" fmla="*/ 2147483646 h 19678"/>
                <a:gd name="T6" fmla="*/ 2147483646 w 19678"/>
                <a:gd name="T7" fmla="*/ 2147483646 h 19678"/>
                <a:gd name="T8" fmla="*/ 2147483646 w 19678"/>
                <a:gd name="T9" fmla="*/ 2147483646 h 196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78" h="19678">
                  <a:moveTo>
                    <a:pt x="16797" y="2885"/>
                  </a:moveTo>
                  <a:cubicBezTo>
                    <a:pt x="20640" y="6729"/>
                    <a:pt x="20641" y="12958"/>
                    <a:pt x="16800" y="16800"/>
                  </a:cubicBezTo>
                  <a:cubicBezTo>
                    <a:pt x="12958" y="20641"/>
                    <a:pt x="6729" y="20640"/>
                    <a:pt x="2885" y="16797"/>
                  </a:cubicBezTo>
                  <a:cubicBezTo>
                    <a:pt x="-958" y="12953"/>
                    <a:pt x="-959" y="6724"/>
                    <a:pt x="2882" y="2882"/>
                  </a:cubicBezTo>
                  <a:cubicBezTo>
                    <a:pt x="6724" y="-959"/>
                    <a:pt x="12953" y="-958"/>
                    <a:pt x="16797" y="2885"/>
                  </a:cubicBezTo>
                </a:path>
              </a:pathLst>
            </a:custGeom>
            <a:solidFill>
              <a:schemeClr val="accent5">
                <a:lumMod val="75000"/>
              </a:schemeClr>
            </a:solidFill>
            <a:ln>
              <a:noFill/>
            </a:ln>
          </p:spPr>
          <p:txBody>
            <a:bodyPr lIns="0" tIns="0" rIns="0" bIns="0"/>
            <a:lstStyle/>
            <a:p>
              <a:endParaRPr lang="en-GB"/>
            </a:p>
          </p:txBody>
        </p:sp>
        <p:sp>
          <p:nvSpPr>
            <p:cNvPr id="74" name="Oval 73">
              <a:extLst>
                <a:ext uri="{FF2B5EF4-FFF2-40B4-BE49-F238E27FC236}">
                  <a16:creationId xmlns:a16="http://schemas.microsoft.com/office/drawing/2014/main" id="{A7F52DC7-21D6-4731-A62F-695FD1DA02C1}"/>
                </a:ext>
              </a:extLst>
            </p:cNvPr>
            <p:cNvSpPr/>
            <p:nvPr/>
          </p:nvSpPr>
          <p:spPr>
            <a:xfrm>
              <a:off x="2920574" y="2928652"/>
              <a:ext cx="2616347" cy="2598672"/>
            </a:xfrm>
            <a:prstGeom prst="ellipse">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75" name="Oval 74">
              <a:extLst>
                <a:ext uri="{FF2B5EF4-FFF2-40B4-BE49-F238E27FC236}">
                  <a16:creationId xmlns:a16="http://schemas.microsoft.com/office/drawing/2014/main" id="{36FB401A-74FF-4B92-AFD9-567FF7222B93}"/>
                </a:ext>
              </a:extLst>
            </p:cNvPr>
            <p:cNvSpPr/>
            <p:nvPr/>
          </p:nvSpPr>
          <p:spPr>
            <a:xfrm>
              <a:off x="5076937" y="3060768"/>
              <a:ext cx="626333" cy="62210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76" name="Oval 75">
              <a:extLst>
                <a:ext uri="{FF2B5EF4-FFF2-40B4-BE49-F238E27FC236}">
                  <a16:creationId xmlns:a16="http://schemas.microsoft.com/office/drawing/2014/main" id="{983DE5B0-9B0C-4F15-9540-7577CC55A1B7}"/>
                </a:ext>
              </a:extLst>
            </p:cNvPr>
            <p:cNvSpPr/>
            <p:nvPr/>
          </p:nvSpPr>
          <p:spPr>
            <a:xfrm>
              <a:off x="5342848" y="4283346"/>
              <a:ext cx="626333" cy="62210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77" name="Oval 76">
              <a:extLst>
                <a:ext uri="{FF2B5EF4-FFF2-40B4-BE49-F238E27FC236}">
                  <a16:creationId xmlns:a16="http://schemas.microsoft.com/office/drawing/2014/main" id="{043B154D-B685-48EF-8C60-34A56735BD37}"/>
                </a:ext>
              </a:extLst>
            </p:cNvPr>
            <p:cNvSpPr/>
            <p:nvPr/>
          </p:nvSpPr>
          <p:spPr>
            <a:xfrm flipH="1">
              <a:off x="2754225" y="3097761"/>
              <a:ext cx="626333" cy="62210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78" name="Oval 77">
              <a:extLst>
                <a:ext uri="{FF2B5EF4-FFF2-40B4-BE49-F238E27FC236}">
                  <a16:creationId xmlns:a16="http://schemas.microsoft.com/office/drawing/2014/main" id="{ED62D00A-AAC3-432B-BAF8-EACB716971BD}"/>
                </a:ext>
              </a:extLst>
            </p:cNvPr>
            <p:cNvSpPr/>
            <p:nvPr/>
          </p:nvSpPr>
          <p:spPr>
            <a:xfrm flipH="1">
              <a:off x="3349476" y="5257399"/>
              <a:ext cx="626333" cy="62210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79" name="Oval 78">
              <a:extLst>
                <a:ext uri="{FF2B5EF4-FFF2-40B4-BE49-F238E27FC236}">
                  <a16:creationId xmlns:a16="http://schemas.microsoft.com/office/drawing/2014/main" id="{20083ECE-7751-4C8F-A929-E48779021932}"/>
                </a:ext>
              </a:extLst>
            </p:cNvPr>
            <p:cNvSpPr/>
            <p:nvPr/>
          </p:nvSpPr>
          <p:spPr>
            <a:xfrm>
              <a:off x="4672950" y="5261764"/>
              <a:ext cx="626333" cy="62210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80" name="Oval 79">
              <a:extLst>
                <a:ext uri="{FF2B5EF4-FFF2-40B4-BE49-F238E27FC236}">
                  <a16:creationId xmlns:a16="http://schemas.microsoft.com/office/drawing/2014/main" id="{3C77BB55-94CD-47E4-B748-83BB9633AA37}"/>
                </a:ext>
              </a:extLst>
            </p:cNvPr>
            <p:cNvSpPr/>
            <p:nvPr/>
          </p:nvSpPr>
          <p:spPr>
            <a:xfrm flipH="1">
              <a:off x="2518467" y="4317874"/>
              <a:ext cx="626333" cy="62210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81" name="TextBox 80">
              <a:extLst>
                <a:ext uri="{FF2B5EF4-FFF2-40B4-BE49-F238E27FC236}">
                  <a16:creationId xmlns:a16="http://schemas.microsoft.com/office/drawing/2014/main" id="{2009E107-C9A0-418B-8280-2DAFD2D32A08}"/>
                </a:ext>
              </a:extLst>
            </p:cNvPr>
            <p:cNvSpPr txBox="1"/>
            <p:nvPr/>
          </p:nvSpPr>
          <p:spPr>
            <a:xfrm>
              <a:off x="3326880" y="4092231"/>
              <a:ext cx="1803735" cy="707886"/>
            </a:xfrm>
            <a:prstGeom prst="rect">
              <a:avLst/>
            </a:prstGeom>
            <a:noFill/>
          </p:spPr>
          <p:txBody>
            <a:bodyPr wrap="square" rtlCol="0">
              <a:spAutoFit/>
            </a:bodyPr>
            <a:lstStyle/>
            <a:p>
              <a:pPr algn="ctr"/>
              <a:r>
                <a:rPr lang="mn-MN" sz="2000" b="1" dirty="0">
                  <a:solidFill>
                    <a:schemeClr val="bg1"/>
                  </a:solidFill>
                  <a:latin typeface="+mj-lt"/>
                </a:rPr>
                <a:t>ЭРТ ИЛРҮҮЛЭГ</a:t>
              </a:r>
              <a:endParaRPr lang="en-US" sz="2000" b="1" dirty="0">
                <a:solidFill>
                  <a:schemeClr val="bg1"/>
                </a:solidFill>
                <a:latin typeface="+mj-lt"/>
              </a:endParaRPr>
            </a:p>
          </p:txBody>
        </p:sp>
        <p:sp>
          <p:nvSpPr>
            <p:cNvPr id="82" name="TextBox 81">
              <a:extLst>
                <a:ext uri="{FF2B5EF4-FFF2-40B4-BE49-F238E27FC236}">
                  <a16:creationId xmlns:a16="http://schemas.microsoft.com/office/drawing/2014/main" id="{07843FEA-7193-42F9-8938-49D096E9D35A}"/>
                </a:ext>
              </a:extLst>
            </p:cNvPr>
            <p:cNvSpPr txBox="1"/>
            <p:nvPr/>
          </p:nvSpPr>
          <p:spPr>
            <a:xfrm>
              <a:off x="3030031" y="1991366"/>
              <a:ext cx="2330448" cy="461665"/>
            </a:xfrm>
            <a:prstGeom prst="rect">
              <a:avLst/>
            </a:prstGeom>
            <a:noFill/>
          </p:spPr>
          <p:txBody>
            <a:bodyPr wrap="square" rtlCol="0">
              <a:spAutoFit/>
            </a:bodyPr>
            <a:lstStyle/>
            <a:p>
              <a:pPr algn="ctr"/>
              <a:r>
                <a:rPr lang="mn-MN" sz="1200" b="1" dirty="0">
                  <a:latin typeface="+mj-lt"/>
                </a:rPr>
                <a:t>ЭХ , ХҮҮХЭД, НӨХӨН ҮРЖИХҮЙН ЭРҮҮЛ МЭНД</a:t>
              </a:r>
              <a:endParaRPr lang="en-US" sz="1200" b="1" dirty="0">
                <a:latin typeface="+mj-lt"/>
              </a:endParaRPr>
            </a:p>
          </p:txBody>
        </p:sp>
        <p:sp>
          <p:nvSpPr>
            <p:cNvPr id="83" name="TextBox 82">
              <a:extLst>
                <a:ext uri="{FF2B5EF4-FFF2-40B4-BE49-F238E27FC236}">
                  <a16:creationId xmlns:a16="http://schemas.microsoft.com/office/drawing/2014/main" id="{3EBA9A27-FF48-4AAD-AB79-5C55CD50B065}"/>
                </a:ext>
              </a:extLst>
            </p:cNvPr>
            <p:cNvSpPr txBox="1"/>
            <p:nvPr/>
          </p:nvSpPr>
          <p:spPr>
            <a:xfrm>
              <a:off x="1538711" y="5383506"/>
              <a:ext cx="1803735" cy="461665"/>
            </a:xfrm>
            <a:prstGeom prst="rect">
              <a:avLst/>
            </a:prstGeom>
            <a:noFill/>
          </p:spPr>
          <p:txBody>
            <a:bodyPr wrap="square" rtlCol="0">
              <a:spAutoFit/>
            </a:bodyPr>
            <a:lstStyle/>
            <a:p>
              <a:pPr algn="r"/>
              <a:r>
                <a:rPr lang="mn-MN" sz="1200" b="1" dirty="0">
                  <a:latin typeface="+mj-lt"/>
                </a:rPr>
                <a:t>ЭРҮҮЛ, ИДЭВХТЭЙ АМЬДРАЛ</a:t>
              </a:r>
              <a:endParaRPr lang="en-US" sz="1200" b="1" dirty="0">
                <a:latin typeface="+mj-lt"/>
              </a:endParaRPr>
            </a:p>
          </p:txBody>
        </p:sp>
        <p:sp>
          <p:nvSpPr>
            <p:cNvPr id="84" name="TextBox 83">
              <a:extLst>
                <a:ext uri="{FF2B5EF4-FFF2-40B4-BE49-F238E27FC236}">
                  <a16:creationId xmlns:a16="http://schemas.microsoft.com/office/drawing/2014/main" id="{EF313FE9-C8B8-4DD3-8219-71582D150B2A}"/>
                </a:ext>
              </a:extLst>
            </p:cNvPr>
            <p:cNvSpPr txBox="1"/>
            <p:nvPr/>
          </p:nvSpPr>
          <p:spPr>
            <a:xfrm>
              <a:off x="1033664" y="3266409"/>
              <a:ext cx="1803735" cy="276999"/>
            </a:xfrm>
            <a:prstGeom prst="rect">
              <a:avLst/>
            </a:prstGeom>
            <a:noFill/>
          </p:spPr>
          <p:txBody>
            <a:bodyPr wrap="square" rtlCol="0">
              <a:spAutoFit/>
            </a:bodyPr>
            <a:lstStyle/>
            <a:p>
              <a:pPr algn="ctr"/>
              <a:r>
                <a:rPr lang="mn-MN" sz="1200" b="1" dirty="0">
                  <a:latin typeface="+mj-lt"/>
                </a:rPr>
                <a:t>ХАВДРЫН ЭСРЭГ</a:t>
              </a:r>
              <a:endParaRPr lang="en-US" sz="1200" b="1" dirty="0">
                <a:latin typeface="+mj-lt"/>
              </a:endParaRPr>
            </a:p>
          </p:txBody>
        </p:sp>
        <p:sp>
          <p:nvSpPr>
            <p:cNvPr id="85" name="Oval 84">
              <a:extLst>
                <a:ext uri="{FF2B5EF4-FFF2-40B4-BE49-F238E27FC236}">
                  <a16:creationId xmlns:a16="http://schemas.microsoft.com/office/drawing/2014/main" id="{A632D947-7A3D-46C9-A380-A6B35976CE46}"/>
                </a:ext>
              </a:extLst>
            </p:cNvPr>
            <p:cNvSpPr/>
            <p:nvPr/>
          </p:nvSpPr>
          <p:spPr>
            <a:xfrm>
              <a:off x="3903679" y="2465474"/>
              <a:ext cx="626333" cy="62210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86" name="TextBox 85">
              <a:extLst>
                <a:ext uri="{FF2B5EF4-FFF2-40B4-BE49-F238E27FC236}">
                  <a16:creationId xmlns:a16="http://schemas.microsoft.com/office/drawing/2014/main" id="{225E0F19-61F2-4275-92CE-388A25785E8F}"/>
                </a:ext>
              </a:extLst>
            </p:cNvPr>
            <p:cNvSpPr txBox="1"/>
            <p:nvPr/>
          </p:nvSpPr>
          <p:spPr>
            <a:xfrm>
              <a:off x="5360479" y="5322219"/>
              <a:ext cx="1666936" cy="461665"/>
            </a:xfrm>
            <a:prstGeom prst="rect">
              <a:avLst/>
            </a:prstGeom>
            <a:noFill/>
          </p:spPr>
          <p:txBody>
            <a:bodyPr wrap="square" rtlCol="0">
              <a:spAutoFit/>
            </a:bodyPr>
            <a:lstStyle/>
            <a:p>
              <a:r>
                <a:rPr lang="mn-MN" sz="1200" b="1" dirty="0">
                  <a:latin typeface="+mj-lt"/>
                </a:rPr>
                <a:t>ЭРҮҮЛ ЧИЙРЭГ ЭР ХҮН</a:t>
              </a:r>
              <a:endParaRPr lang="en-US" sz="1200" b="1" dirty="0">
                <a:latin typeface="+mj-lt"/>
              </a:endParaRPr>
            </a:p>
          </p:txBody>
        </p:sp>
        <p:sp>
          <p:nvSpPr>
            <p:cNvPr id="87" name="Freeform 100">
              <a:extLst>
                <a:ext uri="{FF2B5EF4-FFF2-40B4-BE49-F238E27FC236}">
                  <a16:creationId xmlns:a16="http://schemas.microsoft.com/office/drawing/2014/main" id="{A6B8882D-A8F4-4F93-88F1-4DD5BB6A2A14}"/>
                </a:ext>
              </a:extLst>
            </p:cNvPr>
            <p:cNvSpPr>
              <a:spLocks noEditPoints="1"/>
            </p:cNvSpPr>
            <p:nvPr/>
          </p:nvSpPr>
          <p:spPr bwMode="auto">
            <a:xfrm>
              <a:off x="3925881" y="3506286"/>
              <a:ext cx="552007" cy="578738"/>
            </a:xfrm>
            <a:custGeom>
              <a:avLst/>
              <a:gdLst>
                <a:gd name="T0" fmla="*/ 279 w 288"/>
                <a:gd name="T1" fmla="*/ 26 h 304"/>
                <a:gd name="T2" fmla="*/ 236 w 288"/>
                <a:gd name="T3" fmla="*/ 7 h 304"/>
                <a:gd name="T4" fmla="*/ 227 w 288"/>
                <a:gd name="T5" fmla="*/ 0 h 304"/>
                <a:gd name="T6" fmla="*/ 214 w 288"/>
                <a:gd name="T7" fmla="*/ 12 h 304"/>
                <a:gd name="T8" fmla="*/ 227 w 288"/>
                <a:gd name="T9" fmla="*/ 23 h 304"/>
                <a:gd name="T10" fmla="*/ 252 w 288"/>
                <a:gd name="T11" fmla="*/ 26 h 304"/>
                <a:gd name="T12" fmla="*/ 272 w 288"/>
                <a:gd name="T13" fmla="*/ 48 h 304"/>
                <a:gd name="T14" fmla="*/ 268 w 288"/>
                <a:gd name="T15" fmla="*/ 85 h 304"/>
                <a:gd name="T16" fmla="*/ 244 w 288"/>
                <a:gd name="T17" fmla="*/ 132 h 304"/>
                <a:gd name="T18" fmla="*/ 228 w 288"/>
                <a:gd name="T19" fmla="*/ 143 h 304"/>
                <a:gd name="T20" fmla="*/ 195 w 288"/>
                <a:gd name="T21" fmla="*/ 156 h 304"/>
                <a:gd name="T22" fmla="*/ 162 w 288"/>
                <a:gd name="T23" fmla="*/ 143 h 304"/>
                <a:gd name="T24" fmla="*/ 147 w 288"/>
                <a:gd name="T25" fmla="*/ 132 h 304"/>
                <a:gd name="T26" fmla="*/ 123 w 288"/>
                <a:gd name="T27" fmla="*/ 85 h 304"/>
                <a:gd name="T28" fmla="*/ 118 w 288"/>
                <a:gd name="T29" fmla="*/ 48 h 304"/>
                <a:gd name="T30" fmla="*/ 138 w 288"/>
                <a:gd name="T31" fmla="*/ 26 h 304"/>
                <a:gd name="T32" fmla="*/ 164 w 288"/>
                <a:gd name="T33" fmla="*/ 23 h 304"/>
                <a:gd name="T34" fmla="*/ 177 w 288"/>
                <a:gd name="T35" fmla="*/ 12 h 304"/>
                <a:gd name="T36" fmla="*/ 164 w 288"/>
                <a:gd name="T37" fmla="*/ 0 h 304"/>
                <a:gd name="T38" fmla="*/ 153 w 288"/>
                <a:gd name="T39" fmla="*/ 7 h 304"/>
                <a:gd name="T40" fmla="*/ 106 w 288"/>
                <a:gd name="T41" fmla="*/ 34 h 304"/>
                <a:gd name="T42" fmla="*/ 105 w 288"/>
                <a:gd name="T43" fmla="*/ 78 h 304"/>
                <a:gd name="T44" fmla="*/ 128 w 288"/>
                <a:gd name="T45" fmla="*/ 132 h 304"/>
                <a:gd name="T46" fmla="*/ 138 w 288"/>
                <a:gd name="T47" fmla="*/ 149 h 304"/>
                <a:gd name="T48" fmla="*/ 186 w 288"/>
                <a:gd name="T49" fmla="*/ 227 h 304"/>
                <a:gd name="T50" fmla="*/ 167 w 288"/>
                <a:gd name="T51" fmla="*/ 271 h 304"/>
                <a:gd name="T52" fmla="*/ 119 w 288"/>
                <a:gd name="T53" fmla="*/ 289 h 304"/>
                <a:gd name="T54" fmla="*/ 64 w 288"/>
                <a:gd name="T55" fmla="*/ 262 h 304"/>
                <a:gd name="T56" fmla="*/ 52 w 288"/>
                <a:gd name="T57" fmla="*/ 183 h 304"/>
                <a:gd name="T58" fmla="*/ 84 w 288"/>
                <a:gd name="T59" fmla="*/ 163 h 304"/>
                <a:gd name="T60" fmla="*/ 89 w 288"/>
                <a:gd name="T61" fmla="*/ 133 h 304"/>
                <a:gd name="T62" fmla="*/ 62 w 288"/>
                <a:gd name="T63" fmla="*/ 104 h 304"/>
                <a:gd name="T64" fmla="*/ 28 w 288"/>
                <a:gd name="T65" fmla="*/ 104 h 304"/>
                <a:gd name="T66" fmla="*/ 1 w 288"/>
                <a:gd name="T67" fmla="*/ 133 h 304"/>
                <a:gd name="T68" fmla="*/ 6 w 288"/>
                <a:gd name="T69" fmla="*/ 163 h 304"/>
                <a:gd name="T70" fmla="*/ 38 w 288"/>
                <a:gd name="T71" fmla="*/ 183 h 304"/>
                <a:gd name="T72" fmla="*/ 41 w 288"/>
                <a:gd name="T73" fmla="*/ 250 h 304"/>
                <a:gd name="T74" fmla="*/ 62 w 288"/>
                <a:gd name="T75" fmla="*/ 282 h 304"/>
                <a:gd name="T76" fmla="*/ 103 w 288"/>
                <a:gd name="T77" fmla="*/ 302 h 304"/>
                <a:gd name="T78" fmla="*/ 136 w 288"/>
                <a:gd name="T79" fmla="*/ 302 h 304"/>
                <a:gd name="T80" fmla="*/ 178 w 288"/>
                <a:gd name="T81" fmla="*/ 282 h 304"/>
                <a:gd name="T82" fmla="*/ 197 w 288"/>
                <a:gd name="T83" fmla="*/ 250 h 304"/>
                <a:gd name="T84" fmla="*/ 202 w 288"/>
                <a:gd name="T85" fmla="*/ 177 h 304"/>
                <a:gd name="T86" fmla="*/ 252 w 288"/>
                <a:gd name="T87" fmla="*/ 149 h 304"/>
                <a:gd name="T88" fmla="*/ 262 w 288"/>
                <a:gd name="T89" fmla="*/ 132 h 304"/>
                <a:gd name="T90" fmla="*/ 285 w 288"/>
                <a:gd name="T91" fmla="*/ 78 h 304"/>
                <a:gd name="T92" fmla="*/ 16 w 288"/>
                <a:gd name="T93" fmla="*/ 141 h 304"/>
                <a:gd name="T94" fmla="*/ 28 w 288"/>
                <a:gd name="T95" fmla="*/ 118 h 304"/>
                <a:gd name="T96" fmla="*/ 51 w 288"/>
                <a:gd name="T97" fmla="*/ 115 h 304"/>
                <a:gd name="T98" fmla="*/ 73 w 288"/>
                <a:gd name="T99" fmla="*/ 131 h 304"/>
                <a:gd name="T100" fmla="*/ 73 w 288"/>
                <a:gd name="T101" fmla="*/ 152 h 304"/>
                <a:gd name="T102" fmla="*/ 51 w 288"/>
                <a:gd name="T103" fmla="*/ 170 h 304"/>
                <a:gd name="T104" fmla="*/ 28 w 288"/>
                <a:gd name="T105" fmla="*/ 166 h 304"/>
                <a:gd name="T106" fmla="*/ 16 w 288"/>
                <a:gd name="T107" fmla="*/ 141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8" h="304">
                  <a:moveTo>
                    <a:pt x="288" y="57"/>
                  </a:moveTo>
                  <a:lnTo>
                    <a:pt x="288" y="57"/>
                  </a:lnTo>
                  <a:lnTo>
                    <a:pt x="286" y="44"/>
                  </a:lnTo>
                  <a:lnTo>
                    <a:pt x="284" y="34"/>
                  </a:lnTo>
                  <a:lnTo>
                    <a:pt x="279" y="26"/>
                  </a:lnTo>
                  <a:lnTo>
                    <a:pt x="274" y="20"/>
                  </a:lnTo>
                  <a:lnTo>
                    <a:pt x="267" y="16"/>
                  </a:lnTo>
                  <a:lnTo>
                    <a:pt x="258" y="12"/>
                  </a:lnTo>
                  <a:lnTo>
                    <a:pt x="238" y="7"/>
                  </a:lnTo>
                  <a:lnTo>
                    <a:pt x="236" y="7"/>
                  </a:lnTo>
                  <a:lnTo>
                    <a:pt x="236" y="7"/>
                  </a:lnTo>
                  <a:lnTo>
                    <a:pt x="235" y="5"/>
                  </a:lnTo>
                  <a:lnTo>
                    <a:pt x="233" y="3"/>
                  </a:lnTo>
                  <a:lnTo>
                    <a:pt x="229" y="1"/>
                  </a:lnTo>
                  <a:lnTo>
                    <a:pt x="227" y="0"/>
                  </a:lnTo>
                  <a:lnTo>
                    <a:pt x="227" y="0"/>
                  </a:lnTo>
                  <a:lnTo>
                    <a:pt x="222" y="1"/>
                  </a:lnTo>
                  <a:lnTo>
                    <a:pt x="218" y="4"/>
                  </a:lnTo>
                  <a:lnTo>
                    <a:pt x="216" y="7"/>
                  </a:lnTo>
                  <a:lnTo>
                    <a:pt x="214" y="12"/>
                  </a:lnTo>
                  <a:lnTo>
                    <a:pt x="214" y="12"/>
                  </a:lnTo>
                  <a:lnTo>
                    <a:pt x="216" y="16"/>
                  </a:lnTo>
                  <a:lnTo>
                    <a:pt x="218" y="20"/>
                  </a:lnTo>
                  <a:lnTo>
                    <a:pt x="222" y="22"/>
                  </a:lnTo>
                  <a:lnTo>
                    <a:pt x="227" y="23"/>
                  </a:lnTo>
                  <a:lnTo>
                    <a:pt x="227" y="23"/>
                  </a:lnTo>
                  <a:lnTo>
                    <a:pt x="230" y="22"/>
                  </a:lnTo>
                  <a:lnTo>
                    <a:pt x="233" y="21"/>
                  </a:lnTo>
                  <a:lnTo>
                    <a:pt x="233" y="21"/>
                  </a:lnTo>
                  <a:lnTo>
                    <a:pt x="252" y="26"/>
                  </a:lnTo>
                  <a:lnTo>
                    <a:pt x="259" y="28"/>
                  </a:lnTo>
                  <a:lnTo>
                    <a:pt x="264" y="31"/>
                  </a:lnTo>
                  <a:lnTo>
                    <a:pt x="268" y="35"/>
                  </a:lnTo>
                  <a:lnTo>
                    <a:pt x="270" y="40"/>
                  </a:lnTo>
                  <a:lnTo>
                    <a:pt x="272" y="48"/>
                  </a:lnTo>
                  <a:lnTo>
                    <a:pt x="273" y="57"/>
                  </a:lnTo>
                  <a:lnTo>
                    <a:pt x="273" y="57"/>
                  </a:lnTo>
                  <a:lnTo>
                    <a:pt x="272" y="66"/>
                  </a:lnTo>
                  <a:lnTo>
                    <a:pt x="270" y="76"/>
                  </a:lnTo>
                  <a:lnTo>
                    <a:pt x="268" y="85"/>
                  </a:lnTo>
                  <a:lnTo>
                    <a:pt x="264" y="95"/>
                  </a:lnTo>
                  <a:lnTo>
                    <a:pt x="261" y="105"/>
                  </a:lnTo>
                  <a:lnTo>
                    <a:pt x="256" y="115"/>
                  </a:lnTo>
                  <a:lnTo>
                    <a:pt x="250" y="123"/>
                  </a:lnTo>
                  <a:lnTo>
                    <a:pt x="244" y="132"/>
                  </a:lnTo>
                  <a:lnTo>
                    <a:pt x="244" y="132"/>
                  </a:lnTo>
                  <a:lnTo>
                    <a:pt x="239" y="133"/>
                  </a:lnTo>
                  <a:lnTo>
                    <a:pt x="235" y="135"/>
                  </a:lnTo>
                  <a:lnTo>
                    <a:pt x="235" y="135"/>
                  </a:lnTo>
                  <a:lnTo>
                    <a:pt x="228" y="143"/>
                  </a:lnTo>
                  <a:lnTo>
                    <a:pt x="218" y="150"/>
                  </a:lnTo>
                  <a:lnTo>
                    <a:pt x="213" y="152"/>
                  </a:lnTo>
                  <a:lnTo>
                    <a:pt x="207" y="155"/>
                  </a:lnTo>
                  <a:lnTo>
                    <a:pt x="201" y="156"/>
                  </a:lnTo>
                  <a:lnTo>
                    <a:pt x="195" y="156"/>
                  </a:lnTo>
                  <a:lnTo>
                    <a:pt x="195" y="156"/>
                  </a:lnTo>
                  <a:lnTo>
                    <a:pt x="189" y="156"/>
                  </a:lnTo>
                  <a:lnTo>
                    <a:pt x="183" y="155"/>
                  </a:lnTo>
                  <a:lnTo>
                    <a:pt x="172" y="150"/>
                  </a:lnTo>
                  <a:lnTo>
                    <a:pt x="162" y="143"/>
                  </a:lnTo>
                  <a:lnTo>
                    <a:pt x="155" y="135"/>
                  </a:lnTo>
                  <a:lnTo>
                    <a:pt x="155" y="135"/>
                  </a:lnTo>
                  <a:lnTo>
                    <a:pt x="151" y="133"/>
                  </a:lnTo>
                  <a:lnTo>
                    <a:pt x="147" y="132"/>
                  </a:lnTo>
                  <a:lnTo>
                    <a:pt x="147" y="132"/>
                  </a:lnTo>
                  <a:lnTo>
                    <a:pt x="141" y="123"/>
                  </a:lnTo>
                  <a:lnTo>
                    <a:pt x="135" y="115"/>
                  </a:lnTo>
                  <a:lnTo>
                    <a:pt x="130" y="105"/>
                  </a:lnTo>
                  <a:lnTo>
                    <a:pt x="127" y="95"/>
                  </a:lnTo>
                  <a:lnTo>
                    <a:pt x="123" y="85"/>
                  </a:lnTo>
                  <a:lnTo>
                    <a:pt x="121" y="76"/>
                  </a:lnTo>
                  <a:lnTo>
                    <a:pt x="118" y="66"/>
                  </a:lnTo>
                  <a:lnTo>
                    <a:pt x="118" y="57"/>
                  </a:lnTo>
                  <a:lnTo>
                    <a:pt x="118" y="57"/>
                  </a:lnTo>
                  <a:lnTo>
                    <a:pt x="118" y="48"/>
                  </a:lnTo>
                  <a:lnTo>
                    <a:pt x="119" y="40"/>
                  </a:lnTo>
                  <a:lnTo>
                    <a:pt x="122" y="35"/>
                  </a:lnTo>
                  <a:lnTo>
                    <a:pt x="125" y="31"/>
                  </a:lnTo>
                  <a:lnTo>
                    <a:pt x="131" y="28"/>
                  </a:lnTo>
                  <a:lnTo>
                    <a:pt x="138" y="26"/>
                  </a:lnTo>
                  <a:lnTo>
                    <a:pt x="157" y="21"/>
                  </a:lnTo>
                  <a:lnTo>
                    <a:pt x="157" y="21"/>
                  </a:lnTo>
                  <a:lnTo>
                    <a:pt x="161" y="22"/>
                  </a:lnTo>
                  <a:lnTo>
                    <a:pt x="164" y="23"/>
                  </a:lnTo>
                  <a:lnTo>
                    <a:pt x="164" y="23"/>
                  </a:lnTo>
                  <a:lnTo>
                    <a:pt x="169" y="22"/>
                  </a:lnTo>
                  <a:lnTo>
                    <a:pt x="173" y="20"/>
                  </a:lnTo>
                  <a:lnTo>
                    <a:pt x="175" y="16"/>
                  </a:lnTo>
                  <a:lnTo>
                    <a:pt x="177" y="12"/>
                  </a:lnTo>
                  <a:lnTo>
                    <a:pt x="177" y="12"/>
                  </a:lnTo>
                  <a:lnTo>
                    <a:pt x="175" y="7"/>
                  </a:lnTo>
                  <a:lnTo>
                    <a:pt x="173" y="4"/>
                  </a:lnTo>
                  <a:lnTo>
                    <a:pt x="169" y="1"/>
                  </a:lnTo>
                  <a:lnTo>
                    <a:pt x="164" y="0"/>
                  </a:lnTo>
                  <a:lnTo>
                    <a:pt x="164" y="0"/>
                  </a:lnTo>
                  <a:lnTo>
                    <a:pt x="161" y="1"/>
                  </a:lnTo>
                  <a:lnTo>
                    <a:pt x="158" y="3"/>
                  </a:lnTo>
                  <a:lnTo>
                    <a:pt x="156" y="5"/>
                  </a:lnTo>
                  <a:lnTo>
                    <a:pt x="153" y="7"/>
                  </a:lnTo>
                  <a:lnTo>
                    <a:pt x="153" y="7"/>
                  </a:lnTo>
                  <a:lnTo>
                    <a:pt x="133" y="12"/>
                  </a:lnTo>
                  <a:lnTo>
                    <a:pt x="123" y="16"/>
                  </a:lnTo>
                  <a:lnTo>
                    <a:pt x="116" y="20"/>
                  </a:lnTo>
                  <a:lnTo>
                    <a:pt x="111" y="26"/>
                  </a:lnTo>
                  <a:lnTo>
                    <a:pt x="106" y="34"/>
                  </a:lnTo>
                  <a:lnTo>
                    <a:pt x="103" y="44"/>
                  </a:lnTo>
                  <a:lnTo>
                    <a:pt x="102" y="57"/>
                  </a:lnTo>
                  <a:lnTo>
                    <a:pt x="102" y="57"/>
                  </a:lnTo>
                  <a:lnTo>
                    <a:pt x="103" y="67"/>
                  </a:lnTo>
                  <a:lnTo>
                    <a:pt x="105" y="78"/>
                  </a:lnTo>
                  <a:lnTo>
                    <a:pt x="108" y="89"/>
                  </a:lnTo>
                  <a:lnTo>
                    <a:pt x="112" y="100"/>
                  </a:lnTo>
                  <a:lnTo>
                    <a:pt x="116" y="111"/>
                  </a:lnTo>
                  <a:lnTo>
                    <a:pt x="122" y="122"/>
                  </a:lnTo>
                  <a:lnTo>
                    <a:pt x="128" y="132"/>
                  </a:lnTo>
                  <a:lnTo>
                    <a:pt x="135" y="141"/>
                  </a:lnTo>
                  <a:lnTo>
                    <a:pt x="135" y="141"/>
                  </a:lnTo>
                  <a:lnTo>
                    <a:pt x="135" y="145"/>
                  </a:lnTo>
                  <a:lnTo>
                    <a:pt x="138" y="149"/>
                  </a:lnTo>
                  <a:lnTo>
                    <a:pt x="138" y="149"/>
                  </a:lnTo>
                  <a:lnTo>
                    <a:pt x="150" y="160"/>
                  </a:lnTo>
                  <a:lnTo>
                    <a:pt x="162" y="168"/>
                  </a:lnTo>
                  <a:lnTo>
                    <a:pt x="174" y="174"/>
                  </a:lnTo>
                  <a:lnTo>
                    <a:pt x="186" y="177"/>
                  </a:lnTo>
                  <a:lnTo>
                    <a:pt x="186" y="227"/>
                  </a:lnTo>
                  <a:lnTo>
                    <a:pt x="186" y="227"/>
                  </a:lnTo>
                  <a:lnTo>
                    <a:pt x="185" y="240"/>
                  </a:lnTo>
                  <a:lnTo>
                    <a:pt x="181" y="251"/>
                  </a:lnTo>
                  <a:lnTo>
                    <a:pt x="174" y="262"/>
                  </a:lnTo>
                  <a:lnTo>
                    <a:pt x="167" y="271"/>
                  </a:lnTo>
                  <a:lnTo>
                    <a:pt x="157" y="279"/>
                  </a:lnTo>
                  <a:lnTo>
                    <a:pt x="145" y="284"/>
                  </a:lnTo>
                  <a:lnTo>
                    <a:pt x="133" y="288"/>
                  </a:lnTo>
                  <a:lnTo>
                    <a:pt x="119" y="289"/>
                  </a:lnTo>
                  <a:lnTo>
                    <a:pt x="119" y="289"/>
                  </a:lnTo>
                  <a:lnTo>
                    <a:pt x="106" y="288"/>
                  </a:lnTo>
                  <a:lnTo>
                    <a:pt x="94" y="284"/>
                  </a:lnTo>
                  <a:lnTo>
                    <a:pt x="81" y="279"/>
                  </a:lnTo>
                  <a:lnTo>
                    <a:pt x="72" y="271"/>
                  </a:lnTo>
                  <a:lnTo>
                    <a:pt x="64" y="262"/>
                  </a:lnTo>
                  <a:lnTo>
                    <a:pt x="57" y="251"/>
                  </a:lnTo>
                  <a:lnTo>
                    <a:pt x="53" y="240"/>
                  </a:lnTo>
                  <a:lnTo>
                    <a:pt x="52" y="227"/>
                  </a:lnTo>
                  <a:lnTo>
                    <a:pt x="52" y="183"/>
                  </a:lnTo>
                  <a:lnTo>
                    <a:pt x="52" y="183"/>
                  </a:lnTo>
                  <a:lnTo>
                    <a:pt x="60" y="182"/>
                  </a:lnTo>
                  <a:lnTo>
                    <a:pt x="67" y="178"/>
                  </a:lnTo>
                  <a:lnTo>
                    <a:pt x="74" y="174"/>
                  </a:lnTo>
                  <a:lnTo>
                    <a:pt x="79" y="170"/>
                  </a:lnTo>
                  <a:lnTo>
                    <a:pt x="84" y="163"/>
                  </a:lnTo>
                  <a:lnTo>
                    <a:pt x="88" y="156"/>
                  </a:lnTo>
                  <a:lnTo>
                    <a:pt x="89" y="150"/>
                  </a:lnTo>
                  <a:lnTo>
                    <a:pt x="90" y="141"/>
                  </a:lnTo>
                  <a:lnTo>
                    <a:pt x="90" y="141"/>
                  </a:lnTo>
                  <a:lnTo>
                    <a:pt x="89" y="133"/>
                  </a:lnTo>
                  <a:lnTo>
                    <a:pt x="86" y="126"/>
                  </a:lnTo>
                  <a:lnTo>
                    <a:pt x="83" y="118"/>
                  </a:lnTo>
                  <a:lnTo>
                    <a:pt x="77" y="112"/>
                  </a:lnTo>
                  <a:lnTo>
                    <a:pt x="71" y="107"/>
                  </a:lnTo>
                  <a:lnTo>
                    <a:pt x="62" y="104"/>
                  </a:lnTo>
                  <a:lnTo>
                    <a:pt x="53" y="101"/>
                  </a:lnTo>
                  <a:lnTo>
                    <a:pt x="45" y="100"/>
                  </a:lnTo>
                  <a:lnTo>
                    <a:pt x="45" y="100"/>
                  </a:lnTo>
                  <a:lnTo>
                    <a:pt x="36" y="101"/>
                  </a:lnTo>
                  <a:lnTo>
                    <a:pt x="28" y="104"/>
                  </a:lnTo>
                  <a:lnTo>
                    <a:pt x="19" y="107"/>
                  </a:lnTo>
                  <a:lnTo>
                    <a:pt x="13" y="112"/>
                  </a:lnTo>
                  <a:lnTo>
                    <a:pt x="7" y="118"/>
                  </a:lnTo>
                  <a:lnTo>
                    <a:pt x="3" y="126"/>
                  </a:lnTo>
                  <a:lnTo>
                    <a:pt x="1" y="133"/>
                  </a:lnTo>
                  <a:lnTo>
                    <a:pt x="0" y="141"/>
                  </a:lnTo>
                  <a:lnTo>
                    <a:pt x="0" y="141"/>
                  </a:lnTo>
                  <a:lnTo>
                    <a:pt x="1" y="150"/>
                  </a:lnTo>
                  <a:lnTo>
                    <a:pt x="2" y="156"/>
                  </a:lnTo>
                  <a:lnTo>
                    <a:pt x="6" y="163"/>
                  </a:lnTo>
                  <a:lnTo>
                    <a:pt x="11" y="170"/>
                  </a:lnTo>
                  <a:lnTo>
                    <a:pt x="16" y="174"/>
                  </a:lnTo>
                  <a:lnTo>
                    <a:pt x="23" y="178"/>
                  </a:lnTo>
                  <a:lnTo>
                    <a:pt x="29" y="182"/>
                  </a:lnTo>
                  <a:lnTo>
                    <a:pt x="38" y="183"/>
                  </a:lnTo>
                  <a:lnTo>
                    <a:pt x="38" y="227"/>
                  </a:lnTo>
                  <a:lnTo>
                    <a:pt x="38" y="227"/>
                  </a:lnTo>
                  <a:lnTo>
                    <a:pt x="38" y="235"/>
                  </a:lnTo>
                  <a:lnTo>
                    <a:pt x="39" y="243"/>
                  </a:lnTo>
                  <a:lnTo>
                    <a:pt x="41" y="250"/>
                  </a:lnTo>
                  <a:lnTo>
                    <a:pt x="44" y="257"/>
                  </a:lnTo>
                  <a:lnTo>
                    <a:pt x="47" y="263"/>
                  </a:lnTo>
                  <a:lnTo>
                    <a:pt x="51" y="269"/>
                  </a:lnTo>
                  <a:lnTo>
                    <a:pt x="56" y="276"/>
                  </a:lnTo>
                  <a:lnTo>
                    <a:pt x="62" y="282"/>
                  </a:lnTo>
                  <a:lnTo>
                    <a:pt x="74" y="290"/>
                  </a:lnTo>
                  <a:lnTo>
                    <a:pt x="80" y="294"/>
                  </a:lnTo>
                  <a:lnTo>
                    <a:pt x="88" y="298"/>
                  </a:lnTo>
                  <a:lnTo>
                    <a:pt x="95" y="300"/>
                  </a:lnTo>
                  <a:lnTo>
                    <a:pt x="103" y="302"/>
                  </a:lnTo>
                  <a:lnTo>
                    <a:pt x="111" y="304"/>
                  </a:lnTo>
                  <a:lnTo>
                    <a:pt x="119" y="304"/>
                  </a:lnTo>
                  <a:lnTo>
                    <a:pt x="119" y="304"/>
                  </a:lnTo>
                  <a:lnTo>
                    <a:pt x="128" y="304"/>
                  </a:lnTo>
                  <a:lnTo>
                    <a:pt x="136" y="302"/>
                  </a:lnTo>
                  <a:lnTo>
                    <a:pt x="144" y="300"/>
                  </a:lnTo>
                  <a:lnTo>
                    <a:pt x="151" y="298"/>
                  </a:lnTo>
                  <a:lnTo>
                    <a:pt x="158" y="294"/>
                  </a:lnTo>
                  <a:lnTo>
                    <a:pt x="166" y="290"/>
                  </a:lnTo>
                  <a:lnTo>
                    <a:pt x="178" y="282"/>
                  </a:lnTo>
                  <a:lnTo>
                    <a:pt x="183" y="276"/>
                  </a:lnTo>
                  <a:lnTo>
                    <a:pt x="188" y="269"/>
                  </a:lnTo>
                  <a:lnTo>
                    <a:pt x="191" y="263"/>
                  </a:lnTo>
                  <a:lnTo>
                    <a:pt x="195" y="257"/>
                  </a:lnTo>
                  <a:lnTo>
                    <a:pt x="197" y="250"/>
                  </a:lnTo>
                  <a:lnTo>
                    <a:pt x="200" y="243"/>
                  </a:lnTo>
                  <a:lnTo>
                    <a:pt x="201" y="235"/>
                  </a:lnTo>
                  <a:lnTo>
                    <a:pt x="201" y="227"/>
                  </a:lnTo>
                  <a:lnTo>
                    <a:pt x="201" y="177"/>
                  </a:lnTo>
                  <a:lnTo>
                    <a:pt x="202" y="177"/>
                  </a:lnTo>
                  <a:lnTo>
                    <a:pt x="202" y="177"/>
                  </a:lnTo>
                  <a:lnTo>
                    <a:pt x="216" y="174"/>
                  </a:lnTo>
                  <a:lnTo>
                    <a:pt x="228" y="168"/>
                  </a:lnTo>
                  <a:lnTo>
                    <a:pt x="240" y="160"/>
                  </a:lnTo>
                  <a:lnTo>
                    <a:pt x="252" y="149"/>
                  </a:lnTo>
                  <a:lnTo>
                    <a:pt x="252" y="149"/>
                  </a:lnTo>
                  <a:lnTo>
                    <a:pt x="255" y="145"/>
                  </a:lnTo>
                  <a:lnTo>
                    <a:pt x="255" y="140"/>
                  </a:lnTo>
                  <a:lnTo>
                    <a:pt x="255" y="140"/>
                  </a:lnTo>
                  <a:lnTo>
                    <a:pt x="262" y="132"/>
                  </a:lnTo>
                  <a:lnTo>
                    <a:pt x="268" y="121"/>
                  </a:lnTo>
                  <a:lnTo>
                    <a:pt x="274" y="111"/>
                  </a:lnTo>
                  <a:lnTo>
                    <a:pt x="279" y="100"/>
                  </a:lnTo>
                  <a:lnTo>
                    <a:pt x="283" y="89"/>
                  </a:lnTo>
                  <a:lnTo>
                    <a:pt x="285" y="78"/>
                  </a:lnTo>
                  <a:lnTo>
                    <a:pt x="286" y="67"/>
                  </a:lnTo>
                  <a:lnTo>
                    <a:pt x="288" y="57"/>
                  </a:lnTo>
                  <a:lnTo>
                    <a:pt x="288" y="57"/>
                  </a:lnTo>
                  <a:close/>
                  <a:moveTo>
                    <a:pt x="16" y="141"/>
                  </a:moveTo>
                  <a:lnTo>
                    <a:pt x="16" y="141"/>
                  </a:lnTo>
                  <a:lnTo>
                    <a:pt x="16" y="137"/>
                  </a:lnTo>
                  <a:lnTo>
                    <a:pt x="17" y="131"/>
                  </a:lnTo>
                  <a:lnTo>
                    <a:pt x="21" y="126"/>
                  </a:lnTo>
                  <a:lnTo>
                    <a:pt x="24" y="122"/>
                  </a:lnTo>
                  <a:lnTo>
                    <a:pt x="28" y="118"/>
                  </a:lnTo>
                  <a:lnTo>
                    <a:pt x="33" y="116"/>
                  </a:lnTo>
                  <a:lnTo>
                    <a:pt x="39" y="115"/>
                  </a:lnTo>
                  <a:lnTo>
                    <a:pt x="45" y="113"/>
                  </a:lnTo>
                  <a:lnTo>
                    <a:pt x="45" y="113"/>
                  </a:lnTo>
                  <a:lnTo>
                    <a:pt x="51" y="115"/>
                  </a:lnTo>
                  <a:lnTo>
                    <a:pt x="56" y="116"/>
                  </a:lnTo>
                  <a:lnTo>
                    <a:pt x="62" y="118"/>
                  </a:lnTo>
                  <a:lnTo>
                    <a:pt x="66" y="122"/>
                  </a:lnTo>
                  <a:lnTo>
                    <a:pt x="69" y="126"/>
                  </a:lnTo>
                  <a:lnTo>
                    <a:pt x="73" y="131"/>
                  </a:lnTo>
                  <a:lnTo>
                    <a:pt x="74" y="137"/>
                  </a:lnTo>
                  <a:lnTo>
                    <a:pt x="74" y="141"/>
                  </a:lnTo>
                  <a:lnTo>
                    <a:pt x="74" y="141"/>
                  </a:lnTo>
                  <a:lnTo>
                    <a:pt x="74" y="148"/>
                  </a:lnTo>
                  <a:lnTo>
                    <a:pt x="73" y="152"/>
                  </a:lnTo>
                  <a:lnTo>
                    <a:pt x="69" y="157"/>
                  </a:lnTo>
                  <a:lnTo>
                    <a:pt x="66" y="162"/>
                  </a:lnTo>
                  <a:lnTo>
                    <a:pt x="62" y="166"/>
                  </a:lnTo>
                  <a:lnTo>
                    <a:pt x="56" y="168"/>
                  </a:lnTo>
                  <a:lnTo>
                    <a:pt x="51" y="170"/>
                  </a:lnTo>
                  <a:lnTo>
                    <a:pt x="45" y="171"/>
                  </a:lnTo>
                  <a:lnTo>
                    <a:pt x="45" y="171"/>
                  </a:lnTo>
                  <a:lnTo>
                    <a:pt x="39" y="170"/>
                  </a:lnTo>
                  <a:lnTo>
                    <a:pt x="33" y="168"/>
                  </a:lnTo>
                  <a:lnTo>
                    <a:pt x="28" y="166"/>
                  </a:lnTo>
                  <a:lnTo>
                    <a:pt x="24" y="162"/>
                  </a:lnTo>
                  <a:lnTo>
                    <a:pt x="21" y="157"/>
                  </a:lnTo>
                  <a:lnTo>
                    <a:pt x="17" y="152"/>
                  </a:lnTo>
                  <a:lnTo>
                    <a:pt x="16" y="148"/>
                  </a:lnTo>
                  <a:lnTo>
                    <a:pt x="16" y="141"/>
                  </a:lnTo>
                  <a:lnTo>
                    <a:pt x="16" y="14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15">
              <a:extLst>
                <a:ext uri="{FF2B5EF4-FFF2-40B4-BE49-F238E27FC236}">
                  <a16:creationId xmlns:a16="http://schemas.microsoft.com/office/drawing/2014/main" id="{251EBCED-9BFC-49DD-B512-68E7337C5438}"/>
                </a:ext>
              </a:extLst>
            </p:cNvPr>
            <p:cNvSpPr>
              <a:spLocks/>
            </p:cNvSpPr>
            <p:nvPr/>
          </p:nvSpPr>
          <p:spPr bwMode="auto">
            <a:xfrm>
              <a:off x="2920947" y="3246499"/>
              <a:ext cx="302513" cy="273783"/>
            </a:xfrm>
            <a:custGeom>
              <a:avLst/>
              <a:gdLst>
                <a:gd name="T0" fmla="*/ 300 w 304"/>
                <a:gd name="T1" fmla="*/ 211 h 277"/>
                <a:gd name="T2" fmla="*/ 300 w 304"/>
                <a:gd name="T3" fmla="*/ 241 h 277"/>
                <a:gd name="T4" fmla="*/ 286 w 304"/>
                <a:gd name="T5" fmla="*/ 260 h 277"/>
                <a:gd name="T6" fmla="*/ 255 w 304"/>
                <a:gd name="T7" fmla="*/ 266 h 277"/>
                <a:gd name="T8" fmla="*/ 236 w 304"/>
                <a:gd name="T9" fmla="*/ 255 h 277"/>
                <a:gd name="T10" fmla="*/ 224 w 304"/>
                <a:gd name="T11" fmla="*/ 222 h 277"/>
                <a:gd name="T12" fmla="*/ 171 w 304"/>
                <a:gd name="T13" fmla="*/ 190 h 277"/>
                <a:gd name="T14" fmla="*/ 148 w 304"/>
                <a:gd name="T15" fmla="*/ 202 h 277"/>
                <a:gd name="T16" fmla="*/ 158 w 304"/>
                <a:gd name="T17" fmla="*/ 222 h 277"/>
                <a:gd name="T18" fmla="*/ 169 w 304"/>
                <a:gd name="T19" fmla="*/ 231 h 277"/>
                <a:gd name="T20" fmla="*/ 172 w 304"/>
                <a:gd name="T21" fmla="*/ 251 h 277"/>
                <a:gd name="T22" fmla="*/ 166 w 304"/>
                <a:gd name="T23" fmla="*/ 264 h 277"/>
                <a:gd name="T24" fmla="*/ 147 w 304"/>
                <a:gd name="T25" fmla="*/ 272 h 277"/>
                <a:gd name="T26" fmla="*/ 128 w 304"/>
                <a:gd name="T27" fmla="*/ 264 h 277"/>
                <a:gd name="T28" fmla="*/ 121 w 304"/>
                <a:gd name="T29" fmla="*/ 251 h 277"/>
                <a:gd name="T30" fmla="*/ 125 w 304"/>
                <a:gd name="T31" fmla="*/ 231 h 277"/>
                <a:gd name="T32" fmla="*/ 137 w 304"/>
                <a:gd name="T33" fmla="*/ 222 h 277"/>
                <a:gd name="T34" fmla="*/ 124 w 304"/>
                <a:gd name="T35" fmla="*/ 197 h 277"/>
                <a:gd name="T36" fmla="*/ 80 w 304"/>
                <a:gd name="T37" fmla="*/ 224 h 277"/>
                <a:gd name="T38" fmla="*/ 77 w 304"/>
                <a:gd name="T39" fmla="*/ 256 h 277"/>
                <a:gd name="T40" fmla="*/ 64 w 304"/>
                <a:gd name="T41" fmla="*/ 270 h 277"/>
                <a:gd name="T42" fmla="*/ 33 w 304"/>
                <a:gd name="T43" fmla="*/ 277 h 277"/>
                <a:gd name="T44" fmla="*/ 13 w 304"/>
                <a:gd name="T45" fmla="*/ 266 h 277"/>
                <a:gd name="T46" fmla="*/ 0 w 304"/>
                <a:gd name="T47" fmla="*/ 236 h 277"/>
                <a:gd name="T48" fmla="*/ 13 w 304"/>
                <a:gd name="T49" fmla="*/ 208 h 277"/>
                <a:gd name="T50" fmla="*/ 31 w 304"/>
                <a:gd name="T51" fmla="*/ 197 h 277"/>
                <a:gd name="T52" fmla="*/ 58 w 304"/>
                <a:gd name="T53" fmla="*/ 200 h 277"/>
                <a:gd name="T54" fmla="*/ 103 w 304"/>
                <a:gd name="T55" fmla="*/ 169 h 277"/>
                <a:gd name="T56" fmla="*/ 74 w 304"/>
                <a:gd name="T57" fmla="*/ 136 h 277"/>
                <a:gd name="T58" fmla="*/ 58 w 304"/>
                <a:gd name="T59" fmla="*/ 139 h 277"/>
                <a:gd name="T60" fmla="*/ 48 w 304"/>
                <a:gd name="T61" fmla="*/ 124 h 277"/>
                <a:gd name="T62" fmla="*/ 58 w 304"/>
                <a:gd name="T63" fmla="*/ 110 h 277"/>
                <a:gd name="T64" fmla="*/ 75 w 304"/>
                <a:gd name="T65" fmla="*/ 113 h 277"/>
                <a:gd name="T66" fmla="*/ 109 w 304"/>
                <a:gd name="T67" fmla="*/ 140 h 277"/>
                <a:gd name="T68" fmla="*/ 121 w 304"/>
                <a:gd name="T69" fmla="*/ 128 h 277"/>
                <a:gd name="T70" fmla="*/ 113 w 304"/>
                <a:gd name="T71" fmla="*/ 79 h 277"/>
                <a:gd name="T72" fmla="*/ 96 w 304"/>
                <a:gd name="T73" fmla="*/ 68 h 277"/>
                <a:gd name="T74" fmla="*/ 83 w 304"/>
                <a:gd name="T75" fmla="*/ 40 h 277"/>
                <a:gd name="T76" fmla="*/ 96 w 304"/>
                <a:gd name="T77" fmla="*/ 12 h 277"/>
                <a:gd name="T78" fmla="*/ 116 w 304"/>
                <a:gd name="T79" fmla="*/ 1 h 277"/>
                <a:gd name="T80" fmla="*/ 146 w 304"/>
                <a:gd name="T81" fmla="*/ 6 h 277"/>
                <a:gd name="T82" fmla="*/ 161 w 304"/>
                <a:gd name="T83" fmla="*/ 25 h 277"/>
                <a:gd name="T84" fmla="*/ 161 w 304"/>
                <a:gd name="T85" fmla="*/ 55 h 277"/>
                <a:gd name="T86" fmla="*/ 147 w 304"/>
                <a:gd name="T87" fmla="*/ 73 h 277"/>
                <a:gd name="T88" fmla="*/ 152 w 304"/>
                <a:gd name="T89" fmla="*/ 123 h 277"/>
                <a:gd name="T90" fmla="*/ 177 w 304"/>
                <a:gd name="T91" fmla="*/ 123 h 277"/>
                <a:gd name="T92" fmla="*/ 172 w 304"/>
                <a:gd name="T93" fmla="*/ 105 h 277"/>
                <a:gd name="T94" fmla="*/ 180 w 304"/>
                <a:gd name="T95" fmla="*/ 86 h 277"/>
                <a:gd name="T96" fmla="*/ 195 w 304"/>
                <a:gd name="T97" fmla="*/ 78 h 277"/>
                <a:gd name="T98" fmla="*/ 217 w 304"/>
                <a:gd name="T99" fmla="*/ 83 h 277"/>
                <a:gd name="T100" fmla="*/ 228 w 304"/>
                <a:gd name="T101" fmla="*/ 96 h 277"/>
                <a:gd name="T102" fmla="*/ 228 w 304"/>
                <a:gd name="T103" fmla="*/ 118 h 277"/>
                <a:gd name="T104" fmla="*/ 217 w 304"/>
                <a:gd name="T105" fmla="*/ 130 h 277"/>
                <a:gd name="T106" fmla="*/ 199 w 304"/>
                <a:gd name="T107" fmla="*/ 136 h 277"/>
                <a:gd name="T108" fmla="*/ 176 w 304"/>
                <a:gd name="T109" fmla="*/ 140 h 277"/>
                <a:gd name="T110" fmla="*/ 182 w 304"/>
                <a:gd name="T111" fmla="*/ 163 h 277"/>
                <a:gd name="T112" fmla="*/ 242 w 304"/>
                <a:gd name="T113" fmla="*/ 192 h 277"/>
                <a:gd name="T114" fmla="*/ 271 w 304"/>
                <a:gd name="T115" fmla="*/ 186 h 277"/>
                <a:gd name="T116" fmla="*/ 292 w 304"/>
                <a:gd name="T117" fmla="*/ 19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4" h="277">
                  <a:moveTo>
                    <a:pt x="292" y="197"/>
                  </a:moveTo>
                  <a:lnTo>
                    <a:pt x="292" y="197"/>
                  </a:lnTo>
                  <a:lnTo>
                    <a:pt x="297" y="205"/>
                  </a:lnTo>
                  <a:lnTo>
                    <a:pt x="300" y="211"/>
                  </a:lnTo>
                  <a:lnTo>
                    <a:pt x="303" y="218"/>
                  </a:lnTo>
                  <a:lnTo>
                    <a:pt x="304" y="227"/>
                  </a:lnTo>
                  <a:lnTo>
                    <a:pt x="303" y="234"/>
                  </a:lnTo>
                  <a:lnTo>
                    <a:pt x="300" y="241"/>
                  </a:lnTo>
                  <a:lnTo>
                    <a:pt x="297" y="249"/>
                  </a:lnTo>
                  <a:lnTo>
                    <a:pt x="292" y="255"/>
                  </a:lnTo>
                  <a:lnTo>
                    <a:pt x="292" y="255"/>
                  </a:lnTo>
                  <a:lnTo>
                    <a:pt x="286" y="260"/>
                  </a:lnTo>
                  <a:lnTo>
                    <a:pt x="278" y="263"/>
                  </a:lnTo>
                  <a:lnTo>
                    <a:pt x="271" y="266"/>
                  </a:lnTo>
                  <a:lnTo>
                    <a:pt x="264" y="267"/>
                  </a:lnTo>
                  <a:lnTo>
                    <a:pt x="255" y="266"/>
                  </a:lnTo>
                  <a:lnTo>
                    <a:pt x="248" y="263"/>
                  </a:lnTo>
                  <a:lnTo>
                    <a:pt x="242" y="260"/>
                  </a:lnTo>
                  <a:lnTo>
                    <a:pt x="236" y="255"/>
                  </a:lnTo>
                  <a:lnTo>
                    <a:pt x="236" y="255"/>
                  </a:lnTo>
                  <a:lnTo>
                    <a:pt x="230" y="247"/>
                  </a:lnTo>
                  <a:lnTo>
                    <a:pt x="225" y="239"/>
                  </a:lnTo>
                  <a:lnTo>
                    <a:pt x="224" y="230"/>
                  </a:lnTo>
                  <a:lnTo>
                    <a:pt x="224" y="222"/>
                  </a:lnTo>
                  <a:lnTo>
                    <a:pt x="172" y="189"/>
                  </a:lnTo>
                  <a:lnTo>
                    <a:pt x="172" y="189"/>
                  </a:lnTo>
                  <a:lnTo>
                    <a:pt x="171" y="190"/>
                  </a:lnTo>
                  <a:lnTo>
                    <a:pt x="171" y="190"/>
                  </a:lnTo>
                  <a:lnTo>
                    <a:pt x="166" y="195"/>
                  </a:lnTo>
                  <a:lnTo>
                    <a:pt x="160" y="199"/>
                  </a:lnTo>
                  <a:lnTo>
                    <a:pt x="154" y="200"/>
                  </a:lnTo>
                  <a:lnTo>
                    <a:pt x="148" y="202"/>
                  </a:lnTo>
                  <a:lnTo>
                    <a:pt x="149" y="219"/>
                  </a:lnTo>
                  <a:lnTo>
                    <a:pt x="149" y="219"/>
                  </a:lnTo>
                  <a:lnTo>
                    <a:pt x="154" y="221"/>
                  </a:lnTo>
                  <a:lnTo>
                    <a:pt x="158" y="222"/>
                  </a:lnTo>
                  <a:lnTo>
                    <a:pt x="163" y="224"/>
                  </a:lnTo>
                  <a:lnTo>
                    <a:pt x="166" y="228"/>
                  </a:lnTo>
                  <a:lnTo>
                    <a:pt x="166" y="228"/>
                  </a:lnTo>
                  <a:lnTo>
                    <a:pt x="169" y="231"/>
                  </a:lnTo>
                  <a:lnTo>
                    <a:pt x="171" y="236"/>
                  </a:lnTo>
                  <a:lnTo>
                    <a:pt x="172" y="241"/>
                  </a:lnTo>
                  <a:lnTo>
                    <a:pt x="174" y="246"/>
                  </a:lnTo>
                  <a:lnTo>
                    <a:pt x="172" y="251"/>
                  </a:lnTo>
                  <a:lnTo>
                    <a:pt x="171" y="256"/>
                  </a:lnTo>
                  <a:lnTo>
                    <a:pt x="169" y="261"/>
                  </a:lnTo>
                  <a:lnTo>
                    <a:pt x="166" y="264"/>
                  </a:lnTo>
                  <a:lnTo>
                    <a:pt x="166" y="264"/>
                  </a:lnTo>
                  <a:lnTo>
                    <a:pt x="161" y="268"/>
                  </a:lnTo>
                  <a:lnTo>
                    <a:pt x="156" y="270"/>
                  </a:lnTo>
                  <a:lnTo>
                    <a:pt x="152" y="272"/>
                  </a:lnTo>
                  <a:lnTo>
                    <a:pt x="147" y="272"/>
                  </a:lnTo>
                  <a:lnTo>
                    <a:pt x="142" y="272"/>
                  </a:lnTo>
                  <a:lnTo>
                    <a:pt x="137" y="270"/>
                  </a:lnTo>
                  <a:lnTo>
                    <a:pt x="132" y="268"/>
                  </a:lnTo>
                  <a:lnTo>
                    <a:pt x="128" y="264"/>
                  </a:lnTo>
                  <a:lnTo>
                    <a:pt x="128" y="264"/>
                  </a:lnTo>
                  <a:lnTo>
                    <a:pt x="125" y="261"/>
                  </a:lnTo>
                  <a:lnTo>
                    <a:pt x="122" y="256"/>
                  </a:lnTo>
                  <a:lnTo>
                    <a:pt x="121" y="251"/>
                  </a:lnTo>
                  <a:lnTo>
                    <a:pt x="121" y="246"/>
                  </a:lnTo>
                  <a:lnTo>
                    <a:pt x="121" y="241"/>
                  </a:lnTo>
                  <a:lnTo>
                    <a:pt x="122" y="236"/>
                  </a:lnTo>
                  <a:lnTo>
                    <a:pt x="125" y="231"/>
                  </a:lnTo>
                  <a:lnTo>
                    <a:pt x="128" y="228"/>
                  </a:lnTo>
                  <a:lnTo>
                    <a:pt x="128" y="228"/>
                  </a:lnTo>
                  <a:lnTo>
                    <a:pt x="132" y="224"/>
                  </a:lnTo>
                  <a:lnTo>
                    <a:pt x="137" y="222"/>
                  </a:lnTo>
                  <a:lnTo>
                    <a:pt x="136" y="202"/>
                  </a:lnTo>
                  <a:lnTo>
                    <a:pt x="136" y="202"/>
                  </a:lnTo>
                  <a:lnTo>
                    <a:pt x="130" y="200"/>
                  </a:lnTo>
                  <a:lnTo>
                    <a:pt x="124" y="197"/>
                  </a:lnTo>
                  <a:lnTo>
                    <a:pt x="119" y="195"/>
                  </a:lnTo>
                  <a:lnTo>
                    <a:pt x="114" y="190"/>
                  </a:lnTo>
                  <a:lnTo>
                    <a:pt x="80" y="224"/>
                  </a:lnTo>
                  <a:lnTo>
                    <a:pt x="80" y="224"/>
                  </a:lnTo>
                  <a:lnTo>
                    <a:pt x="82" y="235"/>
                  </a:lnTo>
                  <a:lnTo>
                    <a:pt x="81" y="246"/>
                  </a:lnTo>
                  <a:lnTo>
                    <a:pt x="78" y="251"/>
                  </a:lnTo>
                  <a:lnTo>
                    <a:pt x="77" y="256"/>
                  </a:lnTo>
                  <a:lnTo>
                    <a:pt x="74" y="261"/>
                  </a:lnTo>
                  <a:lnTo>
                    <a:pt x="70" y="266"/>
                  </a:lnTo>
                  <a:lnTo>
                    <a:pt x="70" y="266"/>
                  </a:lnTo>
                  <a:lnTo>
                    <a:pt x="64" y="270"/>
                  </a:lnTo>
                  <a:lnTo>
                    <a:pt x="57" y="274"/>
                  </a:lnTo>
                  <a:lnTo>
                    <a:pt x="49" y="277"/>
                  </a:lnTo>
                  <a:lnTo>
                    <a:pt x="42" y="277"/>
                  </a:lnTo>
                  <a:lnTo>
                    <a:pt x="33" y="277"/>
                  </a:lnTo>
                  <a:lnTo>
                    <a:pt x="26" y="274"/>
                  </a:lnTo>
                  <a:lnTo>
                    <a:pt x="19" y="270"/>
                  </a:lnTo>
                  <a:lnTo>
                    <a:pt x="13" y="266"/>
                  </a:lnTo>
                  <a:lnTo>
                    <a:pt x="13" y="266"/>
                  </a:lnTo>
                  <a:lnTo>
                    <a:pt x="8" y="258"/>
                  </a:lnTo>
                  <a:lnTo>
                    <a:pt x="4" y="252"/>
                  </a:lnTo>
                  <a:lnTo>
                    <a:pt x="2" y="244"/>
                  </a:lnTo>
                  <a:lnTo>
                    <a:pt x="0" y="236"/>
                  </a:lnTo>
                  <a:lnTo>
                    <a:pt x="2" y="229"/>
                  </a:lnTo>
                  <a:lnTo>
                    <a:pt x="4" y="222"/>
                  </a:lnTo>
                  <a:lnTo>
                    <a:pt x="8" y="214"/>
                  </a:lnTo>
                  <a:lnTo>
                    <a:pt x="13" y="208"/>
                  </a:lnTo>
                  <a:lnTo>
                    <a:pt x="13" y="208"/>
                  </a:lnTo>
                  <a:lnTo>
                    <a:pt x="19" y="203"/>
                  </a:lnTo>
                  <a:lnTo>
                    <a:pt x="25" y="200"/>
                  </a:lnTo>
                  <a:lnTo>
                    <a:pt x="31" y="197"/>
                  </a:lnTo>
                  <a:lnTo>
                    <a:pt x="38" y="196"/>
                  </a:lnTo>
                  <a:lnTo>
                    <a:pt x="44" y="196"/>
                  </a:lnTo>
                  <a:lnTo>
                    <a:pt x="52" y="197"/>
                  </a:lnTo>
                  <a:lnTo>
                    <a:pt x="58" y="200"/>
                  </a:lnTo>
                  <a:lnTo>
                    <a:pt x="64" y="203"/>
                  </a:lnTo>
                  <a:lnTo>
                    <a:pt x="104" y="174"/>
                  </a:lnTo>
                  <a:lnTo>
                    <a:pt x="104" y="174"/>
                  </a:lnTo>
                  <a:lnTo>
                    <a:pt x="103" y="169"/>
                  </a:lnTo>
                  <a:lnTo>
                    <a:pt x="102" y="163"/>
                  </a:lnTo>
                  <a:lnTo>
                    <a:pt x="103" y="157"/>
                  </a:lnTo>
                  <a:lnTo>
                    <a:pt x="104" y="151"/>
                  </a:lnTo>
                  <a:lnTo>
                    <a:pt x="74" y="136"/>
                  </a:lnTo>
                  <a:lnTo>
                    <a:pt x="74" y="136"/>
                  </a:lnTo>
                  <a:lnTo>
                    <a:pt x="69" y="139"/>
                  </a:lnTo>
                  <a:lnTo>
                    <a:pt x="63" y="140"/>
                  </a:lnTo>
                  <a:lnTo>
                    <a:pt x="58" y="139"/>
                  </a:lnTo>
                  <a:lnTo>
                    <a:pt x="53" y="135"/>
                  </a:lnTo>
                  <a:lnTo>
                    <a:pt x="53" y="135"/>
                  </a:lnTo>
                  <a:lnTo>
                    <a:pt x="49" y="130"/>
                  </a:lnTo>
                  <a:lnTo>
                    <a:pt x="48" y="124"/>
                  </a:lnTo>
                  <a:lnTo>
                    <a:pt x="49" y="118"/>
                  </a:lnTo>
                  <a:lnTo>
                    <a:pt x="53" y="113"/>
                  </a:lnTo>
                  <a:lnTo>
                    <a:pt x="53" y="113"/>
                  </a:lnTo>
                  <a:lnTo>
                    <a:pt x="58" y="110"/>
                  </a:lnTo>
                  <a:lnTo>
                    <a:pt x="64" y="110"/>
                  </a:lnTo>
                  <a:lnTo>
                    <a:pt x="70" y="110"/>
                  </a:lnTo>
                  <a:lnTo>
                    <a:pt x="75" y="113"/>
                  </a:lnTo>
                  <a:lnTo>
                    <a:pt x="75" y="113"/>
                  </a:lnTo>
                  <a:lnTo>
                    <a:pt x="78" y="119"/>
                  </a:lnTo>
                  <a:lnTo>
                    <a:pt x="78" y="122"/>
                  </a:lnTo>
                  <a:lnTo>
                    <a:pt x="78" y="125"/>
                  </a:lnTo>
                  <a:lnTo>
                    <a:pt x="109" y="140"/>
                  </a:lnTo>
                  <a:lnTo>
                    <a:pt x="109" y="140"/>
                  </a:lnTo>
                  <a:lnTo>
                    <a:pt x="114" y="134"/>
                  </a:lnTo>
                  <a:lnTo>
                    <a:pt x="114" y="134"/>
                  </a:lnTo>
                  <a:lnTo>
                    <a:pt x="121" y="128"/>
                  </a:lnTo>
                  <a:lnTo>
                    <a:pt x="128" y="124"/>
                  </a:lnTo>
                  <a:lnTo>
                    <a:pt x="119" y="80"/>
                  </a:lnTo>
                  <a:lnTo>
                    <a:pt x="119" y="80"/>
                  </a:lnTo>
                  <a:lnTo>
                    <a:pt x="113" y="79"/>
                  </a:lnTo>
                  <a:lnTo>
                    <a:pt x="106" y="77"/>
                  </a:lnTo>
                  <a:lnTo>
                    <a:pt x="100" y="73"/>
                  </a:lnTo>
                  <a:lnTo>
                    <a:pt x="96" y="68"/>
                  </a:lnTo>
                  <a:lnTo>
                    <a:pt x="96" y="68"/>
                  </a:lnTo>
                  <a:lnTo>
                    <a:pt x="91" y="62"/>
                  </a:lnTo>
                  <a:lnTo>
                    <a:pt x="87" y="55"/>
                  </a:lnTo>
                  <a:lnTo>
                    <a:pt x="85" y="47"/>
                  </a:lnTo>
                  <a:lnTo>
                    <a:pt x="83" y="40"/>
                  </a:lnTo>
                  <a:lnTo>
                    <a:pt x="85" y="33"/>
                  </a:lnTo>
                  <a:lnTo>
                    <a:pt x="87" y="25"/>
                  </a:lnTo>
                  <a:lnTo>
                    <a:pt x="91" y="18"/>
                  </a:lnTo>
                  <a:lnTo>
                    <a:pt x="96" y="12"/>
                  </a:lnTo>
                  <a:lnTo>
                    <a:pt x="96" y="12"/>
                  </a:lnTo>
                  <a:lnTo>
                    <a:pt x="102" y="6"/>
                  </a:lnTo>
                  <a:lnTo>
                    <a:pt x="109" y="2"/>
                  </a:lnTo>
                  <a:lnTo>
                    <a:pt x="116" y="1"/>
                  </a:lnTo>
                  <a:lnTo>
                    <a:pt x="124" y="0"/>
                  </a:lnTo>
                  <a:lnTo>
                    <a:pt x="131" y="1"/>
                  </a:lnTo>
                  <a:lnTo>
                    <a:pt x="139" y="2"/>
                  </a:lnTo>
                  <a:lnTo>
                    <a:pt x="146" y="6"/>
                  </a:lnTo>
                  <a:lnTo>
                    <a:pt x="152" y="12"/>
                  </a:lnTo>
                  <a:lnTo>
                    <a:pt x="152" y="12"/>
                  </a:lnTo>
                  <a:lnTo>
                    <a:pt x="158" y="18"/>
                  </a:lnTo>
                  <a:lnTo>
                    <a:pt x="161" y="25"/>
                  </a:lnTo>
                  <a:lnTo>
                    <a:pt x="164" y="33"/>
                  </a:lnTo>
                  <a:lnTo>
                    <a:pt x="164" y="40"/>
                  </a:lnTo>
                  <a:lnTo>
                    <a:pt x="164" y="47"/>
                  </a:lnTo>
                  <a:lnTo>
                    <a:pt x="161" y="55"/>
                  </a:lnTo>
                  <a:lnTo>
                    <a:pt x="158" y="62"/>
                  </a:lnTo>
                  <a:lnTo>
                    <a:pt x="152" y="68"/>
                  </a:lnTo>
                  <a:lnTo>
                    <a:pt x="152" y="68"/>
                  </a:lnTo>
                  <a:lnTo>
                    <a:pt x="147" y="73"/>
                  </a:lnTo>
                  <a:lnTo>
                    <a:pt x="141" y="77"/>
                  </a:lnTo>
                  <a:lnTo>
                    <a:pt x="147" y="122"/>
                  </a:lnTo>
                  <a:lnTo>
                    <a:pt x="147" y="122"/>
                  </a:lnTo>
                  <a:lnTo>
                    <a:pt x="152" y="123"/>
                  </a:lnTo>
                  <a:lnTo>
                    <a:pt x="158" y="124"/>
                  </a:lnTo>
                  <a:lnTo>
                    <a:pt x="167" y="130"/>
                  </a:lnTo>
                  <a:lnTo>
                    <a:pt x="177" y="123"/>
                  </a:lnTo>
                  <a:lnTo>
                    <a:pt x="177" y="123"/>
                  </a:lnTo>
                  <a:lnTo>
                    <a:pt x="175" y="118"/>
                  </a:lnTo>
                  <a:lnTo>
                    <a:pt x="172" y="113"/>
                  </a:lnTo>
                  <a:lnTo>
                    <a:pt x="172" y="110"/>
                  </a:lnTo>
                  <a:lnTo>
                    <a:pt x="172" y="105"/>
                  </a:lnTo>
                  <a:lnTo>
                    <a:pt x="172" y="100"/>
                  </a:lnTo>
                  <a:lnTo>
                    <a:pt x="175" y="95"/>
                  </a:lnTo>
                  <a:lnTo>
                    <a:pt x="177" y="90"/>
                  </a:lnTo>
                  <a:lnTo>
                    <a:pt x="180" y="86"/>
                  </a:lnTo>
                  <a:lnTo>
                    <a:pt x="180" y="86"/>
                  </a:lnTo>
                  <a:lnTo>
                    <a:pt x="185" y="83"/>
                  </a:lnTo>
                  <a:lnTo>
                    <a:pt x="189" y="80"/>
                  </a:lnTo>
                  <a:lnTo>
                    <a:pt x="195" y="78"/>
                  </a:lnTo>
                  <a:lnTo>
                    <a:pt x="200" y="78"/>
                  </a:lnTo>
                  <a:lnTo>
                    <a:pt x="206" y="78"/>
                  </a:lnTo>
                  <a:lnTo>
                    <a:pt x="211" y="80"/>
                  </a:lnTo>
                  <a:lnTo>
                    <a:pt x="217" y="83"/>
                  </a:lnTo>
                  <a:lnTo>
                    <a:pt x="221" y="86"/>
                  </a:lnTo>
                  <a:lnTo>
                    <a:pt x="221" y="86"/>
                  </a:lnTo>
                  <a:lnTo>
                    <a:pt x="225" y="91"/>
                  </a:lnTo>
                  <a:lnTo>
                    <a:pt x="228" y="96"/>
                  </a:lnTo>
                  <a:lnTo>
                    <a:pt x="230" y="101"/>
                  </a:lnTo>
                  <a:lnTo>
                    <a:pt x="230" y="107"/>
                  </a:lnTo>
                  <a:lnTo>
                    <a:pt x="230" y="112"/>
                  </a:lnTo>
                  <a:lnTo>
                    <a:pt x="228" y="118"/>
                  </a:lnTo>
                  <a:lnTo>
                    <a:pt x="225" y="123"/>
                  </a:lnTo>
                  <a:lnTo>
                    <a:pt x="221" y="128"/>
                  </a:lnTo>
                  <a:lnTo>
                    <a:pt x="221" y="128"/>
                  </a:lnTo>
                  <a:lnTo>
                    <a:pt x="217" y="130"/>
                  </a:lnTo>
                  <a:lnTo>
                    <a:pt x="214" y="133"/>
                  </a:lnTo>
                  <a:lnTo>
                    <a:pt x="209" y="135"/>
                  </a:lnTo>
                  <a:lnTo>
                    <a:pt x="204" y="136"/>
                  </a:lnTo>
                  <a:lnTo>
                    <a:pt x="199" y="136"/>
                  </a:lnTo>
                  <a:lnTo>
                    <a:pt x="194" y="135"/>
                  </a:lnTo>
                  <a:lnTo>
                    <a:pt x="189" y="134"/>
                  </a:lnTo>
                  <a:lnTo>
                    <a:pt x="186" y="132"/>
                  </a:lnTo>
                  <a:lnTo>
                    <a:pt x="176" y="140"/>
                  </a:lnTo>
                  <a:lnTo>
                    <a:pt x="176" y="140"/>
                  </a:lnTo>
                  <a:lnTo>
                    <a:pt x="180" y="147"/>
                  </a:lnTo>
                  <a:lnTo>
                    <a:pt x="182" y="155"/>
                  </a:lnTo>
                  <a:lnTo>
                    <a:pt x="182" y="163"/>
                  </a:lnTo>
                  <a:lnTo>
                    <a:pt x="182" y="171"/>
                  </a:lnTo>
                  <a:lnTo>
                    <a:pt x="236" y="197"/>
                  </a:lnTo>
                  <a:lnTo>
                    <a:pt x="236" y="197"/>
                  </a:lnTo>
                  <a:lnTo>
                    <a:pt x="242" y="192"/>
                  </a:lnTo>
                  <a:lnTo>
                    <a:pt x="248" y="189"/>
                  </a:lnTo>
                  <a:lnTo>
                    <a:pt x="255" y="186"/>
                  </a:lnTo>
                  <a:lnTo>
                    <a:pt x="264" y="186"/>
                  </a:lnTo>
                  <a:lnTo>
                    <a:pt x="271" y="186"/>
                  </a:lnTo>
                  <a:lnTo>
                    <a:pt x="278" y="189"/>
                  </a:lnTo>
                  <a:lnTo>
                    <a:pt x="286" y="192"/>
                  </a:lnTo>
                  <a:lnTo>
                    <a:pt x="292" y="197"/>
                  </a:lnTo>
                  <a:lnTo>
                    <a:pt x="292" y="1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108">
              <a:extLst>
                <a:ext uri="{FF2B5EF4-FFF2-40B4-BE49-F238E27FC236}">
                  <a16:creationId xmlns:a16="http://schemas.microsoft.com/office/drawing/2014/main" id="{F7BA48BF-8848-4648-96B4-BEE5BEFC666A}"/>
                </a:ext>
              </a:extLst>
            </p:cNvPr>
            <p:cNvSpPr>
              <a:spLocks/>
            </p:cNvSpPr>
            <p:nvPr/>
          </p:nvSpPr>
          <p:spPr bwMode="auto">
            <a:xfrm>
              <a:off x="3496008" y="5453354"/>
              <a:ext cx="318185" cy="189205"/>
            </a:xfrm>
            <a:custGeom>
              <a:avLst/>
              <a:gdLst>
                <a:gd name="T0" fmla="*/ 66 w 304"/>
                <a:gd name="T1" fmla="*/ 130 h 182"/>
                <a:gd name="T2" fmla="*/ 103 w 304"/>
                <a:gd name="T3" fmla="*/ 59 h 182"/>
                <a:gd name="T4" fmla="*/ 148 w 304"/>
                <a:gd name="T5" fmla="*/ 136 h 182"/>
                <a:gd name="T6" fmla="*/ 188 w 304"/>
                <a:gd name="T7" fmla="*/ 130 h 182"/>
                <a:gd name="T8" fmla="*/ 223 w 304"/>
                <a:gd name="T9" fmla="*/ 59 h 182"/>
                <a:gd name="T10" fmla="*/ 298 w 304"/>
                <a:gd name="T11" fmla="*/ 130 h 182"/>
                <a:gd name="T12" fmla="*/ 303 w 304"/>
                <a:gd name="T13" fmla="*/ 110 h 182"/>
                <a:gd name="T14" fmla="*/ 304 w 304"/>
                <a:gd name="T15" fmla="*/ 91 h 182"/>
                <a:gd name="T16" fmla="*/ 304 w 304"/>
                <a:gd name="T17" fmla="*/ 81 h 182"/>
                <a:gd name="T18" fmla="*/ 300 w 304"/>
                <a:gd name="T19" fmla="*/ 64 h 182"/>
                <a:gd name="T20" fmla="*/ 293 w 304"/>
                <a:gd name="T21" fmla="*/ 47 h 182"/>
                <a:gd name="T22" fmla="*/ 284 w 304"/>
                <a:gd name="T23" fmla="*/ 32 h 182"/>
                <a:gd name="T24" fmla="*/ 272 w 304"/>
                <a:gd name="T25" fmla="*/ 20 h 182"/>
                <a:gd name="T26" fmla="*/ 258 w 304"/>
                <a:gd name="T27" fmla="*/ 11 h 182"/>
                <a:gd name="T28" fmla="*/ 243 w 304"/>
                <a:gd name="T29" fmla="*/ 3 h 182"/>
                <a:gd name="T30" fmla="*/ 226 w 304"/>
                <a:gd name="T31" fmla="*/ 0 h 182"/>
                <a:gd name="T32" fmla="*/ 216 w 304"/>
                <a:gd name="T33" fmla="*/ 0 h 182"/>
                <a:gd name="T34" fmla="*/ 198 w 304"/>
                <a:gd name="T35" fmla="*/ 2 h 182"/>
                <a:gd name="T36" fmla="*/ 181 w 304"/>
                <a:gd name="T37" fmla="*/ 7 h 182"/>
                <a:gd name="T38" fmla="*/ 166 w 304"/>
                <a:gd name="T39" fmla="*/ 17 h 182"/>
                <a:gd name="T40" fmla="*/ 153 w 304"/>
                <a:gd name="T41" fmla="*/ 29 h 182"/>
                <a:gd name="T42" fmla="*/ 147 w 304"/>
                <a:gd name="T43" fmla="*/ 23 h 182"/>
                <a:gd name="T44" fmla="*/ 132 w 304"/>
                <a:gd name="T45" fmla="*/ 12 h 182"/>
                <a:gd name="T46" fmla="*/ 116 w 304"/>
                <a:gd name="T47" fmla="*/ 4 h 182"/>
                <a:gd name="T48" fmla="*/ 98 w 304"/>
                <a:gd name="T49" fmla="*/ 0 h 182"/>
                <a:gd name="T50" fmla="*/ 88 w 304"/>
                <a:gd name="T51" fmla="*/ 0 h 182"/>
                <a:gd name="T52" fmla="*/ 71 w 304"/>
                <a:gd name="T53" fmla="*/ 1 h 182"/>
                <a:gd name="T54" fmla="*/ 54 w 304"/>
                <a:gd name="T55" fmla="*/ 7 h 182"/>
                <a:gd name="T56" fmla="*/ 39 w 304"/>
                <a:gd name="T57" fmla="*/ 15 h 182"/>
                <a:gd name="T58" fmla="*/ 27 w 304"/>
                <a:gd name="T59" fmla="*/ 26 h 182"/>
                <a:gd name="T60" fmla="*/ 16 w 304"/>
                <a:gd name="T61" fmla="*/ 40 h 182"/>
                <a:gd name="T62" fmla="*/ 8 w 304"/>
                <a:gd name="T63" fmla="*/ 56 h 182"/>
                <a:gd name="T64" fmla="*/ 3 w 304"/>
                <a:gd name="T65" fmla="*/ 73 h 182"/>
                <a:gd name="T66" fmla="*/ 0 w 304"/>
                <a:gd name="T67" fmla="*/ 91 h 182"/>
                <a:gd name="T68" fmla="*/ 1 w 304"/>
                <a:gd name="T69" fmla="*/ 101 h 182"/>
                <a:gd name="T70" fmla="*/ 8 w 304"/>
                <a:gd name="T71" fmla="*/ 13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4" h="182">
                  <a:moveTo>
                    <a:pt x="66" y="130"/>
                  </a:moveTo>
                  <a:lnTo>
                    <a:pt x="66" y="130"/>
                  </a:lnTo>
                  <a:lnTo>
                    <a:pt x="86" y="59"/>
                  </a:lnTo>
                  <a:lnTo>
                    <a:pt x="103" y="59"/>
                  </a:lnTo>
                  <a:lnTo>
                    <a:pt x="136" y="182"/>
                  </a:lnTo>
                  <a:lnTo>
                    <a:pt x="148" y="136"/>
                  </a:lnTo>
                  <a:lnTo>
                    <a:pt x="156" y="130"/>
                  </a:lnTo>
                  <a:lnTo>
                    <a:pt x="188" y="130"/>
                  </a:lnTo>
                  <a:lnTo>
                    <a:pt x="206" y="59"/>
                  </a:lnTo>
                  <a:lnTo>
                    <a:pt x="223" y="59"/>
                  </a:lnTo>
                  <a:lnTo>
                    <a:pt x="243" y="130"/>
                  </a:lnTo>
                  <a:lnTo>
                    <a:pt x="298" y="130"/>
                  </a:lnTo>
                  <a:lnTo>
                    <a:pt x="298" y="130"/>
                  </a:lnTo>
                  <a:lnTo>
                    <a:pt x="303" y="110"/>
                  </a:lnTo>
                  <a:lnTo>
                    <a:pt x="304" y="101"/>
                  </a:lnTo>
                  <a:lnTo>
                    <a:pt x="304" y="91"/>
                  </a:lnTo>
                  <a:lnTo>
                    <a:pt x="304" y="91"/>
                  </a:lnTo>
                  <a:lnTo>
                    <a:pt x="304" y="81"/>
                  </a:lnTo>
                  <a:lnTo>
                    <a:pt x="301" y="73"/>
                  </a:lnTo>
                  <a:lnTo>
                    <a:pt x="300" y="64"/>
                  </a:lnTo>
                  <a:lnTo>
                    <a:pt x="297" y="56"/>
                  </a:lnTo>
                  <a:lnTo>
                    <a:pt x="293" y="47"/>
                  </a:lnTo>
                  <a:lnTo>
                    <a:pt x="289" y="40"/>
                  </a:lnTo>
                  <a:lnTo>
                    <a:pt x="284" y="32"/>
                  </a:lnTo>
                  <a:lnTo>
                    <a:pt x="278" y="26"/>
                  </a:lnTo>
                  <a:lnTo>
                    <a:pt x="272" y="20"/>
                  </a:lnTo>
                  <a:lnTo>
                    <a:pt x="265" y="15"/>
                  </a:lnTo>
                  <a:lnTo>
                    <a:pt x="258" y="11"/>
                  </a:lnTo>
                  <a:lnTo>
                    <a:pt x="250" y="7"/>
                  </a:lnTo>
                  <a:lnTo>
                    <a:pt x="243" y="3"/>
                  </a:lnTo>
                  <a:lnTo>
                    <a:pt x="234" y="1"/>
                  </a:lnTo>
                  <a:lnTo>
                    <a:pt x="226" y="0"/>
                  </a:lnTo>
                  <a:lnTo>
                    <a:pt x="216" y="0"/>
                  </a:lnTo>
                  <a:lnTo>
                    <a:pt x="216" y="0"/>
                  </a:lnTo>
                  <a:lnTo>
                    <a:pt x="208" y="0"/>
                  </a:lnTo>
                  <a:lnTo>
                    <a:pt x="198" y="2"/>
                  </a:lnTo>
                  <a:lnTo>
                    <a:pt x="189" y="4"/>
                  </a:lnTo>
                  <a:lnTo>
                    <a:pt x="181" y="7"/>
                  </a:lnTo>
                  <a:lnTo>
                    <a:pt x="173" y="12"/>
                  </a:lnTo>
                  <a:lnTo>
                    <a:pt x="166" y="17"/>
                  </a:lnTo>
                  <a:lnTo>
                    <a:pt x="159" y="23"/>
                  </a:lnTo>
                  <a:lnTo>
                    <a:pt x="153" y="29"/>
                  </a:lnTo>
                  <a:lnTo>
                    <a:pt x="153" y="29"/>
                  </a:lnTo>
                  <a:lnTo>
                    <a:pt x="147" y="23"/>
                  </a:lnTo>
                  <a:lnTo>
                    <a:pt x="139" y="17"/>
                  </a:lnTo>
                  <a:lnTo>
                    <a:pt x="132" y="12"/>
                  </a:lnTo>
                  <a:lnTo>
                    <a:pt x="123" y="7"/>
                  </a:lnTo>
                  <a:lnTo>
                    <a:pt x="116" y="4"/>
                  </a:lnTo>
                  <a:lnTo>
                    <a:pt x="106" y="2"/>
                  </a:lnTo>
                  <a:lnTo>
                    <a:pt x="98" y="0"/>
                  </a:lnTo>
                  <a:lnTo>
                    <a:pt x="88" y="0"/>
                  </a:lnTo>
                  <a:lnTo>
                    <a:pt x="88" y="0"/>
                  </a:lnTo>
                  <a:lnTo>
                    <a:pt x="80" y="0"/>
                  </a:lnTo>
                  <a:lnTo>
                    <a:pt x="71" y="1"/>
                  </a:lnTo>
                  <a:lnTo>
                    <a:pt x="62" y="3"/>
                  </a:lnTo>
                  <a:lnTo>
                    <a:pt x="54" y="7"/>
                  </a:lnTo>
                  <a:lnTo>
                    <a:pt x="47" y="11"/>
                  </a:lnTo>
                  <a:lnTo>
                    <a:pt x="39" y="15"/>
                  </a:lnTo>
                  <a:lnTo>
                    <a:pt x="33" y="20"/>
                  </a:lnTo>
                  <a:lnTo>
                    <a:pt x="27" y="26"/>
                  </a:lnTo>
                  <a:lnTo>
                    <a:pt x="21" y="32"/>
                  </a:lnTo>
                  <a:lnTo>
                    <a:pt x="16" y="40"/>
                  </a:lnTo>
                  <a:lnTo>
                    <a:pt x="11" y="47"/>
                  </a:lnTo>
                  <a:lnTo>
                    <a:pt x="8" y="56"/>
                  </a:lnTo>
                  <a:lnTo>
                    <a:pt x="5" y="64"/>
                  </a:lnTo>
                  <a:lnTo>
                    <a:pt x="3" y="73"/>
                  </a:lnTo>
                  <a:lnTo>
                    <a:pt x="1" y="81"/>
                  </a:lnTo>
                  <a:lnTo>
                    <a:pt x="0" y="91"/>
                  </a:lnTo>
                  <a:lnTo>
                    <a:pt x="0" y="91"/>
                  </a:lnTo>
                  <a:lnTo>
                    <a:pt x="1" y="101"/>
                  </a:lnTo>
                  <a:lnTo>
                    <a:pt x="3" y="110"/>
                  </a:lnTo>
                  <a:lnTo>
                    <a:pt x="8" y="130"/>
                  </a:lnTo>
                  <a:lnTo>
                    <a:pt x="66" y="13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09">
              <a:extLst>
                <a:ext uri="{FF2B5EF4-FFF2-40B4-BE49-F238E27FC236}">
                  <a16:creationId xmlns:a16="http://schemas.microsoft.com/office/drawing/2014/main" id="{F93667D2-8F3A-4C07-95AD-5049322A16F0}"/>
                </a:ext>
              </a:extLst>
            </p:cNvPr>
            <p:cNvSpPr>
              <a:spLocks/>
            </p:cNvSpPr>
            <p:nvPr/>
          </p:nvSpPr>
          <p:spPr bwMode="auto">
            <a:xfrm>
              <a:off x="3510661" y="5552115"/>
              <a:ext cx="288879" cy="191285"/>
            </a:xfrm>
            <a:custGeom>
              <a:avLst/>
              <a:gdLst>
                <a:gd name="T0" fmla="*/ 222 w 276"/>
                <a:gd name="T1" fmla="*/ 52 h 184"/>
                <a:gd name="T2" fmla="*/ 276 w 276"/>
                <a:gd name="T3" fmla="*/ 52 h 184"/>
                <a:gd name="T4" fmla="*/ 276 w 276"/>
                <a:gd name="T5" fmla="*/ 52 h 184"/>
                <a:gd name="T6" fmla="*/ 269 w 276"/>
                <a:gd name="T7" fmla="*/ 67 h 184"/>
                <a:gd name="T8" fmla="*/ 261 w 276"/>
                <a:gd name="T9" fmla="*/ 81 h 184"/>
                <a:gd name="T10" fmla="*/ 251 w 276"/>
                <a:gd name="T11" fmla="*/ 94 h 184"/>
                <a:gd name="T12" fmla="*/ 240 w 276"/>
                <a:gd name="T13" fmla="*/ 107 h 184"/>
                <a:gd name="T14" fmla="*/ 229 w 276"/>
                <a:gd name="T15" fmla="*/ 118 h 184"/>
                <a:gd name="T16" fmla="*/ 217 w 276"/>
                <a:gd name="T17" fmla="*/ 129 h 184"/>
                <a:gd name="T18" fmla="*/ 194 w 276"/>
                <a:gd name="T19" fmla="*/ 147 h 184"/>
                <a:gd name="T20" fmla="*/ 173 w 276"/>
                <a:gd name="T21" fmla="*/ 163 h 184"/>
                <a:gd name="T22" fmla="*/ 155 w 276"/>
                <a:gd name="T23" fmla="*/ 174 h 184"/>
                <a:gd name="T24" fmla="*/ 139 w 276"/>
                <a:gd name="T25" fmla="*/ 184 h 184"/>
                <a:gd name="T26" fmla="*/ 139 w 276"/>
                <a:gd name="T27" fmla="*/ 184 h 184"/>
                <a:gd name="T28" fmla="*/ 123 w 276"/>
                <a:gd name="T29" fmla="*/ 174 h 184"/>
                <a:gd name="T30" fmla="*/ 105 w 276"/>
                <a:gd name="T31" fmla="*/ 163 h 184"/>
                <a:gd name="T32" fmla="*/ 84 w 276"/>
                <a:gd name="T33" fmla="*/ 147 h 184"/>
                <a:gd name="T34" fmla="*/ 61 w 276"/>
                <a:gd name="T35" fmla="*/ 129 h 184"/>
                <a:gd name="T36" fmla="*/ 48 w 276"/>
                <a:gd name="T37" fmla="*/ 118 h 184"/>
                <a:gd name="T38" fmla="*/ 37 w 276"/>
                <a:gd name="T39" fmla="*/ 107 h 184"/>
                <a:gd name="T40" fmla="*/ 26 w 276"/>
                <a:gd name="T41" fmla="*/ 94 h 184"/>
                <a:gd name="T42" fmla="*/ 17 w 276"/>
                <a:gd name="T43" fmla="*/ 81 h 184"/>
                <a:gd name="T44" fmla="*/ 8 w 276"/>
                <a:gd name="T45" fmla="*/ 67 h 184"/>
                <a:gd name="T46" fmla="*/ 0 w 276"/>
                <a:gd name="T47" fmla="*/ 52 h 184"/>
                <a:gd name="T48" fmla="*/ 59 w 276"/>
                <a:gd name="T49" fmla="*/ 52 h 184"/>
                <a:gd name="T50" fmla="*/ 68 w 276"/>
                <a:gd name="T51" fmla="*/ 46 h 184"/>
                <a:gd name="T52" fmla="*/ 80 w 276"/>
                <a:gd name="T53" fmla="*/ 0 h 184"/>
                <a:gd name="T54" fmla="*/ 113 w 276"/>
                <a:gd name="T55" fmla="*/ 123 h 184"/>
                <a:gd name="T56" fmla="*/ 130 w 276"/>
                <a:gd name="T57" fmla="*/ 123 h 184"/>
                <a:gd name="T58" fmla="*/ 148 w 276"/>
                <a:gd name="T59" fmla="*/ 52 h 184"/>
                <a:gd name="T60" fmla="*/ 180 w 276"/>
                <a:gd name="T61" fmla="*/ 52 h 184"/>
                <a:gd name="T62" fmla="*/ 189 w 276"/>
                <a:gd name="T63" fmla="*/ 46 h 184"/>
                <a:gd name="T64" fmla="*/ 201 w 276"/>
                <a:gd name="T65" fmla="*/ 0 h 184"/>
                <a:gd name="T66" fmla="*/ 213 w 276"/>
                <a:gd name="T67" fmla="*/ 46 h 184"/>
                <a:gd name="T68" fmla="*/ 222 w 276"/>
                <a:gd name="T69" fmla="*/ 5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6" h="184">
                  <a:moveTo>
                    <a:pt x="222" y="52"/>
                  </a:moveTo>
                  <a:lnTo>
                    <a:pt x="276" y="52"/>
                  </a:lnTo>
                  <a:lnTo>
                    <a:pt x="276" y="52"/>
                  </a:lnTo>
                  <a:lnTo>
                    <a:pt x="269" y="67"/>
                  </a:lnTo>
                  <a:lnTo>
                    <a:pt x="261" y="81"/>
                  </a:lnTo>
                  <a:lnTo>
                    <a:pt x="251" y="94"/>
                  </a:lnTo>
                  <a:lnTo>
                    <a:pt x="240" y="107"/>
                  </a:lnTo>
                  <a:lnTo>
                    <a:pt x="229" y="118"/>
                  </a:lnTo>
                  <a:lnTo>
                    <a:pt x="217" y="129"/>
                  </a:lnTo>
                  <a:lnTo>
                    <a:pt x="194" y="147"/>
                  </a:lnTo>
                  <a:lnTo>
                    <a:pt x="173" y="163"/>
                  </a:lnTo>
                  <a:lnTo>
                    <a:pt x="155" y="174"/>
                  </a:lnTo>
                  <a:lnTo>
                    <a:pt x="139" y="184"/>
                  </a:lnTo>
                  <a:lnTo>
                    <a:pt x="139" y="184"/>
                  </a:lnTo>
                  <a:lnTo>
                    <a:pt x="123" y="174"/>
                  </a:lnTo>
                  <a:lnTo>
                    <a:pt x="105" y="163"/>
                  </a:lnTo>
                  <a:lnTo>
                    <a:pt x="84" y="147"/>
                  </a:lnTo>
                  <a:lnTo>
                    <a:pt x="61" y="129"/>
                  </a:lnTo>
                  <a:lnTo>
                    <a:pt x="48" y="118"/>
                  </a:lnTo>
                  <a:lnTo>
                    <a:pt x="37" y="107"/>
                  </a:lnTo>
                  <a:lnTo>
                    <a:pt x="26" y="94"/>
                  </a:lnTo>
                  <a:lnTo>
                    <a:pt x="17" y="81"/>
                  </a:lnTo>
                  <a:lnTo>
                    <a:pt x="8" y="67"/>
                  </a:lnTo>
                  <a:lnTo>
                    <a:pt x="0" y="52"/>
                  </a:lnTo>
                  <a:lnTo>
                    <a:pt x="59" y="52"/>
                  </a:lnTo>
                  <a:lnTo>
                    <a:pt x="68" y="46"/>
                  </a:lnTo>
                  <a:lnTo>
                    <a:pt x="80" y="0"/>
                  </a:lnTo>
                  <a:lnTo>
                    <a:pt x="113" y="123"/>
                  </a:lnTo>
                  <a:lnTo>
                    <a:pt x="130" y="123"/>
                  </a:lnTo>
                  <a:lnTo>
                    <a:pt x="148" y="52"/>
                  </a:lnTo>
                  <a:lnTo>
                    <a:pt x="180" y="52"/>
                  </a:lnTo>
                  <a:lnTo>
                    <a:pt x="189" y="46"/>
                  </a:lnTo>
                  <a:lnTo>
                    <a:pt x="201" y="0"/>
                  </a:lnTo>
                  <a:lnTo>
                    <a:pt x="213" y="46"/>
                  </a:lnTo>
                  <a:lnTo>
                    <a:pt x="222" y="5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6">
              <a:extLst>
                <a:ext uri="{FF2B5EF4-FFF2-40B4-BE49-F238E27FC236}">
                  <a16:creationId xmlns:a16="http://schemas.microsoft.com/office/drawing/2014/main" id="{4FBC3BCB-2285-4959-827B-7D277071C6EF}"/>
                </a:ext>
              </a:extLst>
            </p:cNvPr>
            <p:cNvSpPr>
              <a:spLocks noEditPoints="1"/>
            </p:cNvSpPr>
            <p:nvPr/>
          </p:nvSpPr>
          <p:spPr bwMode="auto">
            <a:xfrm>
              <a:off x="4086499" y="2701685"/>
              <a:ext cx="191832" cy="283039"/>
            </a:xfrm>
            <a:custGeom>
              <a:avLst/>
              <a:gdLst>
                <a:gd name="T0" fmla="*/ 1826 w 4343"/>
                <a:gd name="T1" fmla="*/ 2660 h 6446"/>
                <a:gd name="T2" fmla="*/ 1600 w 4343"/>
                <a:gd name="T3" fmla="*/ 2816 h 6446"/>
                <a:gd name="T4" fmla="*/ 1291 w 4343"/>
                <a:gd name="T5" fmla="*/ 3020 h 6446"/>
                <a:gd name="T6" fmla="*/ 1148 w 4343"/>
                <a:gd name="T7" fmla="*/ 3152 h 6446"/>
                <a:gd name="T8" fmla="*/ 1064 w 4343"/>
                <a:gd name="T9" fmla="*/ 3293 h 6446"/>
                <a:gd name="T10" fmla="*/ 1035 w 4343"/>
                <a:gd name="T11" fmla="*/ 3446 h 6446"/>
                <a:gd name="T12" fmla="*/ 1060 w 4343"/>
                <a:gd name="T13" fmla="*/ 3594 h 6446"/>
                <a:gd name="T14" fmla="*/ 1128 w 4343"/>
                <a:gd name="T15" fmla="*/ 3722 h 6446"/>
                <a:gd name="T16" fmla="*/ 1230 w 4343"/>
                <a:gd name="T17" fmla="*/ 3821 h 6446"/>
                <a:gd name="T18" fmla="*/ 1395 w 4343"/>
                <a:gd name="T19" fmla="*/ 3882 h 6446"/>
                <a:gd name="T20" fmla="*/ 1624 w 4343"/>
                <a:gd name="T21" fmla="*/ 3851 h 6446"/>
                <a:gd name="T22" fmla="*/ 1875 w 4343"/>
                <a:gd name="T23" fmla="*/ 3732 h 6446"/>
                <a:gd name="T24" fmla="*/ 2184 w 4343"/>
                <a:gd name="T25" fmla="*/ 3527 h 6446"/>
                <a:gd name="T26" fmla="*/ 2701 w 4343"/>
                <a:gd name="T27" fmla="*/ 3153 h 6446"/>
                <a:gd name="T28" fmla="*/ 2992 w 4343"/>
                <a:gd name="T29" fmla="*/ 2964 h 6446"/>
                <a:gd name="T30" fmla="*/ 3098 w 4343"/>
                <a:gd name="T31" fmla="*/ 2872 h 6446"/>
                <a:gd name="T32" fmla="*/ 3152 w 4343"/>
                <a:gd name="T33" fmla="*/ 2774 h 6446"/>
                <a:gd name="T34" fmla="*/ 3281 w 4343"/>
                <a:gd name="T35" fmla="*/ 2382 h 6446"/>
                <a:gd name="T36" fmla="*/ 3415 w 4343"/>
                <a:gd name="T37" fmla="*/ 1821 h 6446"/>
                <a:gd name="T38" fmla="*/ 3513 w 4343"/>
                <a:gd name="T39" fmla="*/ 1505 h 6446"/>
                <a:gd name="T40" fmla="*/ 3633 w 4343"/>
                <a:gd name="T41" fmla="*/ 1356 h 6446"/>
                <a:gd name="T42" fmla="*/ 3787 w 4343"/>
                <a:gd name="T43" fmla="*/ 1360 h 6446"/>
                <a:gd name="T44" fmla="*/ 3796 w 4343"/>
                <a:gd name="T45" fmla="*/ 1487 h 6446"/>
                <a:gd name="T46" fmla="*/ 3702 w 4343"/>
                <a:gd name="T47" fmla="*/ 1876 h 6446"/>
                <a:gd name="T48" fmla="*/ 3512 w 4343"/>
                <a:gd name="T49" fmla="*/ 2493 h 6446"/>
                <a:gd name="T50" fmla="*/ 3369 w 4343"/>
                <a:gd name="T51" fmla="*/ 2869 h 6446"/>
                <a:gd name="T52" fmla="*/ 3236 w 4343"/>
                <a:gd name="T53" fmla="*/ 3103 h 6446"/>
                <a:gd name="T54" fmla="*/ 1528 w 4343"/>
                <a:gd name="T55" fmla="*/ 4156 h 6446"/>
                <a:gd name="T56" fmla="*/ 1187 w 4343"/>
                <a:gd name="T57" fmla="*/ 4105 h 6446"/>
                <a:gd name="T58" fmla="*/ 920 w 4343"/>
                <a:gd name="T59" fmla="*/ 3914 h 6446"/>
                <a:gd name="T60" fmla="*/ 769 w 4343"/>
                <a:gd name="T61" fmla="*/ 3623 h 6446"/>
                <a:gd name="T62" fmla="*/ 773 w 4343"/>
                <a:gd name="T63" fmla="*/ 3273 h 6446"/>
                <a:gd name="T64" fmla="*/ 901 w 4343"/>
                <a:gd name="T65" fmla="*/ 3001 h 6446"/>
                <a:gd name="T66" fmla="*/ 1086 w 4343"/>
                <a:gd name="T67" fmla="*/ 2837 h 6446"/>
                <a:gd name="T68" fmla="*/ 1584 w 4343"/>
                <a:gd name="T69" fmla="*/ 2494 h 6446"/>
                <a:gd name="T70" fmla="*/ 1888 w 4343"/>
                <a:gd name="T71" fmla="*/ 2282 h 6446"/>
                <a:gd name="T72" fmla="*/ 2055 w 4343"/>
                <a:gd name="T73" fmla="*/ 2166 h 6446"/>
                <a:gd name="T74" fmla="*/ 2141 w 4343"/>
                <a:gd name="T75" fmla="*/ 2150 h 6446"/>
                <a:gd name="T76" fmla="*/ 2233 w 4343"/>
                <a:gd name="T77" fmla="*/ 2200 h 6446"/>
                <a:gd name="T78" fmla="*/ 1399 w 4343"/>
                <a:gd name="T79" fmla="*/ 2286 h 6446"/>
                <a:gd name="T80" fmla="*/ 659 w 4343"/>
                <a:gd name="T81" fmla="*/ 2754 h 6446"/>
                <a:gd name="T82" fmla="*/ 163 w 4343"/>
                <a:gd name="T83" fmla="*/ 3452 h 6446"/>
                <a:gd name="T84" fmla="*/ 0 w 4343"/>
                <a:gd name="T85" fmla="*/ 4294 h 6446"/>
                <a:gd name="T86" fmla="*/ 255 w 4343"/>
                <a:gd name="T87" fmla="*/ 5199 h 6446"/>
                <a:gd name="T88" fmla="*/ 1015 w 4343"/>
                <a:gd name="T89" fmla="*/ 6081 h 6446"/>
                <a:gd name="T90" fmla="*/ 4320 w 4343"/>
                <a:gd name="T91" fmla="*/ 6123 h 6446"/>
                <a:gd name="T92" fmla="*/ 4342 w 4343"/>
                <a:gd name="T93" fmla="*/ 4591 h 6446"/>
                <a:gd name="T94" fmla="*/ 4324 w 4343"/>
                <a:gd name="T95" fmla="*/ 1751 h 6446"/>
                <a:gd name="T96" fmla="*/ 4294 w 4343"/>
                <a:gd name="T97" fmla="*/ 905 h 6446"/>
                <a:gd name="T98" fmla="*/ 4155 w 4343"/>
                <a:gd name="T99" fmla="*/ 520 h 6446"/>
                <a:gd name="T100" fmla="*/ 3821 w 4343"/>
                <a:gd name="T101" fmla="*/ 189 h 6446"/>
                <a:gd name="T102" fmla="*/ 3376 w 4343"/>
                <a:gd name="T103" fmla="*/ 14 h 6446"/>
                <a:gd name="T104" fmla="*/ 2893 w 4343"/>
                <a:gd name="T105" fmla="*/ 53 h 6446"/>
                <a:gd name="T106" fmla="*/ 2442 w 4343"/>
                <a:gd name="T107" fmla="*/ 366 h 6446"/>
                <a:gd name="T108" fmla="*/ 2155 w 4343"/>
                <a:gd name="T109" fmla="*/ 823 h 6446"/>
                <a:gd name="T110" fmla="*/ 1988 w 4343"/>
                <a:gd name="T111" fmla="*/ 973 h 6446"/>
                <a:gd name="T112" fmla="*/ 1743 w 4343"/>
                <a:gd name="T113" fmla="*/ 1155 h 6446"/>
                <a:gd name="T114" fmla="*/ 1615 w 4343"/>
                <a:gd name="T115" fmla="*/ 1386 h 6446"/>
                <a:gd name="T116" fmla="*/ 1602 w 4343"/>
                <a:gd name="T117" fmla="*/ 1789 h 6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343" h="6446">
                  <a:moveTo>
                    <a:pt x="2007" y="2528"/>
                  </a:moveTo>
                  <a:lnTo>
                    <a:pt x="1968" y="2557"/>
                  </a:lnTo>
                  <a:lnTo>
                    <a:pt x="1930" y="2584"/>
                  </a:lnTo>
                  <a:lnTo>
                    <a:pt x="1894" y="2610"/>
                  </a:lnTo>
                  <a:lnTo>
                    <a:pt x="1860" y="2635"/>
                  </a:lnTo>
                  <a:lnTo>
                    <a:pt x="1826" y="2660"/>
                  </a:lnTo>
                  <a:lnTo>
                    <a:pt x="1791" y="2685"/>
                  </a:lnTo>
                  <a:lnTo>
                    <a:pt x="1754" y="2712"/>
                  </a:lnTo>
                  <a:lnTo>
                    <a:pt x="1716" y="2740"/>
                  </a:lnTo>
                  <a:lnTo>
                    <a:pt x="1678" y="2766"/>
                  </a:lnTo>
                  <a:lnTo>
                    <a:pt x="1640" y="2791"/>
                  </a:lnTo>
                  <a:lnTo>
                    <a:pt x="1600" y="2816"/>
                  </a:lnTo>
                  <a:lnTo>
                    <a:pt x="1561" y="2841"/>
                  </a:lnTo>
                  <a:lnTo>
                    <a:pt x="1481" y="2891"/>
                  </a:lnTo>
                  <a:lnTo>
                    <a:pt x="1402" y="2942"/>
                  </a:lnTo>
                  <a:lnTo>
                    <a:pt x="1364" y="2968"/>
                  </a:lnTo>
                  <a:lnTo>
                    <a:pt x="1326" y="2994"/>
                  </a:lnTo>
                  <a:lnTo>
                    <a:pt x="1291" y="3020"/>
                  </a:lnTo>
                  <a:lnTo>
                    <a:pt x="1256" y="3048"/>
                  </a:lnTo>
                  <a:lnTo>
                    <a:pt x="1223" y="3077"/>
                  </a:lnTo>
                  <a:lnTo>
                    <a:pt x="1191" y="3106"/>
                  </a:lnTo>
                  <a:lnTo>
                    <a:pt x="1177" y="3121"/>
                  </a:lnTo>
                  <a:lnTo>
                    <a:pt x="1162" y="3136"/>
                  </a:lnTo>
                  <a:lnTo>
                    <a:pt x="1148" y="3152"/>
                  </a:lnTo>
                  <a:lnTo>
                    <a:pt x="1136" y="3168"/>
                  </a:lnTo>
                  <a:lnTo>
                    <a:pt x="1118" y="3193"/>
                  </a:lnTo>
                  <a:lnTo>
                    <a:pt x="1102" y="3217"/>
                  </a:lnTo>
                  <a:lnTo>
                    <a:pt x="1087" y="3242"/>
                  </a:lnTo>
                  <a:lnTo>
                    <a:pt x="1075" y="3267"/>
                  </a:lnTo>
                  <a:lnTo>
                    <a:pt x="1064" y="3293"/>
                  </a:lnTo>
                  <a:lnTo>
                    <a:pt x="1055" y="3318"/>
                  </a:lnTo>
                  <a:lnTo>
                    <a:pt x="1047" y="3344"/>
                  </a:lnTo>
                  <a:lnTo>
                    <a:pt x="1043" y="3369"/>
                  </a:lnTo>
                  <a:lnTo>
                    <a:pt x="1038" y="3395"/>
                  </a:lnTo>
                  <a:lnTo>
                    <a:pt x="1036" y="3421"/>
                  </a:lnTo>
                  <a:lnTo>
                    <a:pt x="1035" y="3446"/>
                  </a:lnTo>
                  <a:lnTo>
                    <a:pt x="1036" y="3471"/>
                  </a:lnTo>
                  <a:lnTo>
                    <a:pt x="1037" y="3496"/>
                  </a:lnTo>
                  <a:lnTo>
                    <a:pt x="1040" y="3521"/>
                  </a:lnTo>
                  <a:lnTo>
                    <a:pt x="1046" y="3546"/>
                  </a:lnTo>
                  <a:lnTo>
                    <a:pt x="1052" y="3570"/>
                  </a:lnTo>
                  <a:lnTo>
                    <a:pt x="1060" y="3594"/>
                  </a:lnTo>
                  <a:lnTo>
                    <a:pt x="1068" y="3616"/>
                  </a:lnTo>
                  <a:lnTo>
                    <a:pt x="1078" y="3639"/>
                  </a:lnTo>
                  <a:lnTo>
                    <a:pt x="1088" y="3661"/>
                  </a:lnTo>
                  <a:lnTo>
                    <a:pt x="1101" y="3682"/>
                  </a:lnTo>
                  <a:lnTo>
                    <a:pt x="1113" y="3703"/>
                  </a:lnTo>
                  <a:lnTo>
                    <a:pt x="1128" y="3722"/>
                  </a:lnTo>
                  <a:lnTo>
                    <a:pt x="1143" y="3741"/>
                  </a:lnTo>
                  <a:lnTo>
                    <a:pt x="1158" y="3759"/>
                  </a:lnTo>
                  <a:lnTo>
                    <a:pt x="1174" y="3777"/>
                  </a:lnTo>
                  <a:lnTo>
                    <a:pt x="1193" y="3792"/>
                  </a:lnTo>
                  <a:lnTo>
                    <a:pt x="1211" y="3807"/>
                  </a:lnTo>
                  <a:lnTo>
                    <a:pt x="1230" y="3821"/>
                  </a:lnTo>
                  <a:lnTo>
                    <a:pt x="1249" y="3833"/>
                  </a:lnTo>
                  <a:lnTo>
                    <a:pt x="1270" y="3845"/>
                  </a:lnTo>
                  <a:lnTo>
                    <a:pt x="1291" y="3855"/>
                  </a:lnTo>
                  <a:lnTo>
                    <a:pt x="1324" y="3867"/>
                  </a:lnTo>
                  <a:lnTo>
                    <a:pt x="1359" y="3876"/>
                  </a:lnTo>
                  <a:lnTo>
                    <a:pt x="1395" y="3882"/>
                  </a:lnTo>
                  <a:lnTo>
                    <a:pt x="1431" y="3884"/>
                  </a:lnTo>
                  <a:lnTo>
                    <a:pt x="1467" y="3883"/>
                  </a:lnTo>
                  <a:lnTo>
                    <a:pt x="1506" y="3880"/>
                  </a:lnTo>
                  <a:lnTo>
                    <a:pt x="1544" y="3873"/>
                  </a:lnTo>
                  <a:lnTo>
                    <a:pt x="1583" y="3864"/>
                  </a:lnTo>
                  <a:lnTo>
                    <a:pt x="1624" y="3851"/>
                  </a:lnTo>
                  <a:lnTo>
                    <a:pt x="1664" y="3837"/>
                  </a:lnTo>
                  <a:lnTo>
                    <a:pt x="1705" y="3820"/>
                  </a:lnTo>
                  <a:lnTo>
                    <a:pt x="1747" y="3801"/>
                  </a:lnTo>
                  <a:lnTo>
                    <a:pt x="1789" y="3780"/>
                  </a:lnTo>
                  <a:lnTo>
                    <a:pt x="1831" y="3757"/>
                  </a:lnTo>
                  <a:lnTo>
                    <a:pt x="1875" y="3732"/>
                  </a:lnTo>
                  <a:lnTo>
                    <a:pt x="1919" y="3707"/>
                  </a:lnTo>
                  <a:lnTo>
                    <a:pt x="1962" y="3679"/>
                  </a:lnTo>
                  <a:lnTo>
                    <a:pt x="2006" y="3650"/>
                  </a:lnTo>
                  <a:lnTo>
                    <a:pt x="2050" y="3621"/>
                  </a:lnTo>
                  <a:lnTo>
                    <a:pt x="2095" y="3590"/>
                  </a:lnTo>
                  <a:lnTo>
                    <a:pt x="2184" y="3527"/>
                  </a:lnTo>
                  <a:lnTo>
                    <a:pt x="2274" y="3461"/>
                  </a:lnTo>
                  <a:lnTo>
                    <a:pt x="2364" y="3395"/>
                  </a:lnTo>
                  <a:lnTo>
                    <a:pt x="2452" y="3329"/>
                  </a:lnTo>
                  <a:lnTo>
                    <a:pt x="2541" y="3264"/>
                  </a:lnTo>
                  <a:lnTo>
                    <a:pt x="2628" y="3203"/>
                  </a:lnTo>
                  <a:lnTo>
                    <a:pt x="2701" y="3153"/>
                  </a:lnTo>
                  <a:lnTo>
                    <a:pt x="2767" y="3110"/>
                  </a:lnTo>
                  <a:lnTo>
                    <a:pt x="2823" y="3072"/>
                  </a:lnTo>
                  <a:lnTo>
                    <a:pt x="2874" y="3041"/>
                  </a:lnTo>
                  <a:lnTo>
                    <a:pt x="2920" y="3012"/>
                  </a:lnTo>
                  <a:lnTo>
                    <a:pt x="2958" y="2987"/>
                  </a:lnTo>
                  <a:lnTo>
                    <a:pt x="2992" y="2964"/>
                  </a:lnTo>
                  <a:lnTo>
                    <a:pt x="3022" y="2944"/>
                  </a:lnTo>
                  <a:lnTo>
                    <a:pt x="3047" y="2925"/>
                  </a:lnTo>
                  <a:lnTo>
                    <a:pt x="3070" y="2904"/>
                  </a:lnTo>
                  <a:lnTo>
                    <a:pt x="3080" y="2894"/>
                  </a:lnTo>
                  <a:lnTo>
                    <a:pt x="3089" y="2884"/>
                  </a:lnTo>
                  <a:lnTo>
                    <a:pt x="3098" y="2872"/>
                  </a:lnTo>
                  <a:lnTo>
                    <a:pt x="3107" y="2861"/>
                  </a:lnTo>
                  <a:lnTo>
                    <a:pt x="3115" y="2849"/>
                  </a:lnTo>
                  <a:lnTo>
                    <a:pt x="3123" y="2835"/>
                  </a:lnTo>
                  <a:lnTo>
                    <a:pt x="3130" y="2821"/>
                  </a:lnTo>
                  <a:lnTo>
                    <a:pt x="3138" y="2807"/>
                  </a:lnTo>
                  <a:lnTo>
                    <a:pt x="3152" y="2774"/>
                  </a:lnTo>
                  <a:lnTo>
                    <a:pt x="3167" y="2735"/>
                  </a:lnTo>
                  <a:lnTo>
                    <a:pt x="3193" y="2663"/>
                  </a:lnTo>
                  <a:lnTo>
                    <a:pt x="3218" y="2592"/>
                  </a:lnTo>
                  <a:lnTo>
                    <a:pt x="3240" y="2521"/>
                  </a:lnTo>
                  <a:lnTo>
                    <a:pt x="3261" y="2451"/>
                  </a:lnTo>
                  <a:lnTo>
                    <a:pt x="3281" y="2382"/>
                  </a:lnTo>
                  <a:lnTo>
                    <a:pt x="3299" y="2314"/>
                  </a:lnTo>
                  <a:lnTo>
                    <a:pt x="3316" y="2247"/>
                  </a:lnTo>
                  <a:lnTo>
                    <a:pt x="3332" y="2181"/>
                  </a:lnTo>
                  <a:lnTo>
                    <a:pt x="3361" y="2053"/>
                  </a:lnTo>
                  <a:lnTo>
                    <a:pt x="3389" y="1933"/>
                  </a:lnTo>
                  <a:lnTo>
                    <a:pt x="3415" y="1821"/>
                  </a:lnTo>
                  <a:lnTo>
                    <a:pt x="3441" y="1717"/>
                  </a:lnTo>
                  <a:lnTo>
                    <a:pt x="3454" y="1670"/>
                  </a:lnTo>
                  <a:lnTo>
                    <a:pt x="3468" y="1624"/>
                  </a:lnTo>
                  <a:lnTo>
                    <a:pt x="3483" y="1581"/>
                  </a:lnTo>
                  <a:lnTo>
                    <a:pt x="3497" y="1541"/>
                  </a:lnTo>
                  <a:lnTo>
                    <a:pt x="3513" y="1505"/>
                  </a:lnTo>
                  <a:lnTo>
                    <a:pt x="3529" y="1472"/>
                  </a:lnTo>
                  <a:lnTo>
                    <a:pt x="3547" y="1441"/>
                  </a:lnTo>
                  <a:lnTo>
                    <a:pt x="3567" y="1414"/>
                  </a:lnTo>
                  <a:lnTo>
                    <a:pt x="3587" y="1391"/>
                  </a:lnTo>
                  <a:lnTo>
                    <a:pt x="3609" y="1372"/>
                  </a:lnTo>
                  <a:lnTo>
                    <a:pt x="3633" y="1356"/>
                  </a:lnTo>
                  <a:lnTo>
                    <a:pt x="3659" y="1345"/>
                  </a:lnTo>
                  <a:lnTo>
                    <a:pt x="3686" y="1338"/>
                  </a:lnTo>
                  <a:lnTo>
                    <a:pt x="3715" y="1335"/>
                  </a:lnTo>
                  <a:lnTo>
                    <a:pt x="3747" y="1336"/>
                  </a:lnTo>
                  <a:lnTo>
                    <a:pt x="3781" y="1341"/>
                  </a:lnTo>
                  <a:lnTo>
                    <a:pt x="3787" y="1360"/>
                  </a:lnTo>
                  <a:lnTo>
                    <a:pt x="3791" y="1385"/>
                  </a:lnTo>
                  <a:lnTo>
                    <a:pt x="3794" y="1402"/>
                  </a:lnTo>
                  <a:lnTo>
                    <a:pt x="3796" y="1421"/>
                  </a:lnTo>
                  <a:lnTo>
                    <a:pt x="3797" y="1445"/>
                  </a:lnTo>
                  <a:lnTo>
                    <a:pt x="3797" y="1472"/>
                  </a:lnTo>
                  <a:lnTo>
                    <a:pt x="3796" y="1487"/>
                  </a:lnTo>
                  <a:lnTo>
                    <a:pt x="3793" y="1508"/>
                  </a:lnTo>
                  <a:lnTo>
                    <a:pt x="3787" y="1537"/>
                  </a:lnTo>
                  <a:lnTo>
                    <a:pt x="3780" y="1572"/>
                  </a:lnTo>
                  <a:lnTo>
                    <a:pt x="3760" y="1656"/>
                  </a:lnTo>
                  <a:lnTo>
                    <a:pt x="3734" y="1759"/>
                  </a:lnTo>
                  <a:lnTo>
                    <a:pt x="3702" y="1876"/>
                  </a:lnTo>
                  <a:lnTo>
                    <a:pt x="3665" y="2006"/>
                  </a:lnTo>
                  <a:lnTo>
                    <a:pt x="3626" y="2142"/>
                  </a:lnTo>
                  <a:lnTo>
                    <a:pt x="3581" y="2283"/>
                  </a:lnTo>
                  <a:lnTo>
                    <a:pt x="3559" y="2353"/>
                  </a:lnTo>
                  <a:lnTo>
                    <a:pt x="3536" y="2424"/>
                  </a:lnTo>
                  <a:lnTo>
                    <a:pt x="3512" y="2493"/>
                  </a:lnTo>
                  <a:lnTo>
                    <a:pt x="3488" y="2562"/>
                  </a:lnTo>
                  <a:lnTo>
                    <a:pt x="3465" y="2628"/>
                  </a:lnTo>
                  <a:lnTo>
                    <a:pt x="3441" y="2693"/>
                  </a:lnTo>
                  <a:lnTo>
                    <a:pt x="3417" y="2755"/>
                  </a:lnTo>
                  <a:lnTo>
                    <a:pt x="3393" y="2813"/>
                  </a:lnTo>
                  <a:lnTo>
                    <a:pt x="3369" y="2869"/>
                  </a:lnTo>
                  <a:lnTo>
                    <a:pt x="3345" y="2920"/>
                  </a:lnTo>
                  <a:lnTo>
                    <a:pt x="3323" y="2968"/>
                  </a:lnTo>
                  <a:lnTo>
                    <a:pt x="3300" y="3010"/>
                  </a:lnTo>
                  <a:lnTo>
                    <a:pt x="3278" y="3047"/>
                  </a:lnTo>
                  <a:lnTo>
                    <a:pt x="3257" y="3078"/>
                  </a:lnTo>
                  <a:lnTo>
                    <a:pt x="3236" y="3103"/>
                  </a:lnTo>
                  <a:lnTo>
                    <a:pt x="3217" y="3122"/>
                  </a:lnTo>
                  <a:lnTo>
                    <a:pt x="1779" y="4092"/>
                  </a:lnTo>
                  <a:lnTo>
                    <a:pt x="1716" y="4117"/>
                  </a:lnTo>
                  <a:lnTo>
                    <a:pt x="1653" y="4135"/>
                  </a:lnTo>
                  <a:lnTo>
                    <a:pt x="1591" y="4148"/>
                  </a:lnTo>
                  <a:lnTo>
                    <a:pt x="1528" y="4156"/>
                  </a:lnTo>
                  <a:lnTo>
                    <a:pt x="1468" y="4159"/>
                  </a:lnTo>
                  <a:lnTo>
                    <a:pt x="1409" y="4157"/>
                  </a:lnTo>
                  <a:lnTo>
                    <a:pt x="1350" y="4150"/>
                  </a:lnTo>
                  <a:lnTo>
                    <a:pt x="1295" y="4140"/>
                  </a:lnTo>
                  <a:lnTo>
                    <a:pt x="1239" y="4124"/>
                  </a:lnTo>
                  <a:lnTo>
                    <a:pt x="1187" y="4105"/>
                  </a:lnTo>
                  <a:lnTo>
                    <a:pt x="1136" y="4082"/>
                  </a:lnTo>
                  <a:lnTo>
                    <a:pt x="1087" y="4055"/>
                  </a:lnTo>
                  <a:lnTo>
                    <a:pt x="1042" y="4025"/>
                  </a:lnTo>
                  <a:lnTo>
                    <a:pt x="998" y="3991"/>
                  </a:lnTo>
                  <a:lnTo>
                    <a:pt x="958" y="3954"/>
                  </a:lnTo>
                  <a:lnTo>
                    <a:pt x="920" y="3914"/>
                  </a:lnTo>
                  <a:lnTo>
                    <a:pt x="886" y="3872"/>
                  </a:lnTo>
                  <a:lnTo>
                    <a:pt x="855" y="3826"/>
                  </a:lnTo>
                  <a:lnTo>
                    <a:pt x="828" y="3779"/>
                  </a:lnTo>
                  <a:lnTo>
                    <a:pt x="804" y="3729"/>
                  </a:lnTo>
                  <a:lnTo>
                    <a:pt x="785" y="3678"/>
                  </a:lnTo>
                  <a:lnTo>
                    <a:pt x="769" y="3623"/>
                  </a:lnTo>
                  <a:lnTo>
                    <a:pt x="758" y="3569"/>
                  </a:lnTo>
                  <a:lnTo>
                    <a:pt x="751" y="3512"/>
                  </a:lnTo>
                  <a:lnTo>
                    <a:pt x="749" y="3453"/>
                  </a:lnTo>
                  <a:lnTo>
                    <a:pt x="752" y="3394"/>
                  </a:lnTo>
                  <a:lnTo>
                    <a:pt x="760" y="3334"/>
                  </a:lnTo>
                  <a:lnTo>
                    <a:pt x="773" y="3273"/>
                  </a:lnTo>
                  <a:lnTo>
                    <a:pt x="792" y="3212"/>
                  </a:lnTo>
                  <a:lnTo>
                    <a:pt x="816" y="3151"/>
                  </a:lnTo>
                  <a:lnTo>
                    <a:pt x="845" y="3088"/>
                  </a:lnTo>
                  <a:lnTo>
                    <a:pt x="882" y="3027"/>
                  </a:lnTo>
                  <a:lnTo>
                    <a:pt x="890" y="3014"/>
                  </a:lnTo>
                  <a:lnTo>
                    <a:pt x="901" y="3001"/>
                  </a:lnTo>
                  <a:lnTo>
                    <a:pt x="912" y="2987"/>
                  </a:lnTo>
                  <a:lnTo>
                    <a:pt x="926" y="2972"/>
                  </a:lnTo>
                  <a:lnTo>
                    <a:pt x="959" y="2942"/>
                  </a:lnTo>
                  <a:lnTo>
                    <a:pt x="996" y="2909"/>
                  </a:lnTo>
                  <a:lnTo>
                    <a:pt x="1039" y="2874"/>
                  </a:lnTo>
                  <a:lnTo>
                    <a:pt x="1086" y="2837"/>
                  </a:lnTo>
                  <a:lnTo>
                    <a:pt x="1135" y="2800"/>
                  </a:lnTo>
                  <a:lnTo>
                    <a:pt x="1187" y="2762"/>
                  </a:lnTo>
                  <a:lnTo>
                    <a:pt x="1294" y="2687"/>
                  </a:lnTo>
                  <a:lnTo>
                    <a:pt x="1400" y="2615"/>
                  </a:lnTo>
                  <a:lnTo>
                    <a:pt x="1499" y="2550"/>
                  </a:lnTo>
                  <a:lnTo>
                    <a:pt x="1584" y="2494"/>
                  </a:lnTo>
                  <a:lnTo>
                    <a:pt x="1633" y="2464"/>
                  </a:lnTo>
                  <a:lnTo>
                    <a:pt x="1677" y="2433"/>
                  </a:lnTo>
                  <a:lnTo>
                    <a:pt x="1719" y="2404"/>
                  </a:lnTo>
                  <a:lnTo>
                    <a:pt x="1759" y="2376"/>
                  </a:lnTo>
                  <a:lnTo>
                    <a:pt x="1828" y="2326"/>
                  </a:lnTo>
                  <a:lnTo>
                    <a:pt x="1888" y="2282"/>
                  </a:lnTo>
                  <a:lnTo>
                    <a:pt x="1939" y="2243"/>
                  </a:lnTo>
                  <a:lnTo>
                    <a:pt x="1984" y="2211"/>
                  </a:lnTo>
                  <a:lnTo>
                    <a:pt x="2004" y="2198"/>
                  </a:lnTo>
                  <a:lnTo>
                    <a:pt x="2022" y="2185"/>
                  </a:lnTo>
                  <a:lnTo>
                    <a:pt x="2039" y="2175"/>
                  </a:lnTo>
                  <a:lnTo>
                    <a:pt x="2055" y="2166"/>
                  </a:lnTo>
                  <a:lnTo>
                    <a:pt x="2071" y="2159"/>
                  </a:lnTo>
                  <a:lnTo>
                    <a:pt x="2086" y="2155"/>
                  </a:lnTo>
                  <a:lnTo>
                    <a:pt x="2100" y="2150"/>
                  </a:lnTo>
                  <a:lnTo>
                    <a:pt x="2114" y="2149"/>
                  </a:lnTo>
                  <a:lnTo>
                    <a:pt x="2128" y="2149"/>
                  </a:lnTo>
                  <a:lnTo>
                    <a:pt x="2141" y="2150"/>
                  </a:lnTo>
                  <a:lnTo>
                    <a:pt x="2155" y="2153"/>
                  </a:lnTo>
                  <a:lnTo>
                    <a:pt x="2170" y="2159"/>
                  </a:lnTo>
                  <a:lnTo>
                    <a:pt x="2184" y="2167"/>
                  </a:lnTo>
                  <a:lnTo>
                    <a:pt x="2199" y="2176"/>
                  </a:lnTo>
                  <a:lnTo>
                    <a:pt x="2216" y="2186"/>
                  </a:lnTo>
                  <a:lnTo>
                    <a:pt x="2233" y="2200"/>
                  </a:lnTo>
                  <a:lnTo>
                    <a:pt x="2271" y="2232"/>
                  </a:lnTo>
                  <a:lnTo>
                    <a:pt x="2314" y="2270"/>
                  </a:lnTo>
                  <a:lnTo>
                    <a:pt x="2007" y="2528"/>
                  </a:lnTo>
                  <a:close/>
                  <a:moveTo>
                    <a:pt x="1685" y="2195"/>
                  </a:moveTo>
                  <a:lnTo>
                    <a:pt x="1540" y="2236"/>
                  </a:lnTo>
                  <a:lnTo>
                    <a:pt x="1399" y="2286"/>
                  </a:lnTo>
                  <a:lnTo>
                    <a:pt x="1263" y="2345"/>
                  </a:lnTo>
                  <a:lnTo>
                    <a:pt x="1130" y="2412"/>
                  </a:lnTo>
                  <a:lnTo>
                    <a:pt x="1004" y="2487"/>
                  </a:lnTo>
                  <a:lnTo>
                    <a:pt x="883" y="2569"/>
                  </a:lnTo>
                  <a:lnTo>
                    <a:pt x="768" y="2659"/>
                  </a:lnTo>
                  <a:lnTo>
                    <a:pt x="659" y="2754"/>
                  </a:lnTo>
                  <a:lnTo>
                    <a:pt x="557" y="2858"/>
                  </a:lnTo>
                  <a:lnTo>
                    <a:pt x="463" y="2966"/>
                  </a:lnTo>
                  <a:lnTo>
                    <a:pt x="375" y="3080"/>
                  </a:lnTo>
                  <a:lnTo>
                    <a:pt x="296" y="3200"/>
                  </a:lnTo>
                  <a:lnTo>
                    <a:pt x="226" y="3323"/>
                  </a:lnTo>
                  <a:lnTo>
                    <a:pt x="163" y="3452"/>
                  </a:lnTo>
                  <a:lnTo>
                    <a:pt x="111" y="3585"/>
                  </a:lnTo>
                  <a:lnTo>
                    <a:pt x="68" y="3721"/>
                  </a:lnTo>
                  <a:lnTo>
                    <a:pt x="35" y="3861"/>
                  </a:lnTo>
                  <a:lnTo>
                    <a:pt x="12" y="4003"/>
                  </a:lnTo>
                  <a:lnTo>
                    <a:pt x="0" y="4147"/>
                  </a:lnTo>
                  <a:lnTo>
                    <a:pt x="0" y="4294"/>
                  </a:lnTo>
                  <a:lnTo>
                    <a:pt x="11" y="4443"/>
                  </a:lnTo>
                  <a:lnTo>
                    <a:pt x="34" y="4593"/>
                  </a:lnTo>
                  <a:lnTo>
                    <a:pt x="69" y="4744"/>
                  </a:lnTo>
                  <a:lnTo>
                    <a:pt x="118" y="4895"/>
                  </a:lnTo>
                  <a:lnTo>
                    <a:pt x="179" y="5046"/>
                  </a:lnTo>
                  <a:lnTo>
                    <a:pt x="255" y="5199"/>
                  </a:lnTo>
                  <a:lnTo>
                    <a:pt x="344" y="5350"/>
                  </a:lnTo>
                  <a:lnTo>
                    <a:pt x="448" y="5498"/>
                  </a:lnTo>
                  <a:lnTo>
                    <a:pt x="566" y="5647"/>
                  </a:lnTo>
                  <a:lnTo>
                    <a:pt x="700" y="5794"/>
                  </a:lnTo>
                  <a:lnTo>
                    <a:pt x="850" y="5939"/>
                  </a:lnTo>
                  <a:lnTo>
                    <a:pt x="1015" y="6081"/>
                  </a:lnTo>
                  <a:lnTo>
                    <a:pt x="936" y="6437"/>
                  </a:lnTo>
                  <a:lnTo>
                    <a:pt x="4299" y="6446"/>
                  </a:lnTo>
                  <a:lnTo>
                    <a:pt x="4305" y="6402"/>
                  </a:lnTo>
                  <a:lnTo>
                    <a:pt x="4310" y="6333"/>
                  </a:lnTo>
                  <a:lnTo>
                    <a:pt x="4316" y="6239"/>
                  </a:lnTo>
                  <a:lnTo>
                    <a:pt x="4320" y="6123"/>
                  </a:lnTo>
                  <a:lnTo>
                    <a:pt x="4325" y="5986"/>
                  </a:lnTo>
                  <a:lnTo>
                    <a:pt x="4328" y="5830"/>
                  </a:lnTo>
                  <a:lnTo>
                    <a:pt x="4332" y="5656"/>
                  </a:lnTo>
                  <a:lnTo>
                    <a:pt x="4335" y="5468"/>
                  </a:lnTo>
                  <a:lnTo>
                    <a:pt x="4338" y="5050"/>
                  </a:lnTo>
                  <a:lnTo>
                    <a:pt x="4342" y="4591"/>
                  </a:lnTo>
                  <a:lnTo>
                    <a:pt x="4343" y="4105"/>
                  </a:lnTo>
                  <a:lnTo>
                    <a:pt x="4342" y="3605"/>
                  </a:lnTo>
                  <a:lnTo>
                    <a:pt x="4340" y="3106"/>
                  </a:lnTo>
                  <a:lnTo>
                    <a:pt x="4336" y="2621"/>
                  </a:lnTo>
                  <a:lnTo>
                    <a:pt x="4330" y="2165"/>
                  </a:lnTo>
                  <a:lnTo>
                    <a:pt x="4324" y="1751"/>
                  </a:lnTo>
                  <a:lnTo>
                    <a:pt x="4320" y="1565"/>
                  </a:lnTo>
                  <a:lnTo>
                    <a:pt x="4316" y="1395"/>
                  </a:lnTo>
                  <a:lnTo>
                    <a:pt x="4311" y="1241"/>
                  </a:lnTo>
                  <a:lnTo>
                    <a:pt x="4305" y="1107"/>
                  </a:lnTo>
                  <a:lnTo>
                    <a:pt x="4300" y="995"/>
                  </a:lnTo>
                  <a:lnTo>
                    <a:pt x="4294" y="905"/>
                  </a:lnTo>
                  <a:lnTo>
                    <a:pt x="4288" y="839"/>
                  </a:lnTo>
                  <a:lnTo>
                    <a:pt x="4282" y="801"/>
                  </a:lnTo>
                  <a:lnTo>
                    <a:pt x="4259" y="727"/>
                  </a:lnTo>
                  <a:lnTo>
                    <a:pt x="4229" y="655"/>
                  </a:lnTo>
                  <a:lnTo>
                    <a:pt x="4195" y="587"/>
                  </a:lnTo>
                  <a:lnTo>
                    <a:pt x="4155" y="520"/>
                  </a:lnTo>
                  <a:lnTo>
                    <a:pt x="4110" y="457"/>
                  </a:lnTo>
                  <a:lnTo>
                    <a:pt x="4060" y="395"/>
                  </a:lnTo>
                  <a:lnTo>
                    <a:pt x="4006" y="338"/>
                  </a:lnTo>
                  <a:lnTo>
                    <a:pt x="3948" y="284"/>
                  </a:lnTo>
                  <a:lnTo>
                    <a:pt x="3886" y="234"/>
                  </a:lnTo>
                  <a:lnTo>
                    <a:pt x="3821" y="189"/>
                  </a:lnTo>
                  <a:lnTo>
                    <a:pt x="3752" y="146"/>
                  </a:lnTo>
                  <a:lnTo>
                    <a:pt x="3681" y="109"/>
                  </a:lnTo>
                  <a:lnTo>
                    <a:pt x="3608" y="77"/>
                  </a:lnTo>
                  <a:lnTo>
                    <a:pt x="3532" y="50"/>
                  </a:lnTo>
                  <a:lnTo>
                    <a:pt x="3454" y="30"/>
                  </a:lnTo>
                  <a:lnTo>
                    <a:pt x="3376" y="14"/>
                  </a:lnTo>
                  <a:lnTo>
                    <a:pt x="3295" y="3"/>
                  </a:lnTo>
                  <a:lnTo>
                    <a:pt x="3215" y="0"/>
                  </a:lnTo>
                  <a:lnTo>
                    <a:pt x="3134" y="3"/>
                  </a:lnTo>
                  <a:lnTo>
                    <a:pt x="3054" y="12"/>
                  </a:lnTo>
                  <a:lnTo>
                    <a:pt x="2972" y="30"/>
                  </a:lnTo>
                  <a:lnTo>
                    <a:pt x="2893" y="53"/>
                  </a:lnTo>
                  <a:lnTo>
                    <a:pt x="2813" y="85"/>
                  </a:lnTo>
                  <a:lnTo>
                    <a:pt x="2735" y="125"/>
                  </a:lnTo>
                  <a:lnTo>
                    <a:pt x="2659" y="173"/>
                  </a:lnTo>
                  <a:lnTo>
                    <a:pt x="2584" y="228"/>
                  </a:lnTo>
                  <a:lnTo>
                    <a:pt x="2511" y="293"/>
                  </a:lnTo>
                  <a:lnTo>
                    <a:pt x="2442" y="366"/>
                  </a:lnTo>
                  <a:lnTo>
                    <a:pt x="2375" y="449"/>
                  </a:lnTo>
                  <a:lnTo>
                    <a:pt x="2312" y="541"/>
                  </a:lnTo>
                  <a:lnTo>
                    <a:pt x="2251" y="643"/>
                  </a:lnTo>
                  <a:lnTo>
                    <a:pt x="2195" y="754"/>
                  </a:lnTo>
                  <a:lnTo>
                    <a:pt x="2176" y="790"/>
                  </a:lnTo>
                  <a:lnTo>
                    <a:pt x="2155" y="823"/>
                  </a:lnTo>
                  <a:lnTo>
                    <a:pt x="2131" y="853"/>
                  </a:lnTo>
                  <a:lnTo>
                    <a:pt x="2105" y="880"/>
                  </a:lnTo>
                  <a:lnTo>
                    <a:pt x="2078" y="906"/>
                  </a:lnTo>
                  <a:lnTo>
                    <a:pt x="2049" y="929"/>
                  </a:lnTo>
                  <a:lnTo>
                    <a:pt x="2020" y="952"/>
                  </a:lnTo>
                  <a:lnTo>
                    <a:pt x="1988" y="973"/>
                  </a:lnTo>
                  <a:lnTo>
                    <a:pt x="1926" y="1014"/>
                  </a:lnTo>
                  <a:lnTo>
                    <a:pt x="1862" y="1056"/>
                  </a:lnTo>
                  <a:lnTo>
                    <a:pt x="1830" y="1079"/>
                  </a:lnTo>
                  <a:lnTo>
                    <a:pt x="1800" y="1102"/>
                  </a:lnTo>
                  <a:lnTo>
                    <a:pt x="1770" y="1128"/>
                  </a:lnTo>
                  <a:lnTo>
                    <a:pt x="1743" y="1155"/>
                  </a:lnTo>
                  <a:lnTo>
                    <a:pt x="1716" y="1185"/>
                  </a:lnTo>
                  <a:lnTo>
                    <a:pt x="1691" y="1218"/>
                  </a:lnTo>
                  <a:lnTo>
                    <a:pt x="1668" y="1254"/>
                  </a:lnTo>
                  <a:lnTo>
                    <a:pt x="1648" y="1294"/>
                  </a:lnTo>
                  <a:lnTo>
                    <a:pt x="1631" y="1337"/>
                  </a:lnTo>
                  <a:lnTo>
                    <a:pt x="1615" y="1386"/>
                  </a:lnTo>
                  <a:lnTo>
                    <a:pt x="1603" y="1439"/>
                  </a:lnTo>
                  <a:lnTo>
                    <a:pt x="1595" y="1497"/>
                  </a:lnTo>
                  <a:lnTo>
                    <a:pt x="1591" y="1561"/>
                  </a:lnTo>
                  <a:lnTo>
                    <a:pt x="1590" y="1631"/>
                  </a:lnTo>
                  <a:lnTo>
                    <a:pt x="1593" y="1707"/>
                  </a:lnTo>
                  <a:lnTo>
                    <a:pt x="1602" y="1789"/>
                  </a:lnTo>
                  <a:lnTo>
                    <a:pt x="1615" y="1880"/>
                  </a:lnTo>
                  <a:lnTo>
                    <a:pt x="1633" y="1977"/>
                  </a:lnTo>
                  <a:lnTo>
                    <a:pt x="1657" y="2082"/>
                  </a:lnTo>
                  <a:lnTo>
                    <a:pt x="1685" y="219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
              <a:extLst>
                <a:ext uri="{FF2B5EF4-FFF2-40B4-BE49-F238E27FC236}">
                  <a16:creationId xmlns:a16="http://schemas.microsoft.com/office/drawing/2014/main" id="{F4DA7E89-0404-4602-A36E-E4F935E5FAE9}"/>
                </a:ext>
              </a:extLst>
            </p:cNvPr>
            <p:cNvSpPr>
              <a:spLocks/>
            </p:cNvSpPr>
            <p:nvPr/>
          </p:nvSpPr>
          <p:spPr bwMode="auto">
            <a:xfrm>
              <a:off x="4170039" y="2552329"/>
              <a:ext cx="133973" cy="133376"/>
            </a:xfrm>
            <a:custGeom>
              <a:avLst/>
              <a:gdLst>
                <a:gd name="T0" fmla="*/ 1502 w 3030"/>
                <a:gd name="T1" fmla="*/ 385 h 3035"/>
                <a:gd name="T2" fmla="*/ 1129 w 3030"/>
                <a:gd name="T3" fmla="*/ 393 h 3035"/>
                <a:gd name="T4" fmla="*/ 799 w 3030"/>
                <a:gd name="T5" fmla="*/ 486 h 3035"/>
                <a:gd name="T6" fmla="*/ 520 w 3030"/>
                <a:gd name="T7" fmla="*/ 652 h 3035"/>
                <a:gd name="T8" fmla="*/ 294 w 3030"/>
                <a:gd name="T9" fmla="*/ 875 h 3035"/>
                <a:gd name="T10" fmla="*/ 129 w 3030"/>
                <a:gd name="T11" fmla="*/ 1140 h 3035"/>
                <a:gd name="T12" fmla="*/ 29 w 3030"/>
                <a:gd name="T13" fmla="*/ 1436 h 3035"/>
                <a:gd name="T14" fmla="*/ 0 w 3030"/>
                <a:gd name="T15" fmla="*/ 1746 h 3035"/>
                <a:gd name="T16" fmla="*/ 46 w 3030"/>
                <a:gd name="T17" fmla="*/ 2056 h 3035"/>
                <a:gd name="T18" fmla="*/ 175 w 3030"/>
                <a:gd name="T19" fmla="*/ 2353 h 3035"/>
                <a:gd name="T20" fmla="*/ 389 w 3030"/>
                <a:gd name="T21" fmla="*/ 2623 h 3035"/>
                <a:gd name="T22" fmla="*/ 686 w 3030"/>
                <a:gd name="T23" fmla="*/ 2849 h 3035"/>
                <a:gd name="T24" fmla="*/ 1003 w 3030"/>
                <a:gd name="T25" fmla="*/ 2984 h 3035"/>
                <a:gd name="T26" fmla="*/ 1324 w 3030"/>
                <a:gd name="T27" fmla="*/ 3035 h 3035"/>
                <a:gd name="T28" fmla="*/ 1638 w 3030"/>
                <a:gd name="T29" fmla="*/ 3005 h 3035"/>
                <a:gd name="T30" fmla="*/ 1931 w 3030"/>
                <a:gd name="T31" fmla="*/ 2904 h 3035"/>
                <a:gd name="T32" fmla="*/ 2192 w 3030"/>
                <a:gd name="T33" fmla="*/ 2736 h 3035"/>
                <a:gd name="T34" fmla="*/ 2408 w 3030"/>
                <a:gd name="T35" fmla="*/ 2508 h 3035"/>
                <a:gd name="T36" fmla="*/ 2566 w 3030"/>
                <a:gd name="T37" fmla="*/ 2225 h 3035"/>
                <a:gd name="T38" fmla="*/ 2652 w 3030"/>
                <a:gd name="T39" fmla="*/ 1893 h 3035"/>
                <a:gd name="T40" fmla="*/ 2655 w 3030"/>
                <a:gd name="T41" fmla="*/ 1519 h 3035"/>
                <a:gd name="T42" fmla="*/ 2614 w 3030"/>
                <a:gd name="T43" fmla="*/ 1244 h 3035"/>
                <a:gd name="T44" fmla="*/ 2718 w 3030"/>
                <a:gd name="T45" fmla="*/ 1165 h 3035"/>
                <a:gd name="T46" fmla="*/ 2796 w 3030"/>
                <a:gd name="T47" fmla="*/ 1094 h 3035"/>
                <a:gd name="T48" fmla="*/ 2877 w 3030"/>
                <a:gd name="T49" fmla="*/ 1005 h 3035"/>
                <a:gd name="T50" fmla="*/ 2949 w 3030"/>
                <a:gd name="T51" fmla="*/ 898 h 3035"/>
                <a:gd name="T52" fmla="*/ 3004 w 3030"/>
                <a:gd name="T53" fmla="*/ 778 h 3035"/>
                <a:gd name="T54" fmla="*/ 3029 w 3030"/>
                <a:gd name="T55" fmla="*/ 643 h 3035"/>
                <a:gd name="T56" fmla="*/ 3015 w 3030"/>
                <a:gd name="T57" fmla="*/ 497 h 3035"/>
                <a:gd name="T58" fmla="*/ 2953 w 3030"/>
                <a:gd name="T59" fmla="*/ 343 h 3035"/>
                <a:gd name="T60" fmla="*/ 2829 w 3030"/>
                <a:gd name="T61" fmla="*/ 181 h 3035"/>
                <a:gd name="T62" fmla="*/ 2781 w 3030"/>
                <a:gd name="T63" fmla="*/ 135 h 3035"/>
                <a:gd name="T64" fmla="*/ 2730 w 3030"/>
                <a:gd name="T65" fmla="*/ 95 h 3035"/>
                <a:gd name="T66" fmla="*/ 2677 w 3030"/>
                <a:gd name="T67" fmla="*/ 62 h 3035"/>
                <a:gd name="T68" fmla="*/ 2620 w 3030"/>
                <a:gd name="T69" fmla="*/ 37 h 3035"/>
                <a:gd name="T70" fmla="*/ 2560 w 3030"/>
                <a:gd name="T71" fmla="*/ 18 h 3035"/>
                <a:gd name="T72" fmla="*/ 2499 w 3030"/>
                <a:gd name="T73" fmla="*/ 6 h 3035"/>
                <a:gd name="T74" fmla="*/ 2434 w 3030"/>
                <a:gd name="T75" fmla="*/ 0 h 3035"/>
                <a:gd name="T76" fmla="*/ 2368 w 3030"/>
                <a:gd name="T77" fmla="*/ 2 h 3035"/>
                <a:gd name="T78" fmla="*/ 2300 w 3030"/>
                <a:gd name="T79" fmla="*/ 11 h 3035"/>
                <a:gd name="T80" fmla="*/ 2230 w 3030"/>
                <a:gd name="T81" fmla="*/ 27 h 3035"/>
                <a:gd name="T82" fmla="*/ 2161 w 3030"/>
                <a:gd name="T83" fmla="*/ 50 h 3035"/>
                <a:gd name="T84" fmla="*/ 2106 w 3030"/>
                <a:gd name="T85" fmla="*/ 75 h 3035"/>
                <a:gd name="T86" fmla="*/ 2061 w 3030"/>
                <a:gd name="T87" fmla="*/ 104 h 3035"/>
                <a:gd name="T88" fmla="*/ 2022 w 3030"/>
                <a:gd name="T89" fmla="*/ 136 h 3035"/>
                <a:gd name="T90" fmla="*/ 1977 w 3030"/>
                <a:gd name="T91" fmla="*/ 184 h 3035"/>
                <a:gd name="T92" fmla="*/ 1877 w 3030"/>
                <a:gd name="T93" fmla="*/ 318 h 3035"/>
                <a:gd name="T94" fmla="*/ 1803 w 3030"/>
                <a:gd name="T95" fmla="*/ 405 h 3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30" h="3035">
                  <a:moveTo>
                    <a:pt x="1774" y="435"/>
                  </a:moveTo>
                  <a:lnTo>
                    <a:pt x="1635" y="404"/>
                  </a:lnTo>
                  <a:lnTo>
                    <a:pt x="1502" y="385"/>
                  </a:lnTo>
                  <a:lnTo>
                    <a:pt x="1373" y="377"/>
                  </a:lnTo>
                  <a:lnTo>
                    <a:pt x="1248" y="380"/>
                  </a:lnTo>
                  <a:lnTo>
                    <a:pt x="1129" y="393"/>
                  </a:lnTo>
                  <a:lnTo>
                    <a:pt x="1013" y="416"/>
                  </a:lnTo>
                  <a:lnTo>
                    <a:pt x="904" y="446"/>
                  </a:lnTo>
                  <a:lnTo>
                    <a:pt x="799" y="486"/>
                  </a:lnTo>
                  <a:lnTo>
                    <a:pt x="700" y="534"/>
                  </a:lnTo>
                  <a:lnTo>
                    <a:pt x="607" y="589"/>
                  </a:lnTo>
                  <a:lnTo>
                    <a:pt x="520" y="652"/>
                  </a:lnTo>
                  <a:lnTo>
                    <a:pt x="438" y="720"/>
                  </a:lnTo>
                  <a:lnTo>
                    <a:pt x="363" y="795"/>
                  </a:lnTo>
                  <a:lnTo>
                    <a:pt x="294" y="875"/>
                  </a:lnTo>
                  <a:lnTo>
                    <a:pt x="233" y="959"/>
                  </a:lnTo>
                  <a:lnTo>
                    <a:pt x="177" y="1048"/>
                  </a:lnTo>
                  <a:lnTo>
                    <a:pt x="129" y="1140"/>
                  </a:lnTo>
                  <a:lnTo>
                    <a:pt x="88" y="1237"/>
                  </a:lnTo>
                  <a:lnTo>
                    <a:pt x="54" y="1335"/>
                  </a:lnTo>
                  <a:lnTo>
                    <a:pt x="29" y="1436"/>
                  </a:lnTo>
                  <a:lnTo>
                    <a:pt x="11" y="1538"/>
                  </a:lnTo>
                  <a:lnTo>
                    <a:pt x="1" y="1641"/>
                  </a:lnTo>
                  <a:lnTo>
                    <a:pt x="0" y="1746"/>
                  </a:lnTo>
                  <a:lnTo>
                    <a:pt x="7" y="1850"/>
                  </a:lnTo>
                  <a:lnTo>
                    <a:pt x="23" y="1954"/>
                  </a:lnTo>
                  <a:lnTo>
                    <a:pt x="46" y="2056"/>
                  </a:lnTo>
                  <a:lnTo>
                    <a:pt x="80" y="2158"/>
                  </a:lnTo>
                  <a:lnTo>
                    <a:pt x="122" y="2257"/>
                  </a:lnTo>
                  <a:lnTo>
                    <a:pt x="175" y="2353"/>
                  </a:lnTo>
                  <a:lnTo>
                    <a:pt x="236" y="2447"/>
                  </a:lnTo>
                  <a:lnTo>
                    <a:pt x="307" y="2536"/>
                  </a:lnTo>
                  <a:lnTo>
                    <a:pt x="389" y="2623"/>
                  </a:lnTo>
                  <a:lnTo>
                    <a:pt x="486" y="2708"/>
                  </a:lnTo>
                  <a:lnTo>
                    <a:pt x="585" y="2784"/>
                  </a:lnTo>
                  <a:lnTo>
                    <a:pt x="686" y="2849"/>
                  </a:lnTo>
                  <a:lnTo>
                    <a:pt x="791" y="2903"/>
                  </a:lnTo>
                  <a:lnTo>
                    <a:pt x="896" y="2949"/>
                  </a:lnTo>
                  <a:lnTo>
                    <a:pt x="1003" y="2984"/>
                  </a:lnTo>
                  <a:lnTo>
                    <a:pt x="1110" y="3010"/>
                  </a:lnTo>
                  <a:lnTo>
                    <a:pt x="1218" y="3027"/>
                  </a:lnTo>
                  <a:lnTo>
                    <a:pt x="1324" y="3035"/>
                  </a:lnTo>
                  <a:lnTo>
                    <a:pt x="1430" y="3034"/>
                  </a:lnTo>
                  <a:lnTo>
                    <a:pt x="1535" y="3023"/>
                  </a:lnTo>
                  <a:lnTo>
                    <a:pt x="1638" y="3005"/>
                  </a:lnTo>
                  <a:lnTo>
                    <a:pt x="1739" y="2980"/>
                  </a:lnTo>
                  <a:lnTo>
                    <a:pt x="1837" y="2946"/>
                  </a:lnTo>
                  <a:lnTo>
                    <a:pt x="1931" y="2904"/>
                  </a:lnTo>
                  <a:lnTo>
                    <a:pt x="2023" y="2855"/>
                  </a:lnTo>
                  <a:lnTo>
                    <a:pt x="2111" y="2800"/>
                  </a:lnTo>
                  <a:lnTo>
                    <a:pt x="2192" y="2736"/>
                  </a:lnTo>
                  <a:lnTo>
                    <a:pt x="2271" y="2667"/>
                  </a:lnTo>
                  <a:lnTo>
                    <a:pt x="2342" y="2591"/>
                  </a:lnTo>
                  <a:lnTo>
                    <a:pt x="2408" y="2508"/>
                  </a:lnTo>
                  <a:lnTo>
                    <a:pt x="2468" y="2419"/>
                  </a:lnTo>
                  <a:lnTo>
                    <a:pt x="2520" y="2325"/>
                  </a:lnTo>
                  <a:lnTo>
                    <a:pt x="2566" y="2225"/>
                  </a:lnTo>
                  <a:lnTo>
                    <a:pt x="2603" y="2119"/>
                  </a:lnTo>
                  <a:lnTo>
                    <a:pt x="2633" y="2008"/>
                  </a:lnTo>
                  <a:lnTo>
                    <a:pt x="2652" y="1893"/>
                  </a:lnTo>
                  <a:lnTo>
                    <a:pt x="2663" y="1773"/>
                  </a:lnTo>
                  <a:lnTo>
                    <a:pt x="2665" y="1648"/>
                  </a:lnTo>
                  <a:lnTo>
                    <a:pt x="2655" y="1519"/>
                  </a:lnTo>
                  <a:lnTo>
                    <a:pt x="2635" y="1386"/>
                  </a:lnTo>
                  <a:lnTo>
                    <a:pt x="2604" y="1249"/>
                  </a:lnTo>
                  <a:lnTo>
                    <a:pt x="2614" y="1244"/>
                  </a:lnTo>
                  <a:lnTo>
                    <a:pt x="2637" y="1228"/>
                  </a:lnTo>
                  <a:lnTo>
                    <a:pt x="2674" y="1201"/>
                  </a:lnTo>
                  <a:lnTo>
                    <a:pt x="2718" y="1165"/>
                  </a:lnTo>
                  <a:lnTo>
                    <a:pt x="2743" y="1144"/>
                  </a:lnTo>
                  <a:lnTo>
                    <a:pt x="2769" y="1120"/>
                  </a:lnTo>
                  <a:lnTo>
                    <a:pt x="2796" y="1094"/>
                  </a:lnTo>
                  <a:lnTo>
                    <a:pt x="2822" y="1067"/>
                  </a:lnTo>
                  <a:lnTo>
                    <a:pt x="2850" y="1037"/>
                  </a:lnTo>
                  <a:lnTo>
                    <a:pt x="2877" y="1005"/>
                  </a:lnTo>
                  <a:lnTo>
                    <a:pt x="2902" y="971"/>
                  </a:lnTo>
                  <a:lnTo>
                    <a:pt x="2927" y="936"/>
                  </a:lnTo>
                  <a:lnTo>
                    <a:pt x="2949" y="898"/>
                  </a:lnTo>
                  <a:lnTo>
                    <a:pt x="2970" y="860"/>
                  </a:lnTo>
                  <a:lnTo>
                    <a:pt x="2988" y="820"/>
                  </a:lnTo>
                  <a:lnTo>
                    <a:pt x="3004" y="778"/>
                  </a:lnTo>
                  <a:lnTo>
                    <a:pt x="3015" y="734"/>
                  </a:lnTo>
                  <a:lnTo>
                    <a:pt x="3024" y="689"/>
                  </a:lnTo>
                  <a:lnTo>
                    <a:pt x="3029" y="643"/>
                  </a:lnTo>
                  <a:lnTo>
                    <a:pt x="3030" y="596"/>
                  </a:lnTo>
                  <a:lnTo>
                    <a:pt x="3025" y="547"/>
                  </a:lnTo>
                  <a:lnTo>
                    <a:pt x="3015" y="497"/>
                  </a:lnTo>
                  <a:lnTo>
                    <a:pt x="3000" y="448"/>
                  </a:lnTo>
                  <a:lnTo>
                    <a:pt x="2980" y="395"/>
                  </a:lnTo>
                  <a:lnTo>
                    <a:pt x="2953" y="343"/>
                  </a:lnTo>
                  <a:lnTo>
                    <a:pt x="2919" y="290"/>
                  </a:lnTo>
                  <a:lnTo>
                    <a:pt x="2878" y="235"/>
                  </a:lnTo>
                  <a:lnTo>
                    <a:pt x="2829" y="181"/>
                  </a:lnTo>
                  <a:lnTo>
                    <a:pt x="2813" y="165"/>
                  </a:lnTo>
                  <a:lnTo>
                    <a:pt x="2797" y="149"/>
                  </a:lnTo>
                  <a:lnTo>
                    <a:pt x="2781" y="135"/>
                  </a:lnTo>
                  <a:lnTo>
                    <a:pt x="2764" y="120"/>
                  </a:lnTo>
                  <a:lnTo>
                    <a:pt x="2747" y="108"/>
                  </a:lnTo>
                  <a:lnTo>
                    <a:pt x="2730" y="95"/>
                  </a:lnTo>
                  <a:lnTo>
                    <a:pt x="2712" y="84"/>
                  </a:lnTo>
                  <a:lnTo>
                    <a:pt x="2695" y="73"/>
                  </a:lnTo>
                  <a:lnTo>
                    <a:pt x="2677" y="62"/>
                  </a:lnTo>
                  <a:lnTo>
                    <a:pt x="2658" y="53"/>
                  </a:lnTo>
                  <a:lnTo>
                    <a:pt x="2640" y="45"/>
                  </a:lnTo>
                  <a:lnTo>
                    <a:pt x="2620" y="37"/>
                  </a:lnTo>
                  <a:lnTo>
                    <a:pt x="2600" y="30"/>
                  </a:lnTo>
                  <a:lnTo>
                    <a:pt x="2581" y="24"/>
                  </a:lnTo>
                  <a:lnTo>
                    <a:pt x="2560" y="18"/>
                  </a:lnTo>
                  <a:lnTo>
                    <a:pt x="2540" y="12"/>
                  </a:lnTo>
                  <a:lnTo>
                    <a:pt x="2519" y="9"/>
                  </a:lnTo>
                  <a:lnTo>
                    <a:pt x="2499" y="6"/>
                  </a:lnTo>
                  <a:lnTo>
                    <a:pt x="2477" y="3"/>
                  </a:lnTo>
                  <a:lnTo>
                    <a:pt x="2456" y="1"/>
                  </a:lnTo>
                  <a:lnTo>
                    <a:pt x="2434" y="0"/>
                  </a:lnTo>
                  <a:lnTo>
                    <a:pt x="2413" y="0"/>
                  </a:lnTo>
                  <a:lnTo>
                    <a:pt x="2391" y="1"/>
                  </a:lnTo>
                  <a:lnTo>
                    <a:pt x="2368" y="2"/>
                  </a:lnTo>
                  <a:lnTo>
                    <a:pt x="2346" y="5"/>
                  </a:lnTo>
                  <a:lnTo>
                    <a:pt x="2323" y="7"/>
                  </a:lnTo>
                  <a:lnTo>
                    <a:pt x="2300" y="11"/>
                  </a:lnTo>
                  <a:lnTo>
                    <a:pt x="2276" y="16"/>
                  </a:lnTo>
                  <a:lnTo>
                    <a:pt x="2253" y="22"/>
                  </a:lnTo>
                  <a:lnTo>
                    <a:pt x="2230" y="27"/>
                  </a:lnTo>
                  <a:lnTo>
                    <a:pt x="2206" y="35"/>
                  </a:lnTo>
                  <a:lnTo>
                    <a:pt x="2181" y="43"/>
                  </a:lnTo>
                  <a:lnTo>
                    <a:pt x="2161" y="50"/>
                  </a:lnTo>
                  <a:lnTo>
                    <a:pt x="2141" y="58"/>
                  </a:lnTo>
                  <a:lnTo>
                    <a:pt x="2123" y="67"/>
                  </a:lnTo>
                  <a:lnTo>
                    <a:pt x="2106" y="75"/>
                  </a:lnTo>
                  <a:lnTo>
                    <a:pt x="2090" y="84"/>
                  </a:lnTo>
                  <a:lnTo>
                    <a:pt x="2076" y="94"/>
                  </a:lnTo>
                  <a:lnTo>
                    <a:pt x="2061" y="104"/>
                  </a:lnTo>
                  <a:lnTo>
                    <a:pt x="2047" y="115"/>
                  </a:lnTo>
                  <a:lnTo>
                    <a:pt x="2035" y="125"/>
                  </a:lnTo>
                  <a:lnTo>
                    <a:pt x="2022" y="136"/>
                  </a:lnTo>
                  <a:lnTo>
                    <a:pt x="2010" y="148"/>
                  </a:lnTo>
                  <a:lnTo>
                    <a:pt x="1998" y="159"/>
                  </a:lnTo>
                  <a:lnTo>
                    <a:pt x="1977" y="184"/>
                  </a:lnTo>
                  <a:lnTo>
                    <a:pt x="1958" y="209"/>
                  </a:lnTo>
                  <a:lnTo>
                    <a:pt x="1918" y="262"/>
                  </a:lnTo>
                  <a:lnTo>
                    <a:pt x="1877" y="318"/>
                  </a:lnTo>
                  <a:lnTo>
                    <a:pt x="1854" y="348"/>
                  </a:lnTo>
                  <a:lnTo>
                    <a:pt x="1830" y="376"/>
                  </a:lnTo>
                  <a:lnTo>
                    <a:pt x="1803" y="405"/>
                  </a:lnTo>
                  <a:lnTo>
                    <a:pt x="1774" y="4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5">
              <a:extLst>
                <a:ext uri="{FF2B5EF4-FFF2-40B4-BE49-F238E27FC236}">
                  <a16:creationId xmlns:a16="http://schemas.microsoft.com/office/drawing/2014/main" id="{286BFFA9-E576-4719-8D35-6FD1D567F7AA}"/>
                </a:ext>
              </a:extLst>
            </p:cNvPr>
            <p:cNvSpPr>
              <a:spLocks/>
            </p:cNvSpPr>
            <p:nvPr/>
          </p:nvSpPr>
          <p:spPr bwMode="auto">
            <a:xfrm>
              <a:off x="5234037" y="3244230"/>
              <a:ext cx="224329" cy="262056"/>
            </a:xfrm>
            <a:custGeom>
              <a:avLst/>
              <a:gdLst>
                <a:gd name="T0" fmla="*/ 4268 w 10218"/>
                <a:gd name="T1" fmla="*/ 159 h 12020"/>
                <a:gd name="T2" fmla="*/ 2984 w 10218"/>
                <a:gd name="T3" fmla="*/ 607 h 12020"/>
                <a:gd name="T4" fmla="*/ 1903 w 10218"/>
                <a:gd name="T5" fmla="*/ 1324 h 12020"/>
                <a:gd name="T6" fmla="*/ 1044 w 10218"/>
                <a:gd name="T7" fmla="*/ 2281 h 12020"/>
                <a:gd name="T8" fmla="*/ 430 w 10218"/>
                <a:gd name="T9" fmla="*/ 3452 h 12020"/>
                <a:gd name="T10" fmla="*/ 78 w 10218"/>
                <a:gd name="T11" fmla="*/ 4808 h 12020"/>
                <a:gd name="T12" fmla="*/ 0 w 10218"/>
                <a:gd name="T13" fmla="*/ 5857 h 12020"/>
                <a:gd name="T14" fmla="*/ 12 w 10218"/>
                <a:gd name="T15" fmla="*/ 6251 h 12020"/>
                <a:gd name="T16" fmla="*/ 46 w 10218"/>
                <a:gd name="T17" fmla="*/ 6641 h 12020"/>
                <a:gd name="T18" fmla="*/ 96 w 10218"/>
                <a:gd name="T19" fmla="*/ 7025 h 12020"/>
                <a:gd name="T20" fmla="*/ 188 w 10218"/>
                <a:gd name="T21" fmla="*/ 7555 h 12020"/>
                <a:gd name="T22" fmla="*/ 812 w 10218"/>
                <a:gd name="T23" fmla="*/ 10417 h 12020"/>
                <a:gd name="T24" fmla="*/ 931 w 10218"/>
                <a:gd name="T25" fmla="*/ 10897 h 12020"/>
                <a:gd name="T26" fmla="*/ 1047 w 10218"/>
                <a:gd name="T27" fmla="*/ 11238 h 12020"/>
                <a:gd name="T28" fmla="*/ 1201 w 10218"/>
                <a:gd name="T29" fmla="*/ 11546 h 12020"/>
                <a:gd name="T30" fmla="*/ 1401 w 10218"/>
                <a:gd name="T31" fmla="*/ 11797 h 12020"/>
                <a:gd name="T32" fmla="*/ 1656 w 10218"/>
                <a:gd name="T33" fmla="*/ 11964 h 12020"/>
                <a:gd name="T34" fmla="*/ 1979 w 10218"/>
                <a:gd name="T35" fmla="*/ 12020 h 12020"/>
                <a:gd name="T36" fmla="*/ 2246 w 10218"/>
                <a:gd name="T37" fmla="*/ 11971 h 12020"/>
                <a:gd name="T38" fmla="*/ 2478 w 10218"/>
                <a:gd name="T39" fmla="*/ 11851 h 12020"/>
                <a:gd name="T40" fmla="*/ 2682 w 10218"/>
                <a:gd name="T41" fmla="*/ 11675 h 12020"/>
                <a:gd name="T42" fmla="*/ 2870 w 10218"/>
                <a:gd name="T43" fmla="*/ 11461 h 12020"/>
                <a:gd name="T44" fmla="*/ 3082 w 10218"/>
                <a:gd name="T45" fmla="*/ 11177 h 12020"/>
                <a:gd name="T46" fmla="*/ 3337 w 10218"/>
                <a:gd name="T47" fmla="*/ 10839 h 12020"/>
                <a:gd name="T48" fmla="*/ 3439 w 10218"/>
                <a:gd name="T49" fmla="*/ 10723 h 12020"/>
                <a:gd name="T50" fmla="*/ 3774 w 10218"/>
                <a:gd name="T51" fmla="*/ 10342 h 12020"/>
                <a:gd name="T52" fmla="*/ 4230 w 10218"/>
                <a:gd name="T53" fmla="*/ 9910 h 12020"/>
                <a:gd name="T54" fmla="*/ 4742 w 10218"/>
                <a:gd name="T55" fmla="*/ 9506 h 12020"/>
                <a:gd name="T56" fmla="*/ 5300 w 10218"/>
                <a:gd name="T57" fmla="*/ 9149 h 12020"/>
                <a:gd name="T58" fmla="*/ 5886 w 10218"/>
                <a:gd name="T59" fmla="*/ 8853 h 12020"/>
                <a:gd name="T60" fmla="*/ 6489 w 10218"/>
                <a:gd name="T61" fmla="*/ 8635 h 12020"/>
                <a:gd name="T62" fmla="*/ 7127 w 10218"/>
                <a:gd name="T63" fmla="*/ 8505 h 12020"/>
                <a:gd name="T64" fmla="*/ 7790 w 10218"/>
                <a:gd name="T65" fmla="*/ 8443 h 12020"/>
                <a:gd name="T66" fmla="*/ 8638 w 10218"/>
                <a:gd name="T67" fmla="*/ 8393 h 12020"/>
                <a:gd name="T68" fmla="*/ 9160 w 10218"/>
                <a:gd name="T69" fmla="*/ 8315 h 12020"/>
                <a:gd name="T70" fmla="*/ 9589 w 10218"/>
                <a:gd name="T71" fmla="*/ 8145 h 12020"/>
                <a:gd name="T72" fmla="*/ 9909 w 10218"/>
                <a:gd name="T73" fmla="*/ 7832 h 12020"/>
                <a:gd name="T74" fmla="*/ 10062 w 10218"/>
                <a:gd name="T75" fmla="*/ 7484 h 12020"/>
                <a:gd name="T76" fmla="*/ 10135 w 10218"/>
                <a:gd name="T77" fmla="*/ 7187 h 12020"/>
                <a:gd name="T78" fmla="*/ 10189 w 10218"/>
                <a:gd name="T79" fmla="*/ 6798 h 12020"/>
                <a:gd name="T80" fmla="*/ 10211 w 10218"/>
                <a:gd name="T81" fmla="*/ 6400 h 12020"/>
                <a:gd name="T82" fmla="*/ 10217 w 10218"/>
                <a:gd name="T83" fmla="*/ 5402 h 12020"/>
                <a:gd name="T84" fmla="*/ 10196 w 10218"/>
                <a:gd name="T85" fmla="*/ 4453 h 12020"/>
                <a:gd name="T86" fmla="*/ 10128 w 10218"/>
                <a:gd name="T87" fmla="*/ 3441 h 12020"/>
                <a:gd name="T88" fmla="*/ 9994 w 10218"/>
                <a:gd name="T89" fmla="*/ 2466 h 12020"/>
                <a:gd name="T90" fmla="*/ 9771 w 10218"/>
                <a:gd name="T91" fmla="*/ 1628 h 12020"/>
                <a:gd name="T92" fmla="*/ 9437 w 10218"/>
                <a:gd name="T93" fmla="*/ 1027 h 12020"/>
                <a:gd name="T94" fmla="*/ 9190 w 10218"/>
                <a:gd name="T95" fmla="*/ 812 h 12020"/>
                <a:gd name="T96" fmla="*/ 8981 w 10218"/>
                <a:gd name="T97" fmla="*/ 682 h 12020"/>
                <a:gd name="T98" fmla="*/ 8766 w 10218"/>
                <a:gd name="T99" fmla="*/ 586 h 12020"/>
                <a:gd name="T100" fmla="*/ 8539 w 10218"/>
                <a:gd name="T101" fmla="*/ 511 h 12020"/>
                <a:gd name="T102" fmla="*/ 8093 w 10218"/>
                <a:gd name="T103" fmla="*/ 394 h 12020"/>
                <a:gd name="T104" fmla="*/ 7389 w 10218"/>
                <a:gd name="T105" fmla="*/ 206 h 12020"/>
                <a:gd name="T106" fmla="*/ 6969 w 10218"/>
                <a:gd name="T107" fmla="*/ 108 h 12020"/>
                <a:gd name="T108" fmla="*/ 6635 w 10218"/>
                <a:gd name="T109" fmla="*/ 49 h 12020"/>
                <a:gd name="T110" fmla="*/ 6285 w 10218"/>
                <a:gd name="T111" fmla="*/ 13 h 12020"/>
                <a:gd name="T112" fmla="*/ 5891 w 10218"/>
                <a:gd name="T113" fmla="*/ 0 h 12020"/>
                <a:gd name="T114" fmla="*/ 5427 w 10218"/>
                <a:gd name="T115" fmla="*/ 9 h 12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218" h="12020">
                  <a:moveTo>
                    <a:pt x="5427" y="9"/>
                  </a:moveTo>
                  <a:lnTo>
                    <a:pt x="5126" y="28"/>
                  </a:lnTo>
                  <a:lnTo>
                    <a:pt x="4833" y="59"/>
                  </a:lnTo>
                  <a:lnTo>
                    <a:pt x="4547" y="103"/>
                  </a:lnTo>
                  <a:lnTo>
                    <a:pt x="4268" y="159"/>
                  </a:lnTo>
                  <a:lnTo>
                    <a:pt x="3996" y="226"/>
                  </a:lnTo>
                  <a:lnTo>
                    <a:pt x="3731" y="304"/>
                  </a:lnTo>
                  <a:lnTo>
                    <a:pt x="3474" y="395"/>
                  </a:lnTo>
                  <a:lnTo>
                    <a:pt x="3224" y="495"/>
                  </a:lnTo>
                  <a:lnTo>
                    <a:pt x="2984" y="607"/>
                  </a:lnTo>
                  <a:lnTo>
                    <a:pt x="2751" y="730"/>
                  </a:lnTo>
                  <a:lnTo>
                    <a:pt x="2525" y="864"/>
                  </a:lnTo>
                  <a:lnTo>
                    <a:pt x="2310" y="1008"/>
                  </a:lnTo>
                  <a:lnTo>
                    <a:pt x="2102" y="1162"/>
                  </a:lnTo>
                  <a:lnTo>
                    <a:pt x="1903" y="1324"/>
                  </a:lnTo>
                  <a:lnTo>
                    <a:pt x="1713" y="1498"/>
                  </a:lnTo>
                  <a:lnTo>
                    <a:pt x="1531" y="1680"/>
                  </a:lnTo>
                  <a:lnTo>
                    <a:pt x="1360" y="1871"/>
                  </a:lnTo>
                  <a:lnTo>
                    <a:pt x="1197" y="2073"/>
                  </a:lnTo>
                  <a:lnTo>
                    <a:pt x="1044" y="2281"/>
                  </a:lnTo>
                  <a:lnTo>
                    <a:pt x="902" y="2500"/>
                  </a:lnTo>
                  <a:lnTo>
                    <a:pt x="768" y="2726"/>
                  </a:lnTo>
                  <a:lnTo>
                    <a:pt x="645" y="2960"/>
                  </a:lnTo>
                  <a:lnTo>
                    <a:pt x="532" y="3202"/>
                  </a:lnTo>
                  <a:lnTo>
                    <a:pt x="430" y="3452"/>
                  </a:lnTo>
                  <a:lnTo>
                    <a:pt x="337" y="3709"/>
                  </a:lnTo>
                  <a:lnTo>
                    <a:pt x="257" y="3974"/>
                  </a:lnTo>
                  <a:lnTo>
                    <a:pt x="185" y="4245"/>
                  </a:lnTo>
                  <a:lnTo>
                    <a:pt x="126" y="4523"/>
                  </a:lnTo>
                  <a:lnTo>
                    <a:pt x="78" y="4808"/>
                  </a:lnTo>
                  <a:lnTo>
                    <a:pt x="41" y="5099"/>
                  </a:lnTo>
                  <a:lnTo>
                    <a:pt x="15" y="5396"/>
                  </a:lnTo>
                  <a:lnTo>
                    <a:pt x="2" y="5699"/>
                  </a:lnTo>
                  <a:lnTo>
                    <a:pt x="0" y="5778"/>
                  </a:lnTo>
                  <a:lnTo>
                    <a:pt x="0" y="5857"/>
                  </a:lnTo>
                  <a:lnTo>
                    <a:pt x="1" y="5937"/>
                  </a:lnTo>
                  <a:lnTo>
                    <a:pt x="2" y="6016"/>
                  </a:lnTo>
                  <a:lnTo>
                    <a:pt x="4" y="6094"/>
                  </a:lnTo>
                  <a:lnTo>
                    <a:pt x="8" y="6173"/>
                  </a:lnTo>
                  <a:lnTo>
                    <a:pt x="12" y="6251"/>
                  </a:lnTo>
                  <a:lnTo>
                    <a:pt x="17" y="6329"/>
                  </a:lnTo>
                  <a:lnTo>
                    <a:pt x="23" y="6408"/>
                  </a:lnTo>
                  <a:lnTo>
                    <a:pt x="30" y="6485"/>
                  </a:lnTo>
                  <a:lnTo>
                    <a:pt x="37" y="6563"/>
                  </a:lnTo>
                  <a:lnTo>
                    <a:pt x="46" y="6641"/>
                  </a:lnTo>
                  <a:lnTo>
                    <a:pt x="54" y="6718"/>
                  </a:lnTo>
                  <a:lnTo>
                    <a:pt x="64" y="6795"/>
                  </a:lnTo>
                  <a:lnTo>
                    <a:pt x="74" y="6872"/>
                  </a:lnTo>
                  <a:lnTo>
                    <a:pt x="85" y="6949"/>
                  </a:lnTo>
                  <a:lnTo>
                    <a:pt x="96" y="7025"/>
                  </a:lnTo>
                  <a:lnTo>
                    <a:pt x="108" y="7101"/>
                  </a:lnTo>
                  <a:lnTo>
                    <a:pt x="120" y="7178"/>
                  </a:lnTo>
                  <a:lnTo>
                    <a:pt x="133" y="7254"/>
                  </a:lnTo>
                  <a:lnTo>
                    <a:pt x="160" y="7405"/>
                  </a:lnTo>
                  <a:lnTo>
                    <a:pt x="188" y="7555"/>
                  </a:lnTo>
                  <a:lnTo>
                    <a:pt x="219" y="7704"/>
                  </a:lnTo>
                  <a:lnTo>
                    <a:pt x="250" y="7853"/>
                  </a:lnTo>
                  <a:lnTo>
                    <a:pt x="282" y="8000"/>
                  </a:lnTo>
                  <a:lnTo>
                    <a:pt x="314" y="8148"/>
                  </a:lnTo>
                  <a:lnTo>
                    <a:pt x="812" y="10417"/>
                  </a:lnTo>
                  <a:lnTo>
                    <a:pt x="843" y="10551"/>
                  </a:lnTo>
                  <a:lnTo>
                    <a:pt x="875" y="10689"/>
                  </a:lnTo>
                  <a:lnTo>
                    <a:pt x="893" y="10758"/>
                  </a:lnTo>
                  <a:lnTo>
                    <a:pt x="912" y="10827"/>
                  </a:lnTo>
                  <a:lnTo>
                    <a:pt x="931" y="10897"/>
                  </a:lnTo>
                  <a:lnTo>
                    <a:pt x="953" y="10966"/>
                  </a:lnTo>
                  <a:lnTo>
                    <a:pt x="974" y="11035"/>
                  </a:lnTo>
                  <a:lnTo>
                    <a:pt x="997" y="11104"/>
                  </a:lnTo>
                  <a:lnTo>
                    <a:pt x="1022" y="11171"/>
                  </a:lnTo>
                  <a:lnTo>
                    <a:pt x="1047" y="11238"/>
                  </a:lnTo>
                  <a:lnTo>
                    <a:pt x="1075" y="11303"/>
                  </a:lnTo>
                  <a:lnTo>
                    <a:pt x="1104" y="11366"/>
                  </a:lnTo>
                  <a:lnTo>
                    <a:pt x="1135" y="11428"/>
                  </a:lnTo>
                  <a:lnTo>
                    <a:pt x="1166" y="11488"/>
                  </a:lnTo>
                  <a:lnTo>
                    <a:pt x="1201" y="11546"/>
                  </a:lnTo>
                  <a:lnTo>
                    <a:pt x="1237" y="11602"/>
                  </a:lnTo>
                  <a:lnTo>
                    <a:pt x="1274" y="11655"/>
                  </a:lnTo>
                  <a:lnTo>
                    <a:pt x="1314" y="11706"/>
                  </a:lnTo>
                  <a:lnTo>
                    <a:pt x="1356" y="11754"/>
                  </a:lnTo>
                  <a:lnTo>
                    <a:pt x="1401" y="11797"/>
                  </a:lnTo>
                  <a:lnTo>
                    <a:pt x="1447" y="11838"/>
                  </a:lnTo>
                  <a:lnTo>
                    <a:pt x="1496" y="11876"/>
                  </a:lnTo>
                  <a:lnTo>
                    <a:pt x="1547" y="11909"/>
                  </a:lnTo>
                  <a:lnTo>
                    <a:pt x="1600" y="11939"/>
                  </a:lnTo>
                  <a:lnTo>
                    <a:pt x="1656" y="11964"/>
                  </a:lnTo>
                  <a:lnTo>
                    <a:pt x="1716" y="11984"/>
                  </a:lnTo>
                  <a:lnTo>
                    <a:pt x="1778" y="12001"/>
                  </a:lnTo>
                  <a:lnTo>
                    <a:pt x="1842" y="12013"/>
                  </a:lnTo>
                  <a:lnTo>
                    <a:pt x="1909" y="12019"/>
                  </a:lnTo>
                  <a:lnTo>
                    <a:pt x="1979" y="12020"/>
                  </a:lnTo>
                  <a:lnTo>
                    <a:pt x="2036" y="12017"/>
                  </a:lnTo>
                  <a:lnTo>
                    <a:pt x="2090" y="12010"/>
                  </a:lnTo>
                  <a:lnTo>
                    <a:pt x="2144" y="12001"/>
                  </a:lnTo>
                  <a:lnTo>
                    <a:pt x="2195" y="11987"/>
                  </a:lnTo>
                  <a:lnTo>
                    <a:pt x="2246" y="11971"/>
                  </a:lnTo>
                  <a:lnTo>
                    <a:pt x="2295" y="11953"/>
                  </a:lnTo>
                  <a:lnTo>
                    <a:pt x="2342" y="11930"/>
                  </a:lnTo>
                  <a:lnTo>
                    <a:pt x="2389" y="11907"/>
                  </a:lnTo>
                  <a:lnTo>
                    <a:pt x="2434" y="11880"/>
                  </a:lnTo>
                  <a:lnTo>
                    <a:pt x="2478" y="11851"/>
                  </a:lnTo>
                  <a:lnTo>
                    <a:pt x="2520" y="11820"/>
                  </a:lnTo>
                  <a:lnTo>
                    <a:pt x="2562" y="11786"/>
                  </a:lnTo>
                  <a:lnTo>
                    <a:pt x="2603" y="11751"/>
                  </a:lnTo>
                  <a:lnTo>
                    <a:pt x="2644" y="11714"/>
                  </a:lnTo>
                  <a:lnTo>
                    <a:pt x="2682" y="11675"/>
                  </a:lnTo>
                  <a:lnTo>
                    <a:pt x="2721" y="11635"/>
                  </a:lnTo>
                  <a:lnTo>
                    <a:pt x="2759" y="11593"/>
                  </a:lnTo>
                  <a:lnTo>
                    <a:pt x="2796" y="11550"/>
                  </a:lnTo>
                  <a:lnTo>
                    <a:pt x="2833" y="11506"/>
                  </a:lnTo>
                  <a:lnTo>
                    <a:pt x="2870" y="11461"/>
                  </a:lnTo>
                  <a:lnTo>
                    <a:pt x="2905" y="11415"/>
                  </a:lnTo>
                  <a:lnTo>
                    <a:pt x="2941" y="11368"/>
                  </a:lnTo>
                  <a:lnTo>
                    <a:pt x="2977" y="11321"/>
                  </a:lnTo>
                  <a:lnTo>
                    <a:pt x="3012" y="11273"/>
                  </a:lnTo>
                  <a:lnTo>
                    <a:pt x="3082" y="11177"/>
                  </a:lnTo>
                  <a:lnTo>
                    <a:pt x="3152" y="11080"/>
                  </a:lnTo>
                  <a:lnTo>
                    <a:pt x="3223" y="10984"/>
                  </a:lnTo>
                  <a:lnTo>
                    <a:pt x="3295" y="10890"/>
                  </a:lnTo>
                  <a:lnTo>
                    <a:pt x="3316" y="10864"/>
                  </a:lnTo>
                  <a:lnTo>
                    <a:pt x="3337" y="10839"/>
                  </a:lnTo>
                  <a:lnTo>
                    <a:pt x="3358" y="10816"/>
                  </a:lnTo>
                  <a:lnTo>
                    <a:pt x="3377" y="10792"/>
                  </a:lnTo>
                  <a:lnTo>
                    <a:pt x="3398" y="10770"/>
                  </a:lnTo>
                  <a:lnTo>
                    <a:pt x="3418" y="10747"/>
                  </a:lnTo>
                  <a:lnTo>
                    <a:pt x="3439" y="10723"/>
                  </a:lnTo>
                  <a:lnTo>
                    <a:pt x="3461" y="10697"/>
                  </a:lnTo>
                  <a:lnTo>
                    <a:pt x="3534" y="10608"/>
                  </a:lnTo>
                  <a:lnTo>
                    <a:pt x="3611" y="10519"/>
                  </a:lnTo>
                  <a:lnTo>
                    <a:pt x="3691" y="10430"/>
                  </a:lnTo>
                  <a:lnTo>
                    <a:pt x="3774" y="10342"/>
                  </a:lnTo>
                  <a:lnTo>
                    <a:pt x="3860" y="10253"/>
                  </a:lnTo>
                  <a:lnTo>
                    <a:pt x="3949" y="10166"/>
                  </a:lnTo>
                  <a:lnTo>
                    <a:pt x="4039" y="10079"/>
                  </a:lnTo>
                  <a:lnTo>
                    <a:pt x="4133" y="9994"/>
                  </a:lnTo>
                  <a:lnTo>
                    <a:pt x="4230" y="9910"/>
                  </a:lnTo>
                  <a:lnTo>
                    <a:pt x="4328" y="9826"/>
                  </a:lnTo>
                  <a:lnTo>
                    <a:pt x="4429" y="9744"/>
                  </a:lnTo>
                  <a:lnTo>
                    <a:pt x="4531" y="9663"/>
                  </a:lnTo>
                  <a:lnTo>
                    <a:pt x="4635" y="9584"/>
                  </a:lnTo>
                  <a:lnTo>
                    <a:pt x="4742" y="9506"/>
                  </a:lnTo>
                  <a:lnTo>
                    <a:pt x="4850" y="9430"/>
                  </a:lnTo>
                  <a:lnTo>
                    <a:pt x="4960" y="9356"/>
                  </a:lnTo>
                  <a:lnTo>
                    <a:pt x="5072" y="9285"/>
                  </a:lnTo>
                  <a:lnTo>
                    <a:pt x="5184" y="9216"/>
                  </a:lnTo>
                  <a:lnTo>
                    <a:pt x="5300" y="9149"/>
                  </a:lnTo>
                  <a:lnTo>
                    <a:pt x="5415" y="9084"/>
                  </a:lnTo>
                  <a:lnTo>
                    <a:pt x="5531" y="9022"/>
                  </a:lnTo>
                  <a:lnTo>
                    <a:pt x="5649" y="8963"/>
                  </a:lnTo>
                  <a:lnTo>
                    <a:pt x="5767" y="8906"/>
                  </a:lnTo>
                  <a:lnTo>
                    <a:pt x="5886" y="8853"/>
                  </a:lnTo>
                  <a:lnTo>
                    <a:pt x="6006" y="8802"/>
                  </a:lnTo>
                  <a:lnTo>
                    <a:pt x="6127" y="8755"/>
                  </a:lnTo>
                  <a:lnTo>
                    <a:pt x="6247" y="8711"/>
                  </a:lnTo>
                  <a:lnTo>
                    <a:pt x="6368" y="8672"/>
                  </a:lnTo>
                  <a:lnTo>
                    <a:pt x="6489" y="8635"/>
                  </a:lnTo>
                  <a:lnTo>
                    <a:pt x="6612" y="8603"/>
                  </a:lnTo>
                  <a:lnTo>
                    <a:pt x="6733" y="8574"/>
                  </a:lnTo>
                  <a:lnTo>
                    <a:pt x="6854" y="8549"/>
                  </a:lnTo>
                  <a:lnTo>
                    <a:pt x="6992" y="8525"/>
                  </a:lnTo>
                  <a:lnTo>
                    <a:pt x="7127" y="8505"/>
                  </a:lnTo>
                  <a:lnTo>
                    <a:pt x="7263" y="8488"/>
                  </a:lnTo>
                  <a:lnTo>
                    <a:pt x="7397" y="8473"/>
                  </a:lnTo>
                  <a:lnTo>
                    <a:pt x="7530" y="8462"/>
                  </a:lnTo>
                  <a:lnTo>
                    <a:pt x="7661" y="8452"/>
                  </a:lnTo>
                  <a:lnTo>
                    <a:pt x="7790" y="8443"/>
                  </a:lnTo>
                  <a:lnTo>
                    <a:pt x="7918" y="8436"/>
                  </a:lnTo>
                  <a:lnTo>
                    <a:pt x="8167" y="8423"/>
                  </a:lnTo>
                  <a:lnTo>
                    <a:pt x="8408" y="8410"/>
                  </a:lnTo>
                  <a:lnTo>
                    <a:pt x="8524" y="8402"/>
                  </a:lnTo>
                  <a:lnTo>
                    <a:pt x="8638" y="8393"/>
                  </a:lnTo>
                  <a:lnTo>
                    <a:pt x="8748" y="8383"/>
                  </a:lnTo>
                  <a:lnTo>
                    <a:pt x="8856" y="8370"/>
                  </a:lnTo>
                  <a:lnTo>
                    <a:pt x="8961" y="8354"/>
                  </a:lnTo>
                  <a:lnTo>
                    <a:pt x="9062" y="8336"/>
                  </a:lnTo>
                  <a:lnTo>
                    <a:pt x="9160" y="8315"/>
                  </a:lnTo>
                  <a:lnTo>
                    <a:pt x="9253" y="8290"/>
                  </a:lnTo>
                  <a:lnTo>
                    <a:pt x="9344" y="8261"/>
                  </a:lnTo>
                  <a:lnTo>
                    <a:pt x="9430" y="8227"/>
                  </a:lnTo>
                  <a:lnTo>
                    <a:pt x="9512" y="8189"/>
                  </a:lnTo>
                  <a:lnTo>
                    <a:pt x="9589" y="8145"/>
                  </a:lnTo>
                  <a:lnTo>
                    <a:pt x="9663" y="8095"/>
                  </a:lnTo>
                  <a:lnTo>
                    <a:pt x="9732" y="8039"/>
                  </a:lnTo>
                  <a:lnTo>
                    <a:pt x="9795" y="7977"/>
                  </a:lnTo>
                  <a:lnTo>
                    <a:pt x="9854" y="7908"/>
                  </a:lnTo>
                  <a:lnTo>
                    <a:pt x="9909" y="7832"/>
                  </a:lnTo>
                  <a:lnTo>
                    <a:pt x="9957" y="7748"/>
                  </a:lnTo>
                  <a:lnTo>
                    <a:pt x="10001" y="7656"/>
                  </a:lnTo>
                  <a:lnTo>
                    <a:pt x="10039" y="7555"/>
                  </a:lnTo>
                  <a:lnTo>
                    <a:pt x="10051" y="7519"/>
                  </a:lnTo>
                  <a:lnTo>
                    <a:pt x="10062" y="7484"/>
                  </a:lnTo>
                  <a:lnTo>
                    <a:pt x="10072" y="7447"/>
                  </a:lnTo>
                  <a:lnTo>
                    <a:pt x="10083" y="7411"/>
                  </a:lnTo>
                  <a:lnTo>
                    <a:pt x="10102" y="7337"/>
                  </a:lnTo>
                  <a:lnTo>
                    <a:pt x="10119" y="7262"/>
                  </a:lnTo>
                  <a:lnTo>
                    <a:pt x="10135" y="7187"/>
                  </a:lnTo>
                  <a:lnTo>
                    <a:pt x="10148" y="7110"/>
                  </a:lnTo>
                  <a:lnTo>
                    <a:pt x="10161" y="7033"/>
                  </a:lnTo>
                  <a:lnTo>
                    <a:pt x="10171" y="6956"/>
                  </a:lnTo>
                  <a:lnTo>
                    <a:pt x="10180" y="6878"/>
                  </a:lnTo>
                  <a:lnTo>
                    <a:pt x="10189" y="6798"/>
                  </a:lnTo>
                  <a:lnTo>
                    <a:pt x="10196" y="6719"/>
                  </a:lnTo>
                  <a:lnTo>
                    <a:pt x="10201" y="6640"/>
                  </a:lnTo>
                  <a:lnTo>
                    <a:pt x="10206" y="6560"/>
                  </a:lnTo>
                  <a:lnTo>
                    <a:pt x="10209" y="6480"/>
                  </a:lnTo>
                  <a:lnTo>
                    <a:pt x="10211" y="6400"/>
                  </a:lnTo>
                  <a:lnTo>
                    <a:pt x="10213" y="6319"/>
                  </a:lnTo>
                  <a:lnTo>
                    <a:pt x="10216" y="6050"/>
                  </a:lnTo>
                  <a:lnTo>
                    <a:pt x="10218" y="5743"/>
                  </a:lnTo>
                  <a:lnTo>
                    <a:pt x="10218" y="5576"/>
                  </a:lnTo>
                  <a:lnTo>
                    <a:pt x="10217" y="5402"/>
                  </a:lnTo>
                  <a:lnTo>
                    <a:pt x="10216" y="5222"/>
                  </a:lnTo>
                  <a:lnTo>
                    <a:pt x="10213" y="5036"/>
                  </a:lnTo>
                  <a:lnTo>
                    <a:pt x="10209" y="4845"/>
                  </a:lnTo>
                  <a:lnTo>
                    <a:pt x="10203" y="4650"/>
                  </a:lnTo>
                  <a:lnTo>
                    <a:pt x="10196" y="4453"/>
                  </a:lnTo>
                  <a:lnTo>
                    <a:pt x="10186" y="4251"/>
                  </a:lnTo>
                  <a:lnTo>
                    <a:pt x="10175" y="4050"/>
                  </a:lnTo>
                  <a:lnTo>
                    <a:pt x="10162" y="3847"/>
                  </a:lnTo>
                  <a:lnTo>
                    <a:pt x="10147" y="3643"/>
                  </a:lnTo>
                  <a:lnTo>
                    <a:pt x="10128" y="3441"/>
                  </a:lnTo>
                  <a:lnTo>
                    <a:pt x="10108" y="3239"/>
                  </a:lnTo>
                  <a:lnTo>
                    <a:pt x="10084" y="3041"/>
                  </a:lnTo>
                  <a:lnTo>
                    <a:pt x="10057" y="2845"/>
                  </a:lnTo>
                  <a:lnTo>
                    <a:pt x="10028" y="2654"/>
                  </a:lnTo>
                  <a:lnTo>
                    <a:pt x="9994" y="2466"/>
                  </a:lnTo>
                  <a:lnTo>
                    <a:pt x="9957" y="2284"/>
                  </a:lnTo>
                  <a:lnTo>
                    <a:pt x="9917" y="2109"/>
                  </a:lnTo>
                  <a:lnTo>
                    <a:pt x="9872" y="1941"/>
                  </a:lnTo>
                  <a:lnTo>
                    <a:pt x="9823" y="1780"/>
                  </a:lnTo>
                  <a:lnTo>
                    <a:pt x="9771" y="1628"/>
                  </a:lnTo>
                  <a:lnTo>
                    <a:pt x="9714" y="1486"/>
                  </a:lnTo>
                  <a:lnTo>
                    <a:pt x="9652" y="1354"/>
                  </a:lnTo>
                  <a:lnTo>
                    <a:pt x="9585" y="1233"/>
                  </a:lnTo>
                  <a:lnTo>
                    <a:pt x="9513" y="1124"/>
                  </a:lnTo>
                  <a:lnTo>
                    <a:pt x="9437" y="1027"/>
                  </a:lnTo>
                  <a:lnTo>
                    <a:pt x="9355" y="944"/>
                  </a:lnTo>
                  <a:lnTo>
                    <a:pt x="9314" y="908"/>
                  </a:lnTo>
                  <a:lnTo>
                    <a:pt x="9273" y="874"/>
                  </a:lnTo>
                  <a:lnTo>
                    <a:pt x="9232" y="842"/>
                  </a:lnTo>
                  <a:lnTo>
                    <a:pt x="9190" y="812"/>
                  </a:lnTo>
                  <a:lnTo>
                    <a:pt x="9149" y="782"/>
                  </a:lnTo>
                  <a:lnTo>
                    <a:pt x="9108" y="756"/>
                  </a:lnTo>
                  <a:lnTo>
                    <a:pt x="9066" y="730"/>
                  </a:lnTo>
                  <a:lnTo>
                    <a:pt x="9024" y="706"/>
                  </a:lnTo>
                  <a:lnTo>
                    <a:pt x="8981" y="682"/>
                  </a:lnTo>
                  <a:lnTo>
                    <a:pt x="8940" y="661"/>
                  </a:lnTo>
                  <a:lnTo>
                    <a:pt x="8897" y="641"/>
                  </a:lnTo>
                  <a:lnTo>
                    <a:pt x="8853" y="621"/>
                  </a:lnTo>
                  <a:lnTo>
                    <a:pt x="8810" y="603"/>
                  </a:lnTo>
                  <a:lnTo>
                    <a:pt x="8766" y="586"/>
                  </a:lnTo>
                  <a:lnTo>
                    <a:pt x="8722" y="570"/>
                  </a:lnTo>
                  <a:lnTo>
                    <a:pt x="8677" y="554"/>
                  </a:lnTo>
                  <a:lnTo>
                    <a:pt x="8632" y="539"/>
                  </a:lnTo>
                  <a:lnTo>
                    <a:pt x="8586" y="525"/>
                  </a:lnTo>
                  <a:lnTo>
                    <a:pt x="8539" y="511"/>
                  </a:lnTo>
                  <a:lnTo>
                    <a:pt x="8492" y="497"/>
                  </a:lnTo>
                  <a:lnTo>
                    <a:pt x="8398" y="471"/>
                  </a:lnTo>
                  <a:lnTo>
                    <a:pt x="8299" y="445"/>
                  </a:lnTo>
                  <a:lnTo>
                    <a:pt x="8198" y="420"/>
                  </a:lnTo>
                  <a:lnTo>
                    <a:pt x="8093" y="394"/>
                  </a:lnTo>
                  <a:lnTo>
                    <a:pt x="7986" y="366"/>
                  </a:lnTo>
                  <a:lnTo>
                    <a:pt x="7875" y="337"/>
                  </a:lnTo>
                  <a:lnTo>
                    <a:pt x="7703" y="290"/>
                  </a:lnTo>
                  <a:lnTo>
                    <a:pt x="7541" y="246"/>
                  </a:lnTo>
                  <a:lnTo>
                    <a:pt x="7389" y="206"/>
                  </a:lnTo>
                  <a:lnTo>
                    <a:pt x="7244" y="170"/>
                  </a:lnTo>
                  <a:lnTo>
                    <a:pt x="7174" y="153"/>
                  </a:lnTo>
                  <a:lnTo>
                    <a:pt x="7105" y="137"/>
                  </a:lnTo>
                  <a:lnTo>
                    <a:pt x="7037" y="122"/>
                  </a:lnTo>
                  <a:lnTo>
                    <a:pt x="6969" y="108"/>
                  </a:lnTo>
                  <a:lnTo>
                    <a:pt x="6902" y="95"/>
                  </a:lnTo>
                  <a:lnTo>
                    <a:pt x="6836" y="81"/>
                  </a:lnTo>
                  <a:lnTo>
                    <a:pt x="6769" y="70"/>
                  </a:lnTo>
                  <a:lnTo>
                    <a:pt x="6702" y="59"/>
                  </a:lnTo>
                  <a:lnTo>
                    <a:pt x="6635" y="49"/>
                  </a:lnTo>
                  <a:lnTo>
                    <a:pt x="6567" y="41"/>
                  </a:lnTo>
                  <a:lnTo>
                    <a:pt x="6499" y="33"/>
                  </a:lnTo>
                  <a:lnTo>
                    <a:pt x="6428" y="25"/>
                  </a:lnTo>
                  <a:lnTo>
                    <a:pt x="6358" y="18"/>
                  </a:lnTo>
                  <a:lnTo>
                    <a:pt x="6285" y="13"/>
                  </a:lnTo>
                  <a:lnTo>
                    <a:pt x="6210" y="9"/>
                  </a:lnTo>
                  <a:lnTo>
                    <a:pt x="6135" y="5"/>
                  </a:lnTo>
                  <a:lnTo>
                    <a:pt x="6056" y="3"/>
                  </a:lnTo>
                  <a:lnTo>
                    <a:pt x="5975" y="1"/>
                  </a:lnTo>
                  <a:lnTo>
                    <a:pt x="5891" y="0"/>
                  </a:lnTo>
                  <a:lnTo>
                    <a:pt x="5805" y="0"/>
                  </a:lnTo>
                  <a:lnTo>
                    <a:pt x="5716" y="1"/>
                  </a:lnTo>
                  <a:lnTo>
                    <a:pt x="5624" y="3"/>
                  </a:lnTo>
                  <a:lnTo>
                    <a:pt x="5527" y="6"/>
                  </a:lnTo>
                  <a:lnTo>
                    <a:pt x="5427" y="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6">
              <a:extLst>
                <a:ext uri="{FF2B5EF4-FFF2-40B4-BE49-F238E27FC236}">
                  <a16:creationId xmlns:a16="http://schemas.microsoft.com/office/drawing/2014/main" id="{06D152D3-38AA-4195-9A3C-0B0003A04FAF}"/>
                </a:ext>
              </a:extLst>
            </p:cNvPr>
            <p:cNvSpPr>
              <a:spLocks/>
            </p:cNvSpPr>
            <p:nvPr/>
          </p:nvSpPr>
          <p:spPr bwMode="auto">
            <a:xfrm>
              <a:off x="5466707" y="3269956"/>
              <a:ext cx="125115" cy="138659"/>
            </a:xfrm>
            <a:custGeom>
              <a:avLst/>
              <a:gdLst>
                <a:gd name="T0" fmla="*/ 180 w 5697"/>
                <a:gd name="T1" fmla="*/ 174 h 6351"/>
                <a:gd name="T2" fmla="*/ 41 w 5697"/>
                <a:gd name="T3" fmla="*/ 523 h 6351"/>
                <a:gd name="T4" fmla="*/ 0 w 5697"/>
                <a:gd name="T5" fmla="*/ 972 h 6351"/>
                <a:gd name="T6" fmla="*/ 28 w 5697"/>
                <a:gd name="T7" fmla="*/ 1461 h 6351"/>
                <a:gd name="T8" fmla="*/ 93 w 5697"/>
                <a:gd name="T9" fmla="*/ 1928 h 6351"/>
                <a:gd name="T10" fmla="*/ 228 w 5697"/>
                <a:gd name="T11" fmla="*/ 2657 h 6351"/>
                <a:gd name="T12" fmla="*/ 313 w 5697"/>
                <a:gd name="T13" fmla="*/ 3170 h 6351"/>
                <a:gd name="T14" fmla="*/ 367 w 5697"/>
                <a:gd name="T15" fmla="*/ 3596 h 6351"/>
                <a:gd name="T16" fmla="*/ 400 w 5697"/>
                <a:gd name="T17" fmla="*/ 4023 h 6351"/>
                <a:gd name="T18" fmla="*/ 409 w 5697"/>
                <a:gd name="T19" fmla="*/ 4455 h 6351"/>
                <a:gd name="T20" fmla="*/ 387 w 5697"/>
                <a:gd name="T21" fmla="*/ 4893 h 6351"/>
                <a:gd name="T22" fmla="*/ 329 w 5697"/>
                <a:gd name="T23" fmla="*/ 5359 h 6351"/>
                <a:gd name="T24" fmla="*/ 255 w 5697"/>
                <a:gd name="T25" fmla="*/ 5777 h 6351"/>
                <a:gd name="T26" fmla="*/ 228 w 5697"/>
                <a:gd name="T27" fmla="*/ 6008 h 6351"/>
                <a:gd name="T28" fmla="*/ 241 w 5697"/>
                <a:gd name="T29" fmla="*/ 6193 h 6351"/>
                <a:gd name="T30" fmla="*/ 310 w 5697"/>
                <a:gd name="T31" fmla="*/ 6313 h 6351"/>
                <a:gd name="T32" fmla="*/ 458 w 5697"/>
                <a:gd name="T33" fmla="*/ 6350 h 6351"/>
                <a:gd name="T34" fmla="*/ 702 w 5697"/>
                <a:gd name="T35" fmla="*/ 6287 h 6351"/>
                <a:gd name="T36" fmla="*/ 956 w 5697"/>
                <a:gd name="T37" fmla="*/ 6156 h 6351"/>
                <a:gd name="T38" fmla="*/ 1190 w 5697"/>
                <a:gd name="T39" fmla="*/ 5987 h 6351"/>
                <a:gd name="T40" fmla="*/ 1401 w 5697"/>
                <a:gd name="T41" fmla="*/ 5798 h 6351"/>
                <a:gd name="T42" fmla="*/ 1685 w 5697"/>
                <a:gd name="T43" fmla="*/ 5513 h 6351"/>
                <a:gd name="T44" fmla="*/ 1848 w 5697"/>
                <a:gd name="T45" fmla="*/ 5354 h 6351"/>
                <a:gd name="T46" fmla="*/ 2065 w 5697"/>
                <a:gd name="T47" fmla="*/ 5154 h 6351"/>
                <a:gd name="T48" fmla="*/ 2325 w 5697"/>
                <a:gd name="T49" fmla="*/ 4899 h 6351"/>
                <a:gd name="T50" fmla="*/ 2509 w 5697"/>
                <a:gd name="T51" fmla="*/ 4753 h 6351"/>
                <a:gd name="T52" fmla="*/ 2737 w 5697"/>
                <a:gd name="T53" fmla="*/ 4619 h 6351"/>
                <a:gd name="T54" fmla="*/ 3029 w 5697"/>
                <a:gd name="T55" fmla="*/ 4500 h 6351"/>
                <a:gd name="T56" fmla="*/ 3416 w 5697"/>
                <a:gd name="T57" fmla="*/ 4397 h 6351"/>
                <a:gd name="T58" fmla="*/ 4070 w 5697"/>
                <a:gd name="T59" fmla="*/ 4269 h 6351"/>
                <a:gd name="T60" fmla="*/ 4521 w 5697"/>
                <a:gd name="T61" fmla="*/ 4170 h 6351"/>
                <a:gd name="T62" fmla="*/ 4863 w 5697"/>
                <a:gd name="T63" fmla="*/ 4056 h 6351"/>
                <a:gd name="T64" fmla="*/ 5165 w 5697"/>
                <a:gd name="T65" fmla="*/ 3890 h 6351"/>
                <a:gd name="T66" fmla="*/ 5423 w 5697"/>
                <a:gd name="T67" fmla="*/ 3651 h 6351"/>
                <a:gd name="T68" fmla="*/ 5608 w 5697"/>
                <a:gd name="T69" fmla="*/ 3350 h 6351"/>
                <a:gd name="T70" fmla="*/ 5690 w 5697"/>
                <a:gd name="T71" fmla="*/ 3041 h 6351"/>
                <a:gd name="T72" fmla="*/ 5684 w 5697"/>
                <a:gd name="T73" fmla="*/ 2729 h 6351"/>
                <a:gd name="T74" fmla="*/ 5605 w 5697"/>
                <a:gd name="T75" fmla="*/ 2422 h 6351"/>
                <a:gd name="T76" fmla="*/ 5470 w 5697"/>
                <a:gd name="T77" fmla="*/ 2124 h 6351"/>
                <a:gd name="T78" fmla="*/ 5295 w 5697"/>
                <a:gd name="T79" fmla="*/ 1841 h 6351"/>
                <a:gd name="T80" fmla="*/ 5151 w 5697"/>
                <a:gd name="T81" fmla="*/ 1650 h 6351"/>
                <a:gd name="T82" fmla="*/ 5055 w 5697"/>
                <a:gd name="T83" fmla="*/ 1558 h 6351"/>
                <a:gd name="T84" fmla="*/ 4875 w 5697"/>
                <a:gd name="T85" fmla="*/ 1379 h 6351"/>
                <a:gd name="T86" fmla="*/ 4756 w 5697"/>
                <a:gd name="T87" fmla="*/ 1264 h 6351"/>
                <a:gd name="T88" fmla="*/ 4458 w 5697"/>
                <a:gd name="T89" fmla="*/ 1060 h 6351"/>
                <a:gd name="T90" fmla="*/ 4146 w 5697"/>
                <a:gd name="T91" fmla="*/ 887 h 6351"/>
                <a:gd name="T92" fmla="*/ 3812 w 5697"/>
                <a:gd name="T93" fmla="*/ 742 h 6351"/>
                <a:gd name="T94" fmla="*/ 3459 w 5697"/>
                <a:gd name="T95" fmla="*/ 611 h 6351"/>
                <a:gd name="T96" fmla="*/ 3092 w 5697"/>
                <a:gd name="T97" fmla="*/ 496 h 6351"/>
                <a:gd name="T98" fmla="*/ 2608 w 5697"/>
                <a:gd name="T99" fmla="*/ 379 h 6351"/>
                <a:gd name="T100" fmla="*/ 1609 w 5697"/>
                <a:gd name="T101" fmla="*/ 177 h 6351"/>
                <a:gd name="T102" fmla="*/ 895 w 5697"/>
                <a:gd name="T103" fmla="*/ 52 h 6351"/>
                <a:gd name="T104" fmla="*/ 528 w 5697"/>
                <a:gd name="T105" fmla="*/ 4 h 6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97" h="6351">
                  <a:moveTo>
                    <a:pt x="385" y="6"/>
                  </a:moveTo>
                  <a:lnTo>
                    <a:pt x="326" y="37"/>
                  </a:lnTo>
                  <a:lnTo>
                    <a:pt x="272" y="75"/>
                  </a:lnTo>
                  <a:lnTo>
                    <a:pt x="223" y="121"/>
                  </a:lnTo>
                  <a:lnTo>
                    <a:pt x="180" y="174"/>
                  </a:lnTo>
                  <a:lnTo>
                    <a:pt x="143" y="233"/>
                  </a:lnTo>
                  <a:lnTo>
                    <a:pt x="111" y="297"/>
                  </a:lnTo>
                  <a:lnTo>
                    <a:pt x="83" y="368"/>
                  </a:lnTo>
                  <a:lnTo>
                    <a:pt x="59" y="443"/>
                  </a:lnTo>
                  <a:lnTo>
                    <a:pt x="41" y="523"/>
                  </a:lnTo>
                  <a:lnTo>
                    <a:pt x="26" y="606"/>
                  </a:lnTo>
                  <a:lnTo>
                    <a:pt x="14" y="694"/>
                  </a:lnTo>
                  <a:lnTo>
                    <a:pt x="6" y="784"/>
                  </a:lnTo>
                  <a:lnTo>
                    <a:pt x="2" y="877"/>
                  </a:lnTo>
                  <a:lnTo>
                    <a:pt x="0" y="972"/>
                  </a:lnTo>
                  <a:lnTo>
                    <a:pt x="1" y="1069"/>
                  </a:lnTo>
                  <a:lnTo>
                    <a:pt x="5" y="1167"/>
                  </a:lnTo>
                  <a:lnTo>
                    <a:pt x="10" y="1264"/>
                  </a:lnTo>
                  <a:lnTo>
                    <a:pt x="18" y="1363"/>
                  </a:lnTo>
                  <a:lnTo>
                    <a:pt x="28" y="1461"/>
                  </a:lnTo>
                  <a:lnTo>
                    <a:pt x="39" y="1558"/>
                  </a:lnTo>
                  <a:lnTo>
                    <a:pt x="51" y="1654"/>
                  </a:lnTo>
                  <a:lnTo>
                    <a:pt x="64" y="1748"/>
                  </a:lnTo>
                  <a:lnTo>
                    <a:pt x="79" y="1840"/>
                  </a:lnTo>
                  <a:lnTo>
                    <a:pt x="93" y="1928"/>
                  </a:lnTo>
                  <a:lnTo>
                    <a:pt x="122" y="2097"/>
                  </a:lnTo>
                  <a:lnTo>
                    <a:pt x="151" y="2248"/>
                  </a:lnTo>
                  <a:lnTo>
                    <a:pt x="176" y="2378"/>
                  </a:lnTo>
                  <a:lnTo>
                    <a:pt x="197" y="2484"/>
                  </a:lnTo>
                  <a:lnTo>
                    <a:pt x="228" y="2657"/>
                  </a:lnTo>
                  <a:lnTo>
                    <a:pt x="259" y="2829"/>
                  </a:lnTo>
                  <a:lnTo>
                    <a:pt x="273" y="2914"/>
                  </a:lnTo>
                  <a:lnTo>
                    <a:pt x="287" y="2999"/>
                  </a:lnTo>
                  <a:lnTo>
                    <a:pt x="301" y="3085"/>
                  </a:lnTo>
                  <a:lnTo>
                    <a:pt x="313" y="3170"/>
                  </a:lnTo>
                  <a:lnTo>
                    <a:pt x="325" y="3256"/>
                  </a:lnTo>
                  <a:lnTo>
                    <a:pt x="336" y="3341"/>
                  </a:lnTo>
                  <a:lnTo>
                    <a:pt x="348" y="3426"/>
                  </a:lnTo>
                  <a:lnTo>
                    <a:pt x="358" y="3511"/>
                  </a:lnTo>
                  <a:lnTo>
                    <a:pt x="367" y="3596"/>
                  </a:lnTo>
                  <a:lnTo>
                    <a:pt x="375" y="3682"/>
                  </a:lnTo>
                  <a:lnTo>
                    <a:pt x="382" y="3766"/>
                  </a:lnTo>
                  <a:lnTo>
                    <a:pt x="389" y="3852"/>
                  </a:lnTo>
                  <a:lnTo>
                    <a:pt x="395" y="3937"/>
                  </a:lnTo>
                  <a:lnTo>
                    <a:pt x="400" y="4023"/>
                  </a:lnTo>
                  <a:lnTo>
                    <a:pt x="404" y="4109"/>
                  </a:lnTo>
                  <a:lnTo>
                    <a:pt x="407" y="4194"/>
                  </a:lnTo>
                  <a:lnTo>
                    <a:pt x="409" y="4281"/>
                  </a:lnTo>
                  <a:lnTo>
                    <a:pt x="409" y="4367"/>
                  </a:lnTo>
                  <a:lnTo>
                    <a:pt x="409" y="4455"/>
                  </a:lnTo>
                  <a:lnTo>
                    <a:pt x="407" y="4541"/>
                  </a:lnTo>
                  <a:lnTo>
                    <a:pt x="404" y="4629"/>
                  </a:lnTo>
                  <a:lnTo>
                    <a:pt x="400" y="4716"/>
                  </a:lnTo>
                  <a:lnTo>
                    <a:pt x="394" y="4805"/>
                  </a:lnTo>
                  <a:lnTo>
                    <a:pt x="387" y="4893"/>
                  </a:lnTo>
                  <a:lnTo>
                    <a:pt x="379" y="4983"/>
                  </a:lnTo>
                  <a:lnTo>
                    <a:pt x="370" y="5072"/>
                  </a:lnTo>
                  <a:lnTo>
                    <a:pt x="359" y="5162"/>
                  </a:lnTo>
                  <a:lnTo>
                    <a:pt x="346" y="5252"/>
                  </a:lnTo>
                  <a:lnTo>
                    <a:pt x="329" y="5359"/>
                  </a:lnTo>
                  <a:lnTo>
                    <a:pt x="310" y="5466"/>
                  </a:lnTo>
                  <a:lnTo>
                    <a:pt x="290" y="5572"/>
                  </a:lnTo>
                  <a:lnTo>
                    <a:pt x="272" y="5675"/>
                  </a:lnTo>
                  <a:lnTo>
                    <a:pt x="263" y="5727"/>
                  </a:lnTo>
                  <a:lnTo>
                    <a:pt x="255" y="5777"/>
                  </a:lnTo>
                  <a:lnTo>
                    <a:pt x="248" y="5826"/>
                  </a:lnTo>
                  <a:lnTo>
                    <a:pt x="242" y="5874"/>
                  </a:lnTo>
                  <a:lnTo>
                    <a:pt x="235" y="5919"/>
                  </a:lnTo>
                  <a:lnTo>
                    <a:pt x="231" y="5964"/>
                  </a:lnTo>
                  <a:lnTo>
                    <a:pt x="228" y="6008"/>
                  </a:lnTo>
                  <a:lnTo>
                    <a:pt x="227" y="6049"/>
                  </a:lnTo>
                  <a:lnTo>
                    <a:pt x="227" y="6088"/>
                  </a:lnTo>
                  <a:lnTo>
                    <a:pt x="230" y="6126"/>
                  </a:lnTo>
                  <a:lnTo>
                    <a:pt x="234" y="6161"/>
                  </a:lnTo>
                  <a:lnTo>
                    <a:pt x="241" y="6193"/>
                  </a:lnTo>
                  <a:lnTo>
                    <a:pt x="250" y="6223"/>
                  </a:lnTo>
                  <a:lnTo>
                    <a:pt x="261" y="6250"/>
                  </a:lnTo>
                  <a:lnTo>
                    <a:pt x="274" y="6274"/>
                  </a:lnTo>
                  <a:lnTo>
                    <a:pt x="290" y="6296"/>
                  </a:lnTo>
                  <a:lnTo>
                    <a:pt x="310" y="6313"/>
                  </a:lnTo>
                  <a:lnTo>
                    <a:pt x="333" y="6328"/>
                  </a:lnTo>
                  <a:lnTo>
                    <a:pt x="359" y="6340"/>
                  </a:lnTo>
                  <a:lnTo>
                    <a:pt x="388" y="6347"/>
                  </a:lnTo>
                  <a:lnTo>
                    <a:pt x="421" y="6351"/>
                  </a:lnTo>
                  <a:lnTo>
                    <a:pt x="458" y="6350"/>
                  </a:lnTo>
                  <a:lnTo>
                    <a:pt x="497" y="6346"/>
                  </a:lnTo>
                  <a:lnTo>
                    <a:pt x="542" y="6337"/>
                  </a:lnTo>
                  <a:lnTo>
                    <a:pt x="596" y="6323"/>
                  </a:lnTo>
                  <a:lnTo>
                    <a:pt x="650" y="6306"/>
                  </a:lnTo>
                  <a:lnTo>
                    <a:pt x="702" y="6287"/>
                  </a:lnTo>
                  <a:lnTo>
                    <a:pt x="755" y="6265"/>
                  </a:lnTo>
                  <a:lnTo>
                    <a:pt x="806" y="6241"/>
                  </a:lnTo>
                  <a:lnTo>
                    <a:pt x="857" y="6214"/>
                  </a:lnTo>
                  <a:lnTo>
                    <a:pt x="907" y="6186"/>
                  </a:lnTo>
                  <a:lnTo>
                    <a:pt x="956" y="6156"/>
                  </a:lnTo>
                  <a:lnTo>
                    <a:pt x="1005" y="6125"/>
                  </a:lnTo>
                  <a:lnTo>
                    <a:pt x="1053" y="6092"/>
                  </a:lnTo>
                  <a:lnTo>
                    <a:pt x="1099" y="6058"/>
                  </a:lnTo>
                  <a:lnTo>
                    <a:pt x="1145" y="6023"/>
                  </a:lnTo>
                  <a:lnTo>
                    <a:pt x="1190" y="5987"/>
                  </a:lnTo>
                  <a:lnTo>
                    <a:pt x="1234" y="5950"/>
                  </a:lnTo>
                  <a:lnTo>
                    <a:pt x="1278" y="5912"/>
                  </a:lnTo>
                  <a:lnTo>
                    <a:pt x="1319" y="5875"/>
                  </a:lnTo>
                  <a:lnTo>
                    <a:pt x="1360" y="5837"/>
                  </a:lnTo>
                  <a:lnTo>
                    <a:pt x="1401" y="5798"/>
                  </a:lnTo>
                  <a:lnTo>
                    <a:pt x="1440" y="5761"/>
                  </a:lnTo>
                  <a:lnTo>
                    <a:pt x="1478" y="5723"/>
                  </a:lnTo>
                  <a:lnTo>
                    <a:pt x="1552" y="5649"/>
                  </a:lnTo>
                  <a:lnTo>
                    <a:pt x="1620" y="5579"/>
                  </a:lnTo>
                  <a:lnTo>
                    <a:pt x="1685" y="5513"/>
                  </a:lnTo>
                  <a:lnTo>
                    <a:pt x="1744" y="5452"/>
                  </a:lnTo>
                  <a:lnTo>
                    <a:pt x="1772" y="5424"/>
                  </a:lnTo>
                  <a:lnTo>
                    <a:pt x="1799" y="5399"/>
                  </a:lnTo>
                  <a:lnTo>
                    <a:pt x="1825" y="5375"/>
                  </a:lnTo>
                  <a:lnTo>
                    <a:pt x="1848" y="5354"/>
                  </a:lnTo>
                  <a:lnTo>
                    <a:pt x="1888" y="5320"/>
                  </a:lnTo>
                  <a:lnTo>
                    <a:pt x="1926" y="5287"/>
                  </a:lnTo>
                  <a:lnTo>
                    <a:pt x="1962" y="5253"/>
                  </a:lnTo>
                  <a:lnTo>
                    <a:pt x="1997" y="5220"/>
                  </a:lnTo>
                  <a:lnTo>
                    <a:pt x="2065" y="5154"/>
                  </a:lnTo>
                  <a:lnTo>
                    <a:pt x="2130" y="5088"/>
                  </a:lnTo>
                  <a:lnTo>
                    <a:pt x="2195" y="5024"/>
                  </a:lnTo>
                  <a:lnTo>
                    <a:pt x="2259" y="4961"/>
                  </a:lnTo>
                  <a:lnTo>
                    <a:pt x="2291" y="4930"/>
                  </a:lnTo>
                  <a:lnTo>
                    <a:pt x="2325" y="4899"/>
                  </a:lnTo>
                  <a:lnTo>
                    <a:pt x="2360" y="4869"/>
                  </a:lnTo>
                  <a:lnTo>
                    <a:pt x="2395" y="4839"/>
                  </a:lnTo>
                  <a:lnTo>
                    <a:pt x="2432" y="4810"/>
                  </a:lnTo>
                  <a:lnTo>
                    <a:pt x="2470" y="4781"/>
                  </a:lnTo>
                  <a:lnTo>
                    <a:pt x="2509" y="4753"/>
                  </a:lnTo>
                  <a:lnTo>
                    <a:pt x="2550" y="4724"/>
                  </a:lnTo>
                  <a:lnTo>
                    <a:pt x="2594" y="4697"/>
                  </a:lnTo>
                  <a:lnTo>
                    <a:pt x="2639" y="4670"/>
                  </a:lnTo>
                  <a:lnTo>
                    <a:pt x="2687" y="4644"/>
                  </a:lnTo>
                  <a:lnTo>
                    <a:pt x="2737" y="4619"/>
                  </a:lnTo>
                  <a:lnTo>
                    <a:pt x="2789" y="4593"/>
                  </a:lnTo>
                  <a:lnTo>
                    <a:pt x="2845" y="4569"/>
                  </a:lnTo>
                  <a:lnTo>
                    <a:pt x="2903" y="4545"/>
                  </a:lnTo>
                  <a:lnTo>
                    <a:pt x="2965" y="4522"/>
                  </a:lnTo>
                  <a:lnTo>
                    <a:pt x="3029" y="4500"/>
                  </a:lnTo>
                  <a:lnTo>
                    <a:pt x="3098" y="4478"/>
                  </a:lnTo>
                  <a:lnTo>
                    <a:pt x="3169" y="4457"/>
                  </a:lnTo>
                  <a:lnTo>
                    <a:pt x="3246" y="4437"/>
                  </a:lnTo>
                  <a:lnTo>
                    <a:pt x="3331" y="4416"/>
                  </a:lnTo>
                  <a:lnTo>
                    <a:pt x="3416" y="4397"/>
                  </a:lnTo>
                  <a:lnTo>
                    <a:pt x="3500" y="4379"/>
                  </a:lnTo>
                  <a:lnTo>
                    <a:pt x="3583" y="4361"/>
                  </a:lnTo>
                  <a:lnTo>
                    <a:pt x="3749" y="4329"/>
                  </a:lnTo>
                  <a:lnTo>
                    <a:pt x="3911" y="4298"/>
                  </a:lnTo>
                  <a:lnTo>
                    <a:pt x="4070" y="4269"/>
                  </a:lnTo>
                  <a:lnTo>
                    <a:pt x="4225" y="4238"/>
                  </a:lnTo>
                  <a:lnTo>
                    <a:pt x="4300" y="4222"/>
                  </a:lnTo>
                  <a:lnTo>
                    <a:pt x="4376" y="4206"/>
                  </a:lnTo>
                  <a:lnTo>
                    <a:pt x="4449" y="4188"/>
                  </a:lnTo>
                  <a:lnTo>
                    <a:pt x="4521" y="4170"/>
                  </a:lnTo>
                  <a:lnTo>
                    <a:pt x="4593" y="4151"/>
                  </a:lnTo>
                  <a:lnTo>
                    <a:pt x="4662" y="4129"/>
                  </a:lnTo>
                  <a:lnTo>
                    <a:pt x="4730" y="4107"/>
                  </a:lnTo>
                  <a:lnTo>
                    <a:pt x="4797" y="4083"/>
                  </a:lnTo>
                  <a:lnTo>
                    <a:pt x="4863" y="4056"/>
                  </a:lnTo>
                  <a:lnTo>
                    <a:pt x="4927" y="4028"/>
                  </a:lnTo>
                  <a:lnTo>
                    <a:pt x="4989" y="3997"/>
                  </a:lnTo>
                  <a:lnTo>
                    <a:pt x="5049" y="3965"/>
                  </a:lnTo>
                  <a:lnTo>
                    <a:pt x="5108" y="3929"/>
                  </a:lnTo>
                  <a:lnTo>
                    <a:pt x="5165" y="3890"/>
                  </a:lnTo>
                  <a:lnTo>
                    <a:pt x="5220" y="3849"/>
                  </a:lnTo>
                  <a:lnTo>
                    <a:pt x="5274" y="3805"/>
                  </a:lnTo>
                  <a:lnTo>
                    <a:pt x="5325" y="3757"/>
                  </a:lnTo>
                  <a:lnTo>
                    <a:pt x="5375" y="3706"/>
                  </a:lnTo>
                  <a:lnTo>
                    <a:pt x="5423" y="3651"/>
                  </a:lnTo>
                  <a:lnTo>
                    <a:pt x="5468" y="3592"/>
                  </a:lnTo>
                  <a:lnTo>
                    <a:pt x="5510" y="3532"/>
                  </a:lnTo>
                  <a:lnTo>
                    <a:pt x="5547" y="3472"/>
                  </a:lnTo>
                  <a:lnTo>
                    <a:pt x="5580" y="3411"/>
                  </a:lnTo>
                  <a:lnTo>
                    <a:pt x="5608" y="3350"/>
                  </a:lnTo>
                  <a:lnTo>
                    <a:pt x="5632" y="3289"/>
                  </a:lnTo>
                  <a:lnTo>
                    <a:pt x="5652" y="3227"/>
                  </a:lnTo>
                  <a:lnTo>
                    <a:pt x="5668" y="3165"/>
                  </a:lnTo>
                  <a:lnTo>
                    <a:pt x="5681" y="3103"/>
                  </a:lnTo>
                  <a:lnTo>
                    <a:pt x="5690" y="3041"/>
                  </a:lnTo>
                  <a:lnTo>
                    <a:pt x="5695" y="2978"/>
                  </a:lnTo>
                  <a:lnTo>
                    <a:pt x="5697" y="2916"/>
                  </a:lnTo>
                  <a:lnTo>
                    <a:pt x="5696" y="2854"/>
                  </a:lnTo>
                  <a:lnTo>
                    <a:pt x="5691" y="2792"/>
                  </a:lnTo>
                  <a:lnTo>
                    <a:pt x="5684" y="2729"/>
                  </a:lnTo>
                  <a:lnTo>
                    <a:pt x="5673" y="2667"/>
                  </a:lnTo>
                  <a:lnTo>
                    <a:pt x="5660" y="2606"/>
                  </a:lnTo>
                  <a:lnTo>
                    <a:pt x="5644" y="2544"/>
                  </a:lnTo>
                  <a:lnTo>
                    <a:pt x="5626" y="2483"/>
                  </a:lnTo>
                  <a:lnTo>
                    <a:pt x="5605" y="2422"/>
                  </a:lnTo>
                  <a:lnTo>
                    <a:pt x="5582" y="2361"/>
                  </a:lnTo>
                  <a:lnTo>
                    <a:pt x="5556" y="2301"/>
                  </a:lnTo>
                  <a:lnTo>
                    <a:pt x="5530" y="2242"/>
                  </a:lnTo>
                  <a:lnTo>
                    <a:pt x="5500" y="2183"/>
                  </a:lnTo>
                  <a:lnTo>
                    <a:pt x="5470" y="2124"/>
                  </a:lnTo>
                  <a:lnTo>
                    <a:pt x="5437" y="2066"/>
                  </a:lnTo>
                  <a:lnTo>
                    <a:pt x="5404" y="2009"/>
                  </a:lnTo>
                  <a:lnTo>
                    <a:pt x="5368" y="1952"/>
                  </a:lnTo>
                  <a:lnTo>
                    <a:pt x="5332" y="1896"/>
                  </a:lnTo>
                  <a:lnTo>
                    <a:pt x="5295" y="1841"/>
                  </a:lnTo>
                  <a:lnTo>
                    <a:pt x="5256" y="1787"/>
                  </a:lnTo>
                  <a:lnTo>
                    <a:pt x="5216" y="1733"/>
                  </a:lnTo>
                  <a:lnTo>
                    <a:pt x="5176" y="1681"/>
                  </a:lnTo>
                  <a:lnTo>
                    <a:pt x="5163" y="1665"/>
                  </a:lnTo>
                  <a:lnTo>
                    <a:pt x="5151" y="1650"/>
                  </a:lnTo>
                  <a:lnTo>
                    <a:pt x="5139" y="1636"/>
                  </a:lnTo>
                  <a:lnTo>
                    <a:pt x="5127" y="1623"/>
                  </a:lnTo>
                  <a:lnTo>
                    <a:pt x="5103" y="1601"/>
                  </a:lnTo>
                  <a:lnTo>
                    <a:pt x="5080" y="1580"/>
                  </a:lnTo>
                  <a:lnTo>
                    <a:pt x="5055" y="1558"/>
                  </a:lnTo>
                  <a:lnTo>
                    <a:pt x="5032" y="1537"/>
                  </a:lnTo>
                  <a:lnTo>
                    <a:pt x="5006" y="1513"/>
                  </a:lnTo>
                  <a:lnTo>
                    <a:pt x="4979" y="1488"/>
                  </a:lnTo>
                  <a:lnTo>
                    <a:pt x="4919" y="1425"/>
                  </a:lnTo>
                  <a:lnTo>
                    <a:pt x="4875" y="1379"/>
                  </a:lnTo>
                  <a:lnTo>
                    <a:pt x="4842" y="1343"/>
                  </a:lnTo>
                  <a:lnTo>
                    <a:pt x="4812" y="1312"/>
                  </a:lnTo>
                  <a:lnTo>
                    <a:pt x="4795" y="1297"/>
                  </a:lnTo>
                  <a:lnTo>
                    <a:pt x="4777" y="1282"/>
                  </a:lnTo>
                  <a:lnTo>
                    <a:pt x="4756" y="1264"/>
                  </a:lnTo>
                  <a:lnTo>
                    <a:pt x="4731" y="1246"/>
                  </a:lnTo>
                  <a:lnTo>
                    <a:pt x="4667" y="1199"/>
                  </a:lnTo>
                  <a:lnTo>
                    <a:pt x="4577" y="1138"/>
                  </a:lnTo>
                  <a:lnTo>
                    <a:pt x="4517" y="1098"/>
                  </a:lnTo>
                  <a:lnTo>
                    <a:pt x="4458" y="1060"/>
                  </a:lnTo>
                  <a:lnTo>
                    <a:pt x="4398" y="1023"/>
                  </a:lnTo>
                  <a:lnTo>
                    <a:pt x="4337" y="988"/>
                  </a:lnTo>
                  <a:lnTo>
                    <a:pt x="4275" y="953"/>
                  </a:lnTo>
                  <a:lnTo>
                    <a:pt x="4212" y="919"/>
                  </a:lnTo>
                  <a:lnTo>
                    <a:pt x="4146" y="887"/>
                  </a:lnTo>
                  <a:lnTo>
                    <a:pt x="4079" y="855"/>
                  </a:lnTo>
                  <a:lnTo>
                    <a:pt x="4014" y="827"/>
                  </a:lnTo>
                  <a:lnTo>
                    <a:pt x="3948" y="798"/>
                  </a:lnTo>
                  <a:lnTo>
                    <a:pt x="3881" y="770"/>
                  </a:lnTo>
                  <a:lnTo>
                    <a:pt x="3812" y="742"/>
                  </a:lnTo>
                  <a:lnTo>
                    <a:pt x="3743" y="715"/>
                  </a:lnTo>
                  <a:lnTo>
                    <a:pt x="3673" y="688"/>
                  </a:lnTo>
                  <a:lnTo>
                    <a:pt x="3602" y="662"/>
                  </a:lnTo>
                  <a:lnTo>
                    <a:pt x="3531" y="636"/>
                  </a:lnTo>
                  <a:lnTo>
                    <a:pt x="3459" y="611"/>
                  </a:lnTo>
                  <a:lnTo>
                    <a:pt x="3386" y="587"/>
                  </a:lnTo>
                  <a:lnTo>
                    <a:pt x="3313" y="562"/>
                  </a:lnTo>
                  <a:lnTo>
                    <a:pt x="3240" y="540"/>
                  </a:lnTo>
                  <a:lnTo>
                    <a:pt x="3166" y="518"/>
                  </a:lnTo>
                  <a:lnTo>
                    <a:pt x="3092" y="496"/>
                  </a:lnTo>
                  <a:lnTo>
                    <a:pt x="3019" y="476"/>
                  </a:lnTo>
                  <a:lnTo>
                    <a:pt x="2944" y="456"/>
                  </a:lnTo>
                  <a:lnTo>
                    <a:pt x="2867" y="437"/>
                  </a:lnTo>
                  <a:lnTo>
                    <a:pt x="2753" y="411"/>
                  </a:lnTo>
                  <a:lnTo>
                    <a:pt x="2608" y="379"/>
                  </a:lnTo>
                  <a:lnTo>
                    <a:pt x="2438" y="343"/>
                  </a:lnTo>
                  <a:lnTo>
                    <a:pt x="2246" y="303"/>
                  </a:lnTo>
                  <a:lnTo>
                    <a:pt x="2042" y="261"/>
                  </a:lnTo>
                  <a:lnTo>
                    <a:pt x="1827" y="220"/>
                  </a:lnTo>
                  <a:lnTo>
                    <a:pt x="1609" y="177"/>
                  </a:lnTo>
                  <a:lnTo>
                    <a:pt x="1392" y="137"/>
                  </a:lnTo>
                  <a:lnTo>
                    <a:pt x="1183" y="100"/>
                  </a:lnTo>
                  <a:lnTo>
                    <a:pt x="1083" y="82"/>
                  </a:lnTo>
                  <a:lnTo>
                    <a:pt x="986" y="66"/>
                  </a:lnTo>
                  <a:lnTo>
                    <a:pt x="895" y="52"/>
                  </a:lnTo>
                  <a:lnTo>
                    <a:pt x="808" y="39"/>
                  </a:lnTo>
                  <a:lnTo>
                    <a:pt x="728" y="26"/>
                  </a:lnTo>
                  <a:lnTo>
                    <a:pt x="653" y="17"/>
                  </a:lnTo>
                  <a:lnTo>
                    <a:pt x="586" y="9"/>
                  </a:lnTo>
                  <a:lnTo>
                    <a:pt x="528" y="4"/>
                  </a:lnTo>
                  <a:lnTo>
                    <a:pt x="477" y="1"/>
                  </a:lnTo>
                  <a:lnTo>
                    <a:pt x="436" y="0"/>
                  </a:lnTo>
                  <a:lnTo>
                    <a:pt x="406" y="2"/>
                  </a:lnTo>
                  <a:lnTo>
                    <a:pt x="385" y="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5">
              <a:extLst>
                <a:ext uri="{FF2B5EF4-FFF2-40B4-BE49-F238E27FC236}">
                  <a16:creationId xmlns:a16="http://schemas.microsoft.com/office/drawing/2014/main" id="{F87E2A36-D2AF-43F6-B117-F6AA2D677A63}"/>
                </a:ext>
              </a:extLst>
            </p:cNvPr>
            <p:cNvSpPr>
              <a:spLocks noEditPoints="1"/>
            </p:cNvSpPr>
            <p:nvPr/>
          </p:nvSpPr>
          <p:spPr bwMode="auto">
            <a:xfrm>
              <a:off x="5413078" y="4385870"/>
              <a:ext cx="414037" cy="380776"/>
            </a:xfrm>
            <a:custGeom>
              <a:avLst/>
              <a:gdLst>
                <a:gd name="T0" fmla="*/ 5126 w 16065"/>
                <a:gd name="T1" fmla="*/ 6099 h 14875"/>
                <a:gd name="T2" fmla="*/ 5430 w 16065"/>
                <a:gd name="T3" fmla="*/ 3374 h 14875"/>
                <a:gd name="T4" fmla="*/ 14611 w 16065"/>
                <a:gd name="T5" fmla="*/ 3710 h 14875"/>
                <a:gd name="T6" fmla="*/ 13662 w 16065"/>
                <a:gd name="T7" fmla="*/ 9748 h 14875"/>
                <a:gd name="T8" fmla="*/ 6981 w 16065"/>
                <a:gd name="T9" fmla="*/ 12487 h 14875"/>
                <a:gd name="T10" fmla="*/ 4982 w 16065"/>
                <a:gd name="T11" fmla="*/ 10944 h 14875"/>
                <a:gd name="T12" fmla="*/ 10514 w 16065"/>
                <a:gd name="T13" fmla="*/ 6810 h 14875"/>
                <a:gd name="T14" fmla="*/ 10614 w 16065"/>
                <a:gd name="T15" fmla="*/ 5989 h 14875"/>
                <a:gd name="T16" fmla="*/ 9641 w 16065"/>
                <a:gd name="T17" fmla="*/ 6164 h 14875"/>
                <a:gd name="T18" fmla="*/ 10344 w 16065"/>
                <a:gd name="T19" fmla="*/ 6904 h 14875"/>
                <a:gd name="T20" fmla="*/ 3046 w 16065"/>
                <a:gd name="T21" fmla="*/ 7990 h 14875"/>
                <a:gd name="T22" fmla="*/ 3845 w 16065"/>
                <a:gd name="T23" fmla="*/ 9910 h 14875"/>
                <a:gd name="T24" fmla="*/ 4345 w 16065"/>
                <a:gd name="T25" fmla="*/ 12500 h 14875"/>
                <a:gd name="T26" fmla="*/ 7335 w 16065"/>
                <a:gd name="T27" fmla="*/ 14192 h 14875"/>
                <a:gd name="T28" fmla="*/ 13278 w 16065"/>
                <a:gd name="T29" fmla="*/ 13903 h 14875"/>
                <a:gd name="T30" fmla="*/ 14342 w 16065"/>
                <a:gd name="T31" fmla="*/ 10604 h 14875"/>
                <a:gd name="T32" fmla="*/ 16061 w 16065"/>
                <a:gd name="T33" fmla="*/ 5960 h 14875"/>
                <a:gd name="T34" fmla="*/ 6824 w 16065"/>
                <a:gd name="T35" fmla="*/ 688 h 14875"/>
                <a:gd name="T36" fmla="*/ 4049 w 16065"/>
                <a:gd name="T37" fmla="*/ 4914 h 14875"/>
                <a:gd name="T38" fmla="*/ 3917 w 16065"/>
                <a:gd name="T39" fmla="*/ 6715 h 14875"/>
                <a:gd name="T40" fmla="*/ 200 w 16065"/>
                <a:gd name="T41" fmla="*/ 11414 h 14875"/>
                <a:gd name="T42" fmla="*/ 115 w 16065"/>
                <a:gd name="T43" fmla="*/ 11780 h 14875"/>
                <a:gd name="T44" fmla="*/ 422 w 16065"/>
                <a:gd name="T45" fmla="*/ 11897 h 14875"/>
                <a:gd name="T46" fmla="*/ 770 w 16065"/>
                <a:gd name="T47" fmla="*/ 11580 h 14875"/>
                <a:gd name="T48" fmla="*/ 596 w 16065"/>
                <a:gd name="T49" fmla="*/ 11394 h 14875"/>
                <a:gd name="T50" fmla="*/ 470 w 16065"/>
                <a:gd name="T51" fmla="*/ 11284 h 14875"/>
                <a:gd name="T52" fmla="*/ 864 w 16065"/>
                <a:gd name="T53" fmla="*/ 10017 h 14875"/>
                <a:gd name="T54" fmla="*/ 1100 w 16065"/>
                <a:gd name="T55" fmla="*/ 10573 h 14875"/>
                <a:gd name="T56" fmla="*/ 1463 w 16065"/>
                <a:gd name="T57" fmla="*/ 10313 h 14875"/>
                <a:gd name="T58" fmla="*/ 1477 w 16065"/>
                <a:gd name="T59" fmla="*/ 10052 h 14875"/>
                <a:gd name="T60" fmla="*/ 1237 w 16065"/>
                <a:gd name="T61" fmla="*/ 9876 h 14875"/>
                <a:gd name="T62" fmla="*/ 2619 w 16065"/>
                <a:gd name="T63" fmla="*/ 12070 h 14875"/>
                <a:gd name="T64" fmla="*/ 2374 w 16065"/>
                <a:gd name="T65" fmla="*/ 12304 h 14875"/>
                <a:gd name="T66" fmla="*/ 2411 w 16065"/>
                <a:gd name="T67" fmla="*/ 12529 h 14875"/>
                <a:gd name="T68" fmla="*/ 2665 w 16065"/>
                <a:gd name="T69" fmla="*/ 12725 h 14875"/>
                <a:gd name="T70" fmla="*/ 2906 w 16065"/>
                <a:gd name="T71" fmla="*/ 12793 h 14875"/>
                <a:gd name="T72" fmla="*/ 3098 w 16065"/>
                <a:gd name="T73" fmla="*/ 12386 h 14875"/>
                <a:gd name="T74" fmla="*/ 2976 w 16065"/>
                <a:gd name="T75" fmla="*/ 12167 h 14875"/>
                <a:gd name="T76" fmla="*/ 2787 w 16065"/>
                <a:gd name="T77" fmla="*/ 12001 h 14875"/>
                <a:gd name="T78" fmla="*/ 2605 w 16065"/>
                <a:gd name="T79" fmla="*/ 10646 h 14875"/>
                <a:gd name="T80" fmla="*/ 2478 w 16065"/>
                <a:gd name="T81" fmla="*/ 10844 h 14875"/>
                <a:gd name="T82" fmla="*/ 2663 w 16065"/>
                <a:gd name="T83" fmla="*/ 11128 h 14875"/>
                <a:gd name="T84" fmla="*/ 3116 w 16065"/>
                <a:gd name="T85" fmla="*/ 11081 h 14875"/>
                <a:gd name="T86" fmla="*/ 3169 w 16065"/>
                <a:gd name="T87" fmla="*/ 10802 h 14875"/>
                <a:gd name="T88" fmla="*/ 2858 w 16065"/>
                <a:gd name="T89" fmla="*/ 10599 h 14875"/>
                <a:gd name="T90" fmla="*/ 506 w 16065"/>
                <a:gd name="T91" fmla="*/ 13101 h 14875"/>
                <a:gd name="T92" fmla="*/ 569 w 16065"/>
                <a:gd name="T93" fmla="*/ 13241 h 14875"/>
                <a:gd name="T94" fmla="*/ 753 w 16065"/>
                <a:gd name="T95" fmla="*/ 13410 h 14875"/>
                <a:gd name="T96" fmla="*/ 1035 w 16065"/>
                <a:gd name="T97" fmla="*/ 13580 h 14875"/>
                <a:gd name="T98" fmla="*/ 1191 w 16065"/>
                <a:gd name="T99" fmla="*/ 13300 h 14875"/>
                <a:gd name="T100" fmla="*/ 1250 w 16065"/>
                <a:gd name="T101" fmla="*/ 13064 h 14875"/>
                <a:gd name="T102" fmla="*/ 905 w 16065"/>
                <a:gd name="T103" fmla="*/ 12734 h 14875"/>
                <a:gd name="T104" fmla="*/ 7528 w 16065"/>
                <a:gd name="T105" fmla="*/ 10697 h 14875"/>
                <a:gd name="T106" fmla="*/ 10464 w 16065"/>
                <a:gd name="T107" fmla="*/ 11091 h 14875"/>
                <a:gd name="T108" fmla="*/ 10313 w 16065"/>
                <a:gd name="T109" fmla="*/ 10289 h 14875"/>
                <a:gd name="T110" fmla="*/ 12495 w 16065"/>
                <a:gd name="T111" fmla="*/ 8742 h 14875"/>
                <a:gd name="T112" fmla="*/ 11584 w 16065"/>
                <a:gd name="T113" fmla="*/ 8579 h 14875"/>
                <a:gd name="T114" fmla="*/ 9566 w 16065"/>
                <a:gd name="T115" fmla="*/ 8884 h 14875"/>
                <a:gd name="T116" fmla="*/ 7346 w 16065"/>
                <a:gd name="T117" fmla="*/ 4589 h 14875"/>
                <a:gd name="T118" fmla="*/ 8219 w 16065"/>
                <a:gd name="T119" fmla="*/ 4427 h 14875"/>
                <a:gd name="T120" fmla="*/ 8454 w 16065"/>
                <a:gd name="T121" fmla="*/ 7016 h 14875"/>
                <a:gd name="T122" fmla="*/ 6790 w 16065"/>
                <a:gd name="T123" fmla="*/ 6499 h 14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065" h="14875">
                  <a:moveTo>
                    <a:pt x="4865" y="8882"/>
                  </a:moveTo>
                  <a:lnTo>
                    <a:pt x="4766" y="8838"/>
                  </a:lnTo>
                  <a:lnTo>
                    <a:pt x="4674" y="8799"/>
                  </a:lnTo>
                  <a:lnTo>
                    <a:pt x="4586" y="8763"/>
                  </a:lnTo>
                  <a:lnTo>
                    <a:pt x="4503" y="8730"/>
                  </a:lnTo>
                  <a:lnTo>
                    <a:pt x="4354" y="8670"/>
                  </a:lnTo>
                  <a:lnTo>
                    <a:pt x="4224" y="8618"/>
                  </a:lnTo>
                  <a:lnTo>
                    <a:pt x="4168" y="8594"/>
                  </a:lnTo>
                  <a:lnTo>
                    <a:pt x="4117" y="8571"/>
                  </a:lnTo>
                  <a:lnTo>
                    <a:pt x="4070" y="8548"/>
                  </a:lnTo>
                  <a:lnTo>
                    <a:pt x="4029" y="8525"/>
                  </a:lnTo>
                  <a:lnTo>
                    <a:pt x="3994" y="8502"/>
                  </a:lnTo>
                  <a:lnTo>
                    <a:pt x="3964" y="8479"/>
                  </a:lnTo>
                  <a:lnTo>
                    <a:pt x="3940" y="8454"/>
                  </a:lnTo>
                  <a:lnTo>
                    <a:pt x="3921" y="8429"/>
                  </a:lnTo>
                  <a:lnTo>
                    <a:pt x="3907" y="8403"/>
                  </a:lnTo>
                  <a:lnTo>
                    <a:pt x="3899" y="8374"/>
                  </a:lnTo>
                  <a:lnTo>
                    <a:pt x="3897" y="8342"/>
                  </a:lnTo>
                  <a:lnTo>
                    <a:pt x="3900" y="8309"/>
                  </a:lnTo>
                  <a:lnTo>
                    <a:pt x="3908" y="8273"/>
                  </a:lnTo>
                  <a:lnTo>
                    <a:pt x="3922" y="8234"/>
                  </a:lnTo>
                  <a:lnTo>
                    <a:pt x="3942" y="8191"/>
                  </a:lnTo>
                  <a:lnTo>
                    <a:pt x="3967" y="8144"/>
                  </a:lnTo>
                  <a:lnTo>
                    <a:pt x="3998" y="8094"/>
                  </a:lnTo>
                  <a:lnTo>
                    <a:pt x="4034" y="8039"/>
                  </a:lnTo>
                  <a:lnTo>
                    <a:pt x="4077" y="7978"/>
                  </a:lnTo>
                  <a:lnTo>
                    <a:pt x="4126" y="7913"/>
                  </a:lnTo>
                  <a:lnTo>
                    <a:pt x="4179" y="7842"/>
                  </a:lnTo>
                  <a:lnTo>
                    <a:pt x="4239" y="7766"/>
                  </a:lnTo>
                  <a:lnTo>
                    <a:pt x="4304" y="7683"/>
                  </a:lnTo>
                  <a:lnTo>
                    <a:pt x="4376" y="7594"/>
                  </a:lnTo>
                  <a:lnTo>
                    <a:pt x="4496" y="7441"/>
                  </a:lnTo>
                  <a:lnTo>
                    <a:pt x="4604" y="7297"/>
                  </a:lnTo>
                  <a:lnTo>
                    <a:pt x="4699" y="7162"/>
                  </a:lnTo>
                  <a:lnTo>
                    <a:pt x="4782" y="7035"/>
                  </a:lnTo>
                  <a:lnTo>
                    <a:pt x="4856" y="6915"/>
                  </a:lnTo>
                  <a:lnTo>
                    <a:pt x="4918" y="6803"/>
                  </a:lnTo>
                  <a:lnTo>
                    <a:pt x="4971" y="6697"/>
                  </a:lnTo>
                  <a:lnTo>
                    <a:pt x="5015" y="6597"/>
                  </a:lnTo>
                  <a:lnTo>
                    <a:pt x="5051" y="6502"/>
                  </a:lnTo>
                  <a:lnTo>
                    <a:pt x="5080" y="6414"/>
                  </a:lnTo>
                  <a:lnTo>
                    <a:pt x="5101" y="6329"/>
                  </a:lnTo>
                  <a:lnTo>
                    <a:pt x="5115" y="6249"/>
                  </a:lnTo>
                  <a:lnTo>
                    <a:pt x="5123" y="6173"/>
                  </a:lnTo>
                  <a:lnTo>
                    <a:pt x="5126" y="6099"/>
                  </a:lnTo>
                  <a:lnTo>
                    <a:pt x="5125" y="6028"/>
                  </a:lnTo>
                  <a:lnTo>
                    <a:pt x="5119" y="5959"/>
                  </a:lnTo>
                  <a:lnTo>
                    <a:pt x="5110" y="5892"/>
                  </a:lnTo>
                  <a:lnTo>
                    <a:pt x="5099" y="5826"/>
                  </a:lnTo>
                  <a:lnTo>
                    <a:pt x="5084" y="5761"/>
                  </a:lnTo>
                  <a:lnTo>
                    <a:pt x="5069" y="5696"/>
                  </a:lnTo>
                  <a:lnTo>
                    <a:pt x="5051" y="5630"/>
                  </a:lnTo>
                  <a:lnTo>
                    <a:pt x="5034" y="5564"/>
                  </a:lnTo>
                  <a:lnTo>
                    <a:pt x="5018" y="5497"/>
                  </a:lnTo>
                  <a:lnTo>
                    <a:pt x="5002" y="5427"/>
                  </a:lnTo>
                  <a:lnTo>
                    <a:pt x="4987" y="5355"/>
                  </a:lnTo>
                  <a:lnTo>
                    <a:pt x="4975" y="5280"/>
                  </a:lnTo>
                  <a:lnTo>
                    <a:pt x="4966" y="5203"/>
                  </a:lnTo>
                  <a:lnTo>
                    <a:pt x="4959" y="5121"/>
                  </a:lnTo>
                  <a:lnTo>
                    <a:pt x="4957" y="5036"/>
                  </a:lnTo>
                  <a:lnTo>
                    <a:pt x="4959" y="4945"/>
                  </a:lnTo>
                  <a:lnTo>
                    <a:pt x="4967" y="4849"/>
                  </a:lnTo>
                  <a:lnTo>
                    <a:pt x="4980" y="4747"/>
                  </a:lnTo>
                  <a:lnTo>
                    <a:pt x="4989" y="4694"/>
                  </a:lnTo>
                  <a:lnTo>
                    <a:pt x="4998" y="4640"/>
                  </a:lnTo>
                  <a:lnTo>
                    <a:pt x="5008" y="4587"/>
                  </a:lnTo>
                  <a:lnTo>
                    <a:pt x="5019" y="4534"/>
                  </a:lnTo>
                  <a:lnTo>
                    <a:pt x="5031" y="4480"/>
                  </a:lnTo>
                  <a:lnTo>
                    <a:pt x="5043" y="4426"/>
                  </a:lnTo>
                  <a:lnTo>
                    <a:pt x="5056" y="4373"/>
                  </a:lnTo>
                  <a:lnTo>
                    <a:pt x="5071" y="4321"/>
                  </a:lnTo>
                  <a:lnTo>
                    <a:pt x="5085" y="4267"/>
                  </a:lnTo>
                  <a:lnTo>
                    <a:pt x="5100" y="4214"/>
                  </a:lnTo>
                  <a:lnTo>
                    <a:pt x="5115" y="4162"/>
                  </a:lnTo>
                  <a:lnTo>
                    <a:pt x="5132" y="4109"/>
                  </a:lnTo>
                  <a:lnTo>
                    <a:pt x="5148" y="4057"/>
                  </a:lnTo>
                  <a:lnTo>
                    <a:pt x="5165" y="4006"/>
                  </a:lnTo>
                  <a:lnTo>
                    <a:pt x="5183" y="3953"/>
                  </a:lnTo>
                  <a:lnTo>
                    <a:pt x="5201" y="3903"/>
                  </a:lnTo>
                  <a:lnTo>
                    <a:pt x="5220" y="3852"/>
                  </a:lnTo>
                  <a:lnTo>
                    <a:pt x="5239" y="3801"/>
                  </a:lnTo>
                  <a:lnTo>
                    <a:pt x="5259" y="3752"/>
                  </a:lnTo>
                  <a:lnTo>
                    <a:pt x="5279" y="3703"/>
                  </a:lnTo>
                  <a:lnTo>
                    <a:pt x="5299" y="3654"/>
                  </a:lnTo>
                  <a:lnTo>
                    <a:pt x="5321" y="3605"/>
                  </a:lnTo>
                  <a:lnTo>
                    <a:pt x="5342" y="3558"/>
                  </a:lnTo>
                  <a:lnTo>
                    <a:pt x="5363" y="3511"/>
                  </a:lnTo>
                  <a:lnTo>
                    <a:pt x="5385" y="3464"/>
                  </a:lnTo>
                  <a:lnTo>
                    <a:pt x="5407" y="3419"/>
                  </a:lnTo>
                  <a:lnTo>
                    <a:pt x="5430" y="3374"/>
                  </a:lnTo>
                  <a:lnTo>
                    <a:pt x="5452" y="3330"/>
                  </a:lnTo>
                  <a:lnTo>
                    <a:pt x="5475" y="3286"/>
                  </a:lnTo>
                  <a:lnTo>
                    <a:pt x="5498" y="3244"/>
                  </a:lnTo>
                  <a:lnTo>
                    <a:pt x="5522" y="3202"/>
                  </a:lnTo>
                  <a:lnTo>
                    <a:pt x="5545" y="3161"/>
                  </a:lnTo>
                  <a:lnTo>
                    <a:pt x="5737" y="2860"/>
                  </a:lnTo>
                  <a:lnTo>
                    <a:pt x="5944" y="2581"/>
                  </a:lnTo>
                  <a:lnTo>
                    <a:pt x="6165" y="2327"/>
                  </a:lnTo>
                  <a:lnTo>
                    <a:pt x="6400" y="2094"/>
                  </a:lnTo>
                  <a:lnTo>
                    <a:pt x="6647" y="1884"/>
                  </a:lnTo>
                  <a:lnTo>
                    <a:pt x="6905" y="1696"/>
                  </a:lnTo>
                  <a:lnTo>
                    <a:pt x="7174" y="1529"/>
                  </a:lnTo>
                  <a:lnTo>
                    <a:pt x="7451" y="1383"/>
                  </a:lnTo>
                  <a:lnTo>
                    <a:pt x="7737" y="1257"/>
                  </a:lnTo>
                  <a:lnTo>
                    <a:pt x="8030" y="1152"/>
                  </a:lnTo>
                  <a:lnTo>
                    <a:pt x="8329" y="1066"/>
                  </a:lnTo>
                  <a:lnTo>
                    <a:pt x="8633" y="1000"/>
                  </a:lnTo>
                  <a:lnTo>
                    <a:pt x="8941" y="952"/>
                  </a:lnTo>
                  <a:lnTo>
                    <a:pt x="9252" y="922"/>
                  </a:lnTo>
                  <a:lnTo>
                    <a:pt x="9566" y="911"/>
                  </a:lnTo>
                  <a:lnTo>
                    <a:pt x="9879" y="917"/>
                  </a:lnTo>
                  <a:lnTo>
                    <a:pt x="10193" y="940"/>
                  </a:lnTo>
                  <a:lnTo>
                    <a:pt x="10506" y="980"/>
                  </a:lnTo>
                  <a:lnTo>
                    <a:pt x="10816" y="1035"/>
                  </a:lnTo>
                  <a:lnTo>
                    <a:pt x="11123" y="1108"/>
                  </a:lnTo>
                  <a:lnTo>
                    <a:pt x="11426" y="1194"/>
                  </a:lnTo>
                  <a:lnTo>
                    <a:pt x="11723" y="1296"/>
                  </a:lnTo>
                  <a:lnTo>
                    <a:pt x="12015" y="1412"/>
                  </a:lnTo>
                  <a:lnTo>
                    <a:pt x="12299" y="1542"/>
                  </a:lnTo>
                  <a:lnTo>
                    <a:pt x="12574" y="1687"/>
                  </a:lnTo>
                  <a:lnTo>
                    <a:pt x="12840" y="1844"/>
                  </a:lnTo>
                  <a:lnTo>
                    <a:pt x="13095" y="2014"/>
                  </a:lnTo>
                  <a:lnTo>
                    <a:pt x="13339" y="2196"/>
                  </a:lnTo>
                  <a:lnTo>
                    <a:pt x="13570" y="2390"/>
                  </a:lnTo>
                  <a:lnTo>
                    <a:pt x="13788" y="2596"/>
                  </a:lnTo>
                  <a:lnTo>
                    <a:pt x="13991" y="2813"/>
                  </a:lnTo>
                  <a:lnTo>
                    <a:pt x="14177" y="3040"/>
                  </a:lnTo>
                  <a:lnTo>
                    <a:pt x="14235" y="3115"/>
                  </a:lnTo>
                  <a:lnTo>
                    <a:pt x="14291" y="3194"/>
                  </a:lnTo>
                  <a:lnTo>
                    <a:pt x="14347" y="3273"/>
                  </a:lnTo>
                  <a:lnTo>
                    <a:pt x="14401" y="3357"/>
                  </a:lnTo>
                  <a:lnTo>
                    <a:pt x="14455" y="3441"/>
                  </a:lnTo>
                  <a:lnTo>
                    <a:pt x="14509" y="3529"/>
                  </a:lnTo>
                  <a:lnTo>
                    <a:pt x="14560" y="3618"/>
                  </a:lnTo>
                  <a:lnTo>
                    <a:pt x="14611" y="3710"/>
                  </a:lnTo>
                  <a:lnTo>
                    <a:pt x="14660" y="3804"/>
                  </a:lnTo>
                  <a:lnTo>
                    <a:pt x="14708" y="3899"/>
                  </a:lnTo>
                  <a:lnTo>
                    <a:pt x="14754" y="3997"/>
                  </a:lnTo>
                  <a:lnTo>
                    <a:pt x="14798" y="4096"/>
                  </a:lnTo>
                  <a:lnTo>
                    <a:pt x="14840" y="4197"/>
                  </a:lnTo>
                  <a:lnTo>
                    <a:pt x="14881" y="4299"/>
                  </a:lnTo>
                  <a:lnTo>
                    <a:pt x="14919" y="4404"/>
                  </a:lnTo>
                  <a:lnTo>
                    <a:pt x="14956" y="4511"/>
                  </a:lnTo>
                  <a:lnTo>
                    <a:pt x="14990" y="4618"/>
                  </a:lnTo>
                  <a:lnTo>
                    <a:pt x="15021" y="4728"/>
                  </a:lnTo>
                  <a:lnTo>
                    <a:pt x="15050" y="4839"/>
                  </a:lnTo>
                  <a:lnTo>
                    <a:pt x="15076" y="4950"/>
                  </a:lnTo>
                  <a:lnTo>
                    <a:pt x="15099" y="5064"/>
                  </a:lnTo>
                  <a:lnTo>
                    <a:pt x="15119" y="5179"/>
                  </a:lnTo>
                  <a:lnTo>
                    <a:pt x="15137" y="5294"/>
                  </a:lnTo>
                  <a:lnTo>
                    <a:pt x="15151" y="5411"/>
                  </a:lnTo>
                  <a:lnTo>
                    <a:pt x="15162" y="5529"/>
                  </a:lnTo>
                  <a:lnTo>
                    <a:pt x="15169" y="5648"/>
                  </a:lnTo>
                  <a:lnTo>
                    <a:pt x="15173" y="5768"/>
                  </a:lnTo>
                  <a:lnTo>
                    <a:pt x="15174" y="5889"/>
                  </a:lnTo>
                  <a:lnTo>
                    <a:pt x="15171" y="6011"/>
                  </a:lnTo>
                  <a:lnTo>
                    <a:pt x="15164" y="6133"/>
                  </a:lnTo>
                  <a:lnTo>
                    <a:pt x="15153" y="6256"/>
                  </a:lnTo>
                  <a:lnTo>
                    <a:pt x="15137" y="6380"/>
                  </a:lnTo>
                  <a:lnTo>
                    <a:pt x="15108" y="6560"/>
                  </a:lnTo>
                  <a:lnTo>
                    <a:pt x="15071" y="6732"/>
                  </a:lnTo>
                  <a:lnTo>
                    <a:pt x="15027" y="6897"/>
                  </a:lnTo>
                  <a:lnTo>
                    <a:pt x="14977" y="7055"/>
                  </a:lnTo>
                  <a:lnTo>
                    <a:pt x="14921" y="7208"/>
                  </a:lnTo>
                  <a:lnTo>
                    <a:pt x="14860" y="7356"/>
                  </a:lnTo>
                  <a:lnTo>
                    <a:pt x="14794" y="7500"/>
                  </a:lnTo>
                  <a:lnTo>
                    <a:pt x="14724" y="7643"/>
                  </a:lnTo>
                  <a:lnTo>
                    <a:pt x="14649" y="7785"/>
                  </a:lnTo>
                  <a:lnTo>
                    <a:pt x="14572" y="7926"/>
                  </a:lnTo>
                  <a:lnTo>
                    <a:pt x="14493" y="8068"/>
                  </a:lnTo>
                  <a:lnTo>
                    <a:pt x="14410" y="8211"/>
                  </a:lnTo>
                  <a:lnTo>
                    <a:pt x="14327" y="8357"/>
                  </a:lnTo>
                  <a:lnTo>
                    <a:pt x="14243" y="8507"/>
                  </a:lnTo>
                  <a:lnTo>
                    <a:pt x="14157" y="8662"/>
                  </a:lnTo>
                  <a:lnTo>
                    <a:pt x="14072" y="8822"/>
                  </a:lnTo>
                  <a:lnTo>
                    <a:pt x="13987" y="8990"/>
                  </a:lnTo>
                  <a:lnTo>
                    <a:pt x="13903" y="9165"/>
                  </a:lnTo>
                  <a:lnTo>
                    <a:pt x="13820" y="9349"/>
                  </a:lnTo>
                  <a:lnTo>
                    <a:pt x="13740" y="9542"/>
                  </a:lnTo>
                  <a:lnTo>
                    <a:pt x="13662" y="9748"/>
                  </a:lnTo>
                  <a:lnTo>
                    <a:pt x="13587" y="9964"/>
                  </a:lnTo>
                  <a:lnTo>
                    <a:pt x="13517" y="10193"/>
                  </a:lnTo>
                  <a:lnTo>
                    <a:pt x="13449" y="10437"/>
                  </a:lnTo>
                  <a:lnTo>
                    <a:pt x="13387" y="10695"/>
                  </a:lnTo>
                  <a:lnTo>
                    <a:pt x="13330" y="10970"/>
                  </a:lnTo>
                  <a:lnTo>
                    <a:pt x="13278" y="11261"/>
                  </a:lnTo>
                  <a:lnTo>
                    <a:pt x="13233" y="11570"/>
                  </a:lnTo>
                  <a:lnTo>
                    <a:pt x="13193" y="11898"/>
                  </a:lnTo>
                  <a:lnTo>
                    <a:pt x="13162" y="12246"/>
                  </a:lnTo>
                  <a:lnTo>
                    <a:pt x="13139" y="12616"/>
                  </a:lnTo>
                  <a:lnTo>
                    <a:pt x="13123" y="13007"/>
                  </a:lnTo>
                  <a:lnTo>
                    <a:pt x="13084" y="13019"/>
                  </a:lnTo>
                  <a:lnTo>
                    <a:pt x="13022" y="13035"/>
                  </a:lnTo>
                  <a:lnTo>
                    <a:pt x="12938" y="13055"/>
                  </a:lnTo>
                  <a:lnTo>
                    <a:pt x="12835" y="13078"/>
                  </a:lnTo>
                  <a:lnTo>
                    <a:pt x="12712" y="13105"/>
                  </a:lnTo>
                  <a:lnTo>
                    <a:pt x="12574" y="13135"/>
                  </a:lnTo>
                  <a:lnTo>
                    <a:pt x="12419" y="13167"/>
                  </a:lnTo>
                  <a:lnTo>
                    <a:pt x="12252" y="13201"/>
                  </a:lnTo>
                  <a:lnTo>
                    <a:pt x="11881" y="13276"/>
                  </a:lnTo>
                  <a:lnTo>
                    <a:pt x="11474" y="13356"/>
                  </a:lnTo>
                  <a:lnTo>
                    <a:pt x="11045" y="13440"/>
                  </a:lnTo>
                  <a:lnTo>
                    <a:pt x="10604" y="13525"/>
                  </a:lnTo>
                  <a:lnTo>
                    <a:pt x="10166" y="13608"/>
                  </a:lnTo>
                  <a:lnTo>
                    <a:pt x="9742" y="13687"/>
                  </a:lnTo>
                  <a:lnTo>
                    <a:pt x="9345" y="13760"/>
                  </a:lnTo>
                  <a:lnTo>
                    <a:pt x="8988" y="13825"/>
                  </a:lnTo>
                  <a:lnTo>
                    <a:pt x="8829" y="13854"/>
                  </a:lnTo>
                  <a:lnTo>
                    <a:pt x="8683" y="13879"/>
                  </a:lnTo>
                  <a:lnTo>
                    <a:pt x="8555" y="13900"/>
                  </a:lnTo>
                  <a:lnTo>
                    <a:pt x="8443" y="13919"/>
                  </a:lnTo>
                  <a:lnTo>
                    <a:pt x="8352" y="13933"/>
                  </a:lnTo>
                  <a:lnTo>
                    <a:pt x="8282" y="13943"/>
                  </a:lnTo>
                  <a:lnTo>
                    <a:pt x="8232" y="13949"/>
                  </a:lnTo>
                  <a:lnTo>
                    <a:pt x="8208" y="13950"/>
                  </a:lnTo>
                  <a:lnTo>
                    <a:pt x="7932" y="12522"/>
                  </a:lnTo>
                  <a:lnTo>
                    <a:pt x="7821" y="12520"/>
                  </a:lnTo>
                  <a:lnTo>
                    <a:pt x="7711" y="12518"/>
                  </a:lnTo>
                  <a:lnTo>
                    <a:pt x="7604" y="12515"/>
                  </a:lnTo>
                  <a:lnTo>
                    <a:pt x="7497" y="12512"/>
                  </a:lnTo>
                  <a:lnTo>
                    <a:pt x="7393" y="12508"/>
                  </a:lnTo>
                  <a:lnTo>
                    <a:pt x="7289" y="12503"/>
                  </a:lnTo>
                  <a:lnTo>
                    <a:pt x="7186" y="12499"/>
                  </a:lnTo>
                  <a:lnTo>
                    <a:pt x="7084" y="12493"/>
                  </a:lnTo>
                  <a:lnTo>
                    <a:pt x="6981" y="12487"/>
                  </a:lnTo>
                  <a:lnTo>
                    <a:pt x="6878" y="12480"/>
                  </a:lnTo>
                  <a:lnTo>
                    <a:pt x="6774" y="12473"/>
                  </a:lnTo>
                  <a:lnTo>
                    <a:pt x="6671" y="12465"/>
                  </a:lnTo>
                  <a:lnTo>
                    <a:pt x="6566" y="12456"/>
                  </a:lnTo>
                  <a:lnTo>
                    <a:pt x="6458" y="12447"/>
                  </a:lnTo>
                  <a:lnTo>
                    <a:pt x="6350" y="12436"/>
                  </a:lnTo>
                  <a:lnTo>
                    <a:pt x="6239" y="12425"/>
                  </a:lnTo>
                  <a:lnTo>
                    <a:pt x="6096" y="12408"/>
                  </a:lnTo>
                  <a:lnTo>
                    <a:pt x="5963" y="12388"/>
                  </a:lnTo>
                  <a:lnTo>
                    <a:pt x="5841" y="12366"/>
                  </a:lnTo>
                  <a:lnTo>
                    <a:pt x="5729" y="12341"/>
                  </a:lnTo>
                  <a:lnTo>
                    <a:pt x="5627" y="12314"/>
                  </a:lnTo>
                  <a:lnTo>
                    <a:pt x="5533" y="12285"/>
                  </a:lnTo>
                  <a:lnTo>
                    <a:pt x="5449" y="12252"/>
                  </a:lnTo>
                  <a:lnTo>
                    <a:pt x="5373" y="12219"/>
                  </a:lnTo>
                  <a:lnTo>
                    <a:pt x="5305" y="12183"/>
                  </a:lnTo>
                  <a:lnTo>
                    <a:pt x="5244" y="12146"/>
                  </a:lnTo>
                  <a:lnTo>
                    <a:pt x="5191" y="12107"/>
                  </a:lnTo>
                  <a:lnTo>
                    <a:pt x="5145" y="12065"/>
                  </a:lnTo>
                  <a:lnTo>
                    <a:pt x="5105" y="12023"/>
                  </a:lnTo>
                  <a:lnTo>
                    <a:pt x="5071" y="11979"/>
                  </a:lnTo>
                  <a:lnTo>
                    <a:pt x="5041" y="11934"/>
                  </a:lnTo>
                  <a:lnTo>
                    <a:pt x="5018" y="11887"/>
                  </a:lnTo>
                  <a:lnTo>
                    <a:pt x="4999" y="11840"/>
                  </a:lnTo>
                  <a:lnTo>
                    <a:pt x="4984" y="11793"/>
                  </a:lnTo>
                  <a:lnTo>
                    <a:pt x="4973" y="11743"/>
                  </a:lnTo>
                  <a:lnTo>
                    <a:pt x="4966" y="11694"/>
                  </a:lnTo>
                  <a:lnTo>
                    <a:pt x="4961" y="11644"/>
                  </a:lnTo>
                  <a:lnTo>
                    <a:pt x="4959" y="11594"/>
                  </a:lnTo>
                  <a:lnTo>
                    <a:pt x="4960" y="11542"/>
                  </a:lnTo>
                  <a:lnTo>
                    <a:pt x="4962" y="11492"/>
                  </a:lnTo>
                  <a:lnTo>
                    <a:pt x="4965" y="11441"/>
                  </a:lnTo>
                  <a:lnTo>
                    <a:pt x="4970" y="11389"/>
                  </a:lnTo>
                  <a:lnTo>
                    <a:pt x="4974" y="11338"/>
                  </a:lnTo>
                  <a:lnTo>
                    <a:pt x="4979" y="11288"/>
                  </a:lnTo>
                  <a:lnTo>
                    <a:pt x="4984" y="11237"/>
                  </a:lnTo>
                  <a:lnTo>
                    <a:pt x="4988" y="11188"/>
                  </a:lnTo>
                  <a:lnTo>
                    <a:pt x="4991" y="11139"/>
                  </a:lnTo>
                  <a:lnTo>
                    <a:pt x="4992" y="11091"/>
                  </a:lnTo>
                  <a:lnTo>
                    <a:pt x="4992" y="11065"/>
                  </a:lnTo>
                  <a:lnTo>
                    <a:pt x="4991" y="11041"/>
                  </a:lnTo>
                  <a:lnTo>
                    <a:pt x="4990" y="11017"/>
                  </a:lnTo>
                  <a:lnTo>
                    <a:pt x="4988" y="10992"/>
                  </a:lnTo>
                  <a:lnTo>
                    <a:pt x="4985" y="10968"/>
                  </a:lnTo>
                  <a:lnTo>
                    <a:pt x="4982" y="10944"/>
                  </a:lnTo>
                  <a:lnTo>
                    <a:pt x="4979" y="10921"/>
                  </a:lnTo>
                  <a:lnTo>
                    <a:pt x="4975" y="10896"/>
                  </a:lnTo>
                  <a:lnTo>
                    <a:pt x="4966" y="10850"/>
                  </a:lnTo>
                  <a:lnTo>
                    <a:pt x="4955" y="10803"/>
                  </a:lnTo>
                  <a:lnTo>
                    <a:pt x="4943" y="10758"/>
                  </a:lnTo>
                  <a:lnTo>
                    <a:pt x="4931" y="10712"/>
                  </a:lnTo>
                  <a:lnTo>
                    <a:pt x="4917" y="10667"/>
                  </a:lnTo>
                  <a:lnTo>
                    <a:pt x="4903" y="10623"/>
                  </a:lnTo>
                  <a:lnTo>
                    <a:pt x="4889" y="10579"/>
                  </a:lnTo>
                  <a:lnTo>
                    <a:pt x="4875" y="10534"/>
                  </a:lnTo>
                  <a:lnTo>
                    <a:pt x="4861" y="10491"/>
                  </a:lnTo>
                  <a:lnTo>
                    <a:pt x="4847" y="10448"/>
                  </a:lnTo>
                  <a:lnTo>
                    <a:pt x="4835" y="10405"/>
                  </a:lnTo>
                  <a:lnTo>
                    <a:pt x="4823" y="10362"/>
                  </a:lnTo>
                  <a:lnTo>
                    <a:pt x="4805" y="10296"/>
                  </a:lnTo>
                  <a:lnTo>
                    <a:pt x="4790" y="10233"/>
                  </a:lnTo>
                  <a:lnTo>
                    <a:pt x="4777" y="10173"/>
                  </a:lnTo>
                  <a:lnTo>
                    <a:pt x="4765" y="10117"/>
                  </a:lnTo>
                  <a:lnTo>
                    <a:pt x="4755" y="10064"/>
                  </a:lnTo>
                  <a:lnTo>
                    <a:pt x="4747" y="10013"/>
                  </a:lnTo>
                  <a:lnTo>
                    <a:pt x="4740" y="9965"/>
                  </a:lnTo>
                  <a:lnTo>
                    <a:pt x="4735" y="9919"/>
                  </a:lnTo>
                  <a:lnTo>
                    <a:pt x="4731" y="9874"/>
                  </a:lnTo>
                  <a:lnTo>
                    <a:pt x="4728" y="9831"/>
                  </a:lnTo>
                  <a:lnTo>
                    <a:pt x="4726" y="9791"/>
                  </a:lnTo>
                  <a:lnTo>
                    <a:pt x="4726" y="9751"/>
                  </a:lnTo>
                  <a:lnTo>
                    <a:pt x="4727" y="9712"/>
                  </a:lnTo>
                  <a:lnTo>
                    <a:pt x="4729" y="9674"/>
                  </a:lnTo>
                  <a:lnTo>
                    <a:pt x="4732" y="9638"/>
                  </a:lnTo>
                  <a:lnTo>
                    <a:pt x="4736" y="9601"/>
                  </a:lnTo>
                  <a:lnTo>
                    <a:pt x="4740" y="9565"/>
                  </a:lnTo>
                  <a:lnTo>
                    <a:pt x="4746" y="9527"/>
                  </a:lnTo>
                  <a:lnTo>
                    <a:pt x="4752" y="9491"/>
                  </a:lnTo>
                  <a:lnTo>
                    <a:pt x="4758" y="9453"/>
                  </a:lnTo>
                  <a:lnTo>
                    <a:pt x="4773" y="9375"/>
                  </a:lnTo>
                  <a:lnTo>
                    <a:pt x="4790" y="9294"/>
                  </a:lnTo>
                  <a:lnTo>
                    <a:pt x="4808" y="9205"/>
                  </a:lnTo>
                  <a:lnTo>
                    <a:pt x="4828" y="9108"/>
                  </a:lnTo>
                  <a:lnTo>
                    <a:pt x="4837" y="9056"/>
                  </a:lnTo>
                  <a:lnTo>
                    <a:pt x="4847" y="9001"/>
                  </a:lnTo>
                  <a:lnTo>
                    <a:pt x="4856" y="8943"/>
                  </a:lnTo>
                  <a:lnTo>
                    <a:pt x="4865" y="8882"/>
                  </a:lnTo>
                  <a:close/>
                  <a:moveTo>
                    <a:pt x="10371" y="6885"/>
                  </a:moveTo>
                  <a:lnTo>
                    <a:pt x="10503" y="6819"/>
                  </a:lnTo>
                  <a:lnTo>
                    <a:pt x="10514" y="6810"/>
                  </a:lnTo>
                  <a:lnTo>
                    <a:pt x="10523" y="6802"/>
                  </a:lnTo>
                  <a:lnTo>
                    <a:pt x="10532" y="6793"/>
                  </a:lnTo>
                  <a:lnTo>
                    <a:pt x="10541" y="6783"/>
                  </a:lnTo>
                  <a:lnTo>
                    <a:pt x="10553" y="6790"/>
                  </a:lnTo>
                  <a:lnTo>
                    <a:pt x="10562" y="6794"/>
                  </a:lnTo>
                  <a:lnTo>
                    <a:pt x="10567" y="6797"/>
                  </a:lnTo>
                  <a:lnTo>
                    <a:pt x="10569" y="6797"/>
                  </a:lnTo>
                  <a:lnTo>
                    <a:pt x="10569" y="6787"/>
                  </a:lnTo>
                  <a:lnTo>
                    <a:pt x="10566" y="6763"/>
                  </a:lnTo>
                  <a:lnTo>
                    <a:pt x="10661" y="6626"/>
                  </a:lnTo>
                  <a:lnTo>
                    <a:pt x="10674" y="6613"/>
                  </a:lnTo>
                  <a:lnTo>
                    <a:pt x="10687" y="6599"/>
                  </a:lnTo>
                  <a:lnTo>
                    <a:pt x="10698" y="6584"/>
                  </a:lnTo>
                  <a:lnTo>
                    <a:pt x="10707" y="6568"/>
                  </a:lnTo>
                  <a:lnTo>
                    <a:pt x="10716" y="6552"/>
                  </a:lnTo>
                  <a:lnTo>
                    <a:pt x="10723" y="6534"/>
                  </a:lnTo>
                  <a:lnTo>
                    <a:pt x="10730" y="6516"/>
                  </a:lnTo>
                  <a:lnTo>
                    <a:pt x="10735" y="6497"/>
                  </a:lnTo>
                  <a:lnTo>
                    <a:pt x="10739" y="6477"/>
                  </a:lnTo>
                  <a:lnTo>
                    <a:pt x="10743" y="6458"/>
                  </a:lnTo>
                  <a:lnTo>
                    <a:pt x="10745" y="6438"/>
                  </a:lnTo>
                  <a:lnTo>
                    <a:pt x="10746" y="6417"/>
                  </a:lnTo>
                  <a:lnTo>
                    <a:pt x="10747" y="6396"/>
                  </a:lnTo>
                  <a:lnTo>
                    <a:pt x="10747" y="6375"/>
                  </a:lnTo>
                  <a:lnTo>
                    <a:pt x="10745" y="6354"/>
                  </a:lnTo>
                  <a:lnTo>
                    <a:pt x="10744" y="6332"/>
                  </a:lnTo>
                  <a:lnTo>
                    <a:pt x="10741" y="6311"/>
                  </a:lnTo>
                  <a:lnTo>
                    <a:pt x="10738" y="6289"/>
                  </a:lnTo>
                  <a:lnTo>
                    <a:pt x="10734" y="6268"/>
                  </a:lnTo>
                  <a:lnTo>
                    <a:pt x="10729" y="6247"/>
                  </a:lnTo>
                  <a:lnTo>
                    <a:pt x="10724" y="6226"/>
                  </a:lnTo>
                  <a:lnTo>
                    <a:pt x="10718" y="6206"/>
                  </a:lnTo>
                  <a:lnTo>
                    <a:pt x="10712" y="6185"/>
                  </a:lnTo>
                  <a:lnTo>
                    <a:pt x="10706" y="6165"/>
                  </a:lnTo>
                  <a:lnTo>
                    <a:pt x="10699" y="6145"/>
                  </a:lnTo>
                  <a:lnTo>
                    <a:pt x="10691" y="6126"/>
                  </a:lnTo>
                  <a:lnTo>
                    <a:pt x="10684" y="6108"/>
                  </a:lnTo>
                  <a:lnTo>
                    <a:pt x="10676" y="6091"/>
                  </a:lnTo>
                  <a:lnTo>
                    <a:pt x="10667" y="6074"/>
                  </a:lnTo>
                  <a:lnTo>
                    <a:pt x="10659" y="6058"/>
                  </a:lnTo>
                  <a:lnTo>
                    <a:pt x="10650" y="6043"/>
                  </a:lnTo>
                  <a:lnTo>
                    <a:pt x="10641" y="6029"/>
                  </a:lnTo>
                  <a:lnTo>
                    <a:pt x="10633" y="6016"/>
                  </a:lnTo>
                  <a:lnTo>
                    <a:pt x="10624" y="6003"/>
                  </a:lnTo>
                  <a:lnTo>
                    <a:pt x="10614" y="5989"/>
                  </a:lnTo>
                  <a:lnTo>
                    <a:pt x="10603" y="5977"/>
                  </a:lnTo>
                  <a:lnTo>
                    <a:pt x="10592" y="5964"/>
                  </a:lnTo>
                  <a:lnTo>
                    <a:pt x="10580" y="5952"/>
                  </a:lnTo>
                  <a:lnTo>
                    <a:pt x="10568" y="5940"/>
                  </a:lnTo>
                  <a:lnTo>
                    <a:pt x="10555" y="5928"/>
                  </a:lnTo>
                  <a:lnTo>
                    <a:pt x="10541" y="5917"/>
                  </a:lnTo>
                  <a:lnTo>
                    <a:pt x="10527" y="5905"/>
                  </a:lnTo>
                  <a:lnTo>
                    <a:pt x="10513" y="5894"/>
                  </a:lnTo>
                  <a:lnTo>
                    <a:pt x="10496" y="5884"/>
                  </a:lnTo>
                  <a:lnTo>
                    <a:pt x="10481" y="5873"/>
                  </a:lnTo>
                  <a:lnTo>
                    <a:pt x="10464" y="5864"/>
                  </a:lnTo>
                  <a:lnTo>
                    <a:pt x="10448" y="5854"/>
                  </a:lnTo>
                  <a:lnTo>
                    <a:pt x="10430" y="5845"/>
                  </a:lnTo>
                  <a:lnTo>
                    <a:pt x="10413" y="5837"/>
                  </a:lnTo>
                  <a:lnTo>
                    <a:pt x="10394" y="5828"/>
                  </a:lnTo>
                  <a:lnTo>
                    <a:pt x="10376" y="5821"/>
                  </a:lnTo>
                  <a:lnTo>
                    <a:pt x="10356" y="5814"/>
                  </a:lnTo>
                  <a:lnTo>
                    <a:pt x="10337" y="5808"/>
                  </a:lnTo>
                  <a:lnTo>
                    <a:pt x="10317" y="5803"/>
                  </a:lnTo>
                  <a:lnTo>
                    <a:pt x="10296" y="5799"/>
                  </a:lnTo>
                  <a:lnTo>
                    <a:pt x="10275" y="5795"/>
                  </a:lnTo>
                  <a:lnTo>
                    <a:pt x="10253" y="5792"/>
                  </a:lnTo>
                  <a:lnTo>
                    <a:pt x="10231" y="5789"/>
                  </a:lnTo>
                  <a:lnTo>
                    <a:pt x="10209" y="5788"/>
                  </a:lnTo>
                  <a:lnTo>
                    <a:pt x="10186" y="5787"/>
                  </a:lnTo>
                  <a:lnTo>
                    <a:pt x="10163" y="5788"/>
                  </a:lnTo>
                  <a:lnTo>
                    <a:pt x="10140" y="5789"/>
                  </a:lnTo>
                  <a:lnTo>
                    <a:pt x="10117" y="5791"/>
                  </a:lnTo>
                  <a:lnTo>
                    <a:pt x="10093" y="5794"/>
                  </a:lnTo>
                  <a:lnTo>
                    <a:pt x="10052" y="5802"/>
                  </a:lnTo>
                  <a:lnTo>
                    <a:pt x="10013" y="5812"/>
                  </a:lnTo>
                  <a:lnTo>
                    <a:pt x="9975" y="5825"/>
                  </a:lnTo>
                  <a:lnTo>
                    <a:pt x="9939" y="5841"/>
                  </a:lnTo>
                  <a:lnTo>
                    <a:pt x="9904" y="5858"/>
                  </a:lnTo>
                  <a:lnTo>
                    <a:pt x="9871" y="5878"/>
                  </a:lnTo>
                  <a:lnTo>
                    <a:pt x="9840" y="5899"/>
                  </a:lnTo>
                  <a:lnTo>
                    <a:pt x="9810" y="5923"/>
                  </a:lnTo>
                  <a:lnTo>
                    <a:pt x="9782" y="5948"/>
                  </a:lnTo>
                  <a:lnTo>
                    <a:pt x="9755" y="5974"/>
                  </a:lnTo>
                  <a:lnTo>
                    <a:pt x="9731" y="6004"/>
                  </a:lnTo>
                  <a:lnTo>
                    <a:pt x="9709" y="6033"/>
                  </a:lnTo>
                  <a:lnTo>
                    <a:pt x="9689" y="6064"/>
                  </a:lnTo>
                  <a:lnTo>
                    <a:pt x="9671" y="6096"/>
                  </a:lnTo>
                  <a:lnTo>
                    <a:pt x="9655" y="6130"/>
                  </a:lnTo>
                  <a:lnTo>
                    <a:pt x="9641" y="6164"/>
                  </a:lnTo>
                  <a:lnTo>
                    <a:pt x="9630" y="6200"/>
                  </a:lnTo>
                  <a:lnTo>
                    <a:pt x="9621" y="6236"/>
                  </a:lnTo>
                  <a:lnTo>
                    <a:pt x="9614" y="6273"/>
                  </a:lnTo>
                  <a:lnTo>
                    <a:pt x="9610" y="6310"/>
                  </a:lnTo>
                  <a:lnTo>
                    <a:pt x="9609" y="6348"/>
                  </a:lnTo>
                  <a:lnTo>
                    <a:pt x="9610" y="6386"/>
                  </a:lnTo>
                  <a:lnTo>
                    <a:pt x="9614" y="6424"/>
                  </a:lnTo>
                  <a:lnTo>
                    <a:pt x="9621" y="6462"/>
                  </a:lnTo>
                  <a:lnTo>
                    <a:pt x="9631" y="6500"/>
                  </a:lnTo>
                  <a:lnTo>
                    <a:pt x="9643" y="6538"/>
                  </a:lnTo>
                  <a:lnTo>
                    <a:pt x="9659" y="6576"/>
                  </a:lnTo>
                  <a:lnTo>
                    <a:pt x="9677" y="6613"/>
                  </a:lnTo>
                  <a:lnTo>
                    <a:pt x="9699" y="6650"/>
                  </a:lnTo>
                  <a:lnTo>
                    <a:pt x="9724" y="6687"/>
                  </a:lnTo>
                  <a:lnTo>
                    <a:pt x="9752" y="6722"/>
                  </a:lnTo>
                  <a:lnTo>
                    <a:pt x="9785" y="6756"/>
                  </a:lnTo>
                  <a:lnTo>
                    <a:pt x="9799" y="6781"/>
                  </a:lnTo>
                  <a:lnTo>
                    <a:pt x="9806" y="6795"/>
                  </a:lnTo>
                  <a:lnTo>
                    <a:pt x="9812" y="6801"/>
                  </a:lnTo>
                  <a:lnTo>
                    <a:pt x="9823" y="6810"/>
                  </a:lnTo>
                  <a:lnTo>
                    <a:pt x="9840" y="6821"/>
                  </a:lnTo>
                  <a:lnTo>
                    <a:pt x="9865" y="6838"/>
                  </a:lnTo>
                  <a:lnTo>
                    <a:pt x="9881" y="6848"/>
                  </a:lnTo>
                  <a:lnTo>
                    <a:pt x="9896" y="6856"/>
                  </a:lnTo>
                  <a:lnTo>
                    <a:pt x="9910" y="6862"/>
                  </a:lnTo>
                  <a:lnTo>
                    <a:pt x="9924" y="6868"/>
                  </a:lnTo>
                  <a:lnTo>
                    <a:pt x="9955" y="6879"/>
                  </a:lnTo>
                  <a:lnTo>
                    <a:pt x="9993" y="6893"/>
                  </a:lnTo>
                  <a:lnTo>
                    <a:pt x="10012" y="6902"/>
                  </a:lnTo>
                  <a:lnTo>
                    <a:pt x="10032" y="6910"/>
                  </a:lnTo>
                  <a:lnTo>
                    <a:pt x="10054" y="6918"/>
                  </a:lnTo>
                  <a:lnTo>
                    <a:pt x="10077" y="6924"/>
                  </a:lnTo>
                  <a:lnTo>
                    <a:pt x="10103" y="6929"/>
                  </a:lnTo>
                  <a:lnTo>
                    <a:pt x="10129" y="6933"/>
                  </a:lnTo>
                  <a:lnTo>
                    <a:pt x="10155" y="6935"/>
                  </a:lnTo>
                  <a:lnTo>
                    <a:pt x="10183" y="6936"/>
                  </a:lnTo>
                  <a:lnTo>
                    <a:pt x="10210" y="6936"/>
                  </a:lnTo>
                  <a:lnTo>
                    <a:pt x="10236" y="6934"/>
                  </a:lnTo>
                  <a:lnTo>
                    <a:pt x="10263" y="6930"/>
                  </a:lnTo>
                  <a:lnTo>
                    <a:pt x="10288" y="6925"/>
                  </a:lnTo>
                  <a:lnTo>
                    <a:pt x="10300" y="6922"/>
                  </a:lnTo>
                  <a:lnTo>
                    <a:pt x="10312" y="6918"/>
                  </a:lnTo>
                  <a:lnTo>
                    <a:pt x="10323" y="6914"/>
                  </a:lnTo>
                  <a:lnTo>
                    <a:pt x="10334" y="6909"/>
                  </a:lnTo>
                  <a:lnTo>
                    <a:pt x="10344" y="6904"/>
                  </a:lnTo>
                  <a:lnTo>
                    <a:pt x="10353" y="6898"/>
                  </a:lnTo>
                  <a:lnTo>
                    <a:pt x="10362" y="6892"/>
                  </a:lnTo>
                  <a:lnTo>
                    <a:pt x="10371" y="6885"/>
                  </a:lnTo>
                  <a:close/>
                  <a:moveTo>
                    <a:pt x="3733" y="6984"/>
                  </a:moveTo>
                  <a:lnTo>
                    <a:pt x="3713" y="6992"/>
                  </a:lnTo>
                  <a:lnTo>
                    <a:pt x="3698" y="6999"/>
                  </a:lnTo>
                  <a:lnTo>
                    <a:pt x="3693" y="7003"/>
                  </a:lnTo>
                  <a:lnTo>
                    <a:pt x="3688" y="7006"/>
                  </a:lnTo>
                  <a:lnTo>
                    <a:pt x="3684" y="7010"/>
                  </a:lnTo>
                  <a:lnTo>
                    <a:pt x="3680" y="7014"/>
                  </a:lnTo>
                  <a:lnTo>
                    <a:pt x="3673" y="7026"/>
                  </a:lnTo>
                  <a:lnTo>
                    <a:pt x="3664" y="7039"/>
                  </a:lnTo>
                  <a:lnTo>
                    <a:pt x="3651" y="7055"/>
                  </a:lnTo>
                  <a:lnTo>
                    <a:pt x="3633" y="7076"/>
                  </a:lnTo>
                  <a:lnTo>
                    <a:pt x="3607" y="7103"/>
                  </a:lnTo>
                  <a:lnTo>
                    <a:pt x="3591" y="7119"/>
                  </a:lnTo>
                  <a:lnTo>
                    <a:pt x="3579" y="7128"/>
                  </a:lnTo>
                  <a:lnTo>
                    <a:pt x="3571" y="7135"/>
                  </a:lnTo>
                  <a:lnTo>
                    <a:pt x="3565" y="7142"/>
                  </a:lnTo>
                  <a:lnTo>
                    <a:pt x="3558" y="7153"/>
                  </a:lnTo>
                  <a:lnTo>
                    <a:pt x="3548" y="7172"/>
                  </a:lnTo>
                  <a:lnTo>
                    <a:pt x="3532" y="7203"/>
                  </a:lnTo>
                  <a:lnTo>
                    <a:pt x="3508" y="7265"/>
                  </a:lnTo>
                  <a:lnTo>
                    <a:pt x="3489" y="7276"/>
                  </a:lnTo>
                  <a:lnTo>
                    <a:pt x="3470" y="7291"/>
                  </a:lnTo>
                  <a:lnTo>
                    <a:pt x="3449" y="7308"/>
                  </a:lnTo>
                  <a:lnTo>
                    <a:pt x="3427" y="7327"/>
                  </a:lnTo>
                  <a:lnTo>
                    <a:pt x="3405" y="7349"/>
                  </a:lnTo>
                  <a:lnTo>
                    <a:pt x="3382" y="7374"/>
                  </a:lnTo>
                  <a:lnTo>
                    <a:pt x="3359" y="7400"/>
                  </a:lnTo>
                  <a:lnTo>
                    <a:pt x="3335" y="7429"/>
                  </a:lnTo>
                  <a:lnTo>
                    <a:pt x="3311" y="7459"/>
                  </a:lnTo>
                  <a:lnTo>
                    <a:pt x="3288" y="7492"/>
                  </a:lnTo>
                  <a:lnTo>
                    <a:pt x="3264" y="7527"/>
                  </a:lnTo>
                  <a:lnTo>
                    <a:pt x="3241" y="7562"/>
                  </a:lnTo>
                  <a:lnTo>
                    <a:pt x="3218" y="7600"/>
                  </a:lnTo>
                  <a:lnTo>
                    <a:pt x="3196" y="7638"/>
                  </a:lnTo>
                  <a:lnTo>
                    <a:pt x="3174" y="7678"/>
                  </a:lnTo>
                  <a:lnTo>
                    <a:pt x="3153" y="7721"/>
                  </a:lnTo>
                  <a:lnTo>
                    <a:pt x="3132" y="7763"/>
                  </a:lnTo>
                  <a:lnTo>
                    <a:pt x="3113" y="7807"/>
                  </a:lnTo>
                  <a:lnTo>
                    <a:pt x="3095" y="7851"/>
                  </a:lnTo>
                  <a:lnTo>
                    <a:pt x="3076" y="7897"/>
                  </a:lnTo>
                  <a:lnTo>
                    <a:pt x="3060" y="7943"/>
                  </a:lnTo>
                  <a:lnTo>
                    <a:pt x="3046" y="7990"/>
                  </a:lnTo>
                  <a:lnTo>
                    <a:pt x="3033" y="8038"/>
                  </a:lnTo>
                  <a:lnTo>
                    <a:pt x="3021" y="8085"/>
                  </a:lnTo>
                  <a:lnTo>
                    <a:pt x="3012" y="8133"/>
                  </a:lnTo>
                  <a:lnTo>
                    <a:pt x="3004" y="8181"/>
                  </a:lnTo>
                  <a:lnTo>
                    <a:pt x="2998" y="8230"/>
                  </a:lnTo>
                  <a:lnTo>
                    <a:pt x="2994" y="8278"/>
                  </a:lnTo>
                  <a:lnTo>
                    <a:pt x="2993" y="8326"/>
                  </a:lnTo>
                  <a:lnTo>
                    <a:pt x="2994" y="8375"/>
                  </a:lnTo>
                  <a:lnTo>
                    <a:pt x="2997" y="8422"/>
                  </a:lnTo>
                  <a:lnTo>
                    <a:pt x="3003" y="8469"/>
                  </a:lnTo>
                  <a:lnTo>
                    <a:pt x="3011" y="8510"/>
                  </a:lnTo>
                  <a:lnTo>
                    <a:pt x="3020" y="8552"/>
                  </a:lnTo>
                  <a:lnTo>
                    <a:pt x="3031" y="8593"/>
                  </a:lnTo>
                  <a:lnTo>
                    <a:pt x="3043" y="8633"/>
                  </a:lnTo>
                  <a:lnTo>
                    <a:pt x="3057" y="8673"/>
                  </a:lnTo>
                  <a:lnTo>
                    <a:pt x="3073" y="8713"/>
                  </a:lnTo>
                  <a:lnTo>
                    <a:pt x="3091" y="8752"/>
                  </a:lnTo>
                  <a:lnTo>
                    <a:pt x="3109" y="8790"/>
                  </a:lnTo>
                  <a:lnTo>
                    <a:pt x="3129" y="8827"/>
                  </a:lnTo>
                  <a:lnTo>
                    <a:pt x="3150" y="8864"/>
                  </a:lnTo>
                  <a:lnTo>
                    <a:pt x="3172" y="8902"/>
                  </a:lnTo>
                  <a:lnTo>
                    <a:pt x="3195" y="8937"/>
                  </a:lnTo>
                  <a:lnTo>
                    <a:pt x="3220" y="8972"/>
                  </a:lnTo>
                  <a:lnTo>
                    <a:pt x="3245" y="9006"/>
                  </a:lnTo>
                  <a:lnTo>
                    <a:pt x="3272" y="9039"/>
                  </a:lnTo>
                  <a:lnTo>
                    <a:pt x="3299" y="9072"/>
                  </a:lnTo>
                  <a:lnTo>
                    <a:pt x="3328" y="9104"/>
                  </a:lnTo>
                  <a:lnTo>
                    <a:pt x="3358" y="9134"/>
                  </a:lnTo>
                  <a:lnTo>
                    <a:pt x="3388" y="9163"/>
                  </a:lnTo>
                  <a:lnTo>
                    <a:pt x="3418" y="9192"/>
                  </a:lnTo>
                  <a:lnTo>
                    <a:pt x="3450" y="9220"/>
                  </a:lnTo>
                  <a:lnTo>
                    <a:pt x="3482" y="9246"/>
                  </a:lnTo>
                  <a:lnTo>
                    <a:pt x="3514" y="9271"/>
                  </a:lnTo>
                  <a:lnTo>
                    <a:pt x="3547" y="9295"/>
                  </a:lnTo>
                  <a:lnTo>
                    <a:pt x="3580" y="9317"/>
                  </a:lnTo>
                  <a:lnTo>
                    <a:pt x="3615" y="9338"/>
                  </a:lnTo>
                  <a:lnTo>
                    <a:pt x="3649" y="9358"/>
                  </a:lnTo>
                  <a:lnTo>
                    <a:pt x="3683" y="9377"/>
                  </a:lnTo>
                  <a:lnTo>
                    <a:pt x="3718" y="9395"/>
                  </a:lnTo>
                  <a:lnTo>
                    <a:pt x="3752" y="9411"/>
                  </a:lnTo>
                  <a:lnTo>
                    <a:pt x="3787" y="9425"/>
                  </a:lnTo>
                  <a:lnTo>
                    <a:pt x="3822" y="9438"/>
                  </a:lnTo>
                  <a:lnTo>
                    <a:pt x="3833" y="9630"/>
                  </a:lnTo>
                  <a:lnTo>
                    <a:pt x="3840" y="9785"/>
                  </a:lnTo>
                  <a:lnTo>
                    <a:pt x="3845" y="9910"/>
                  </a:lnTo>
                  <a:lnTo>
                    <a:pt x="3850" y="10006"/>
                  </a:lnTo>
                  <a:lnTo>
                    <a:pt x="3854" y="10083"/>
                  </a:lnTo>
                  <a:lnTo>
                    <a:pt x="3858" y="10143"/>
                  </a:lnTo>
                  <a:lnTo>
                    <a:pt x="3860" y="10168"/>
                  </a:lnTo>
                  <a:lnTo>
                    <a:pt x="3863" y="10191"/>
                  </a:lnTo>
                  <a:lnTo>
                    <a:pt x="3866" y="10213"/>
                  </a:lnTo>
                  <a:lnTo>
                    <a:pt x="3870" y="10235"/>
                  </a:lnTo>
                  <a:lnTo>
                    <a:pt x="3879" y="10277"/>
                  </a:lnTo>
                  <a:lnTo>
                    <a:pt x="3891" y="10324"/>
                  </a:lnTo>
                  <a:lnTo>
                    <a:pt x="3907" y="10380"/>
                  </a:lnTo>
                  <a:lnTo>
                    <a:pt x="3928" y="10451"/>
                  </a:lnTo>
                  <a:lnTo>
                    <a:pt x="3954" y="10541"/>
                  </a:lnTo>
                  <a:lnTo>
                    <a:pt x="3986" y="10657"/>
                  </a:lnTo>
                  <a:lnTo>
                    <a:pt x="4024" y="10803"/>
                  </a:lnTo>
                  <a:lnTo>
                    <a:pt x="4070" y="10984"/>
                  </a:lnTo>
                  <a:lnTo>
                    <a:pt x="4076" y="11012"/>
                  </a:lnTo>
                  <a:lnTo>
                    <a:pt x="4081" y="11041"/>
                  </a:lnTo>
                  <a:lnTo>
                    <a:pt x="4083" y="11073"/>
                  </a:lnTo>
                  <a:lnTo>
                    <a:pt x="4084" y="11105"/>
                  </a:lnTo>
                  <a:lnTo>
                    <a:pt x="4083" y="11138"/>
                  </a:lnTo>
                  <a:lnTo>
                    <a:pt x="4082" y="11172"/>
                  </a:lnTo>
                  <a:lnTo>
                    <a:pt x="4080" y="11208"/>
                  </a:lnTo>
                  <a:lnTo>
                    <a:pt x="4075" y="11246"/>
                  </a:lnTo>
                  <a:lnTo>
                    <a:pt x="4068" y="11324"/>
                  </a:lnTo>
                  <a:lnTo>
                    <a:pt x="4061" y="11407"/>
                  </a:lnTo>
                  <a:lnTo>
                    <a:pt x="4058" y="11451"/>
                  </a:lnTo>
                  <a:lnTo>
                    <a:pt x="4055" y="11495"/>
                  </a:lnTo>
                  <a:lnTo>
                    <a:pt x="4053" y="11541"/>
                  </a:lnTo>
                  <a:lnTo>
                    <a:pt x="4052" y="11589"/>
                  </a:lnTo>
                  <a:lnTo>
                    <a:pt x="4053" y="11637"/>
                  </a:lnTo>
                  <a:lnTo>
                    <a:pt x="4054" y="11686"/>
                  </a:lnTo>
                  <a:lnTo>
                    <a:pt x="4058" y="11736"/>
                  </a:lnTo>
                  <a:lnTo>
                    <a:pt x="4063" y="11789"/>
                  </a:lnTo>
                  <a:lnTo>
                    <a:pt x="4070" y="11842"/>
                  </a:lnTo>
                  <a:lnTo>
                    <a:pt x="4081" y="11895"/>
                  </a:lnTo>
                  <a:lnTo>
                    <a:pt x="4093" y="11951"/>
                  </a:lnTo>
                  <a:lnTo>
                    <a:pt x="4107" y="12008"/>
                  </a:lnTo>
                  <a:lnTo>
                    <a:pt x="4125" y="12065"/>
                  </a:lnTo>
                  <a:lnTo>
                    <a:pt x="4145" y="12124"/>
                  </a:lnTo>
                  <a:lnTo>
                    <a:pt x="4169" y="12184"/>
                  </a:lnTo>
                  <a:lnTo>
                    <a:pt x="4196" y="12245"/>
                  </a:lnTo>
                  <a:lnTo>
                    <a:pt x="4227" y="12307"/>
                  </a:lnTo>
                  <a:lnTo>
                    <a:pt x="4262" y="12370"/>
                  </a:lnTo>
                  <a:lnTo>
                    <a:pt x="4301" y="12435"/>
                  </a:lnTo>
                  <a:lnTo>
                    <a:pt x="4345" y="12500"/>
                  </a:lnTo>
                  <a:lnTo>
                    <a:pt x="4423" y="12605"/>
                  </a:lnTo>
                  <a:lnTo>
                    <a:pt x="4507" y="12699"/>
                  </a:lnTo>
                  <a:lnTo>
                    <a:pt x="4597" y="12785"/>
                  </a:lnTo>
                  <a:lnTo>
                    <a:pt x="4691" y="12863"/>
                  </a:lnTo>
                  <a:lnTo>
                    <a:pt x="4789" y="12933"/>
                  </a:lnTo>
                  <a:lnTo>
                    <a:pt x="4892" y="12996"/>
                  </a:lnTo>
                  <a:lnTo>
                    <a:pt x="4998" y="13051"/>
                  </a:lnTo>
                  <a:lnTo>
                    <a:pt x="5107" y="13101"/>
                  </a:lnTo>
                  <a:lnTo>
                    <a:pt x="5217" y="13144"/>
                  </a:lnTo>
                  <a:lnTo>
                    <a:pt x="5330" y="13181"/>
                  </a:lnTo>
                  <a:lnTo>
                    <a:pt x="5443" y="13214"/>
                  </a:lnTo>
                  <a:lnTo>
                    <a:pt x="5557" y="13241"/>
                  </a:lnTo>
                  <a:lnTo>
                    <a:pt x="5672" y="13264"/>
                  </a:lnTo>
                  <a:lnTo>
                    <a:pt x="5786" y="13285"/>
                  </a:lnTo>
                  <a:lnTo>
                    <a:pt x="5900" y="13301"/>
                  </a:lnTo>
                  <a:lnTo>
                    <a:pt x="6011" y="13314"/>
                  </a:lnTo>
                  <a:lnTo>
                    <a:pt x="6122" y="13324"/>
                  </a:lnTo>
                  <a:lnTo>
                    <a:pt x="6229" y="13332"/>
                  </a:lnTo>
                  <a:lnTo>
                    <a:pt x="6334" y="13339"/>
                  </a:lnTo>
                  <a:lnTo>
                    <a:pt x="6434" y="13344"/>
                  </a:lnTo>
                  <a:lnTo>
                    <a:pt x="6623" y="13353"/>
                  </a:lnTo>
                  <a:lnTo>
                    <a:pt x="6792" y="13362"/>
                  </a:lnTo>
                  <a:lnTo>
                    <a:pt x="6868" y="13367"/>
                  </a:lnTo>
                  <a:lnTo>
                    <a:pt x="6936" y="13374"/>
                  </a:lnTo>
                  <a:lnTo>
                    <a:pt x="6998" y="13383"/>
                  </a:lnTo>
                  <a:lnTo>
                    <a:pt x="7052" y="13393"/>
                  </a:lnTo>
                  <a:lnTo>
                    <a:pt x="7098" y="13407"/>
                  </a:lnTo>
                  <a:lnTo>
                    <a:pt x="7135" y="13423"/>
                  </a:lnTo>
                  <a:lnTo>
                    <a:pt x="7162" y="13444"/>
                  </a:lnTo>
                  <a:lnTo>
                    <a:pt x="7180" y="13468"/>
                  </a:lnTo>
                  <a:lnTo>
                    <a:pt x="7237" y="13673"/>
                  </a:lnTo>
                  <a:lnTo>
                    <a:pt x="7244" y="13711"/>
                  </a:lnTo>
                  <a:lnTo>
                    <a:pt x="7250" y="13749"/>
                  </a:lnTo>
                  <a:lnTo>
                    <a:pt x="7257" y="13788"/>
                  </a:lnTo>
                  <a:lnTo>
                    <a:pt x="7264" y="13827"/>
                  </a:lnTo>
                  <a:lnTo>
                    <a:pt x="7270" y="13865"/>
                  </a:lnTo>
                  <a:lnTo>
                    <a:pt x="7277" y="13904"/>
                  </a:lnTo>
                  <a:lnTo>
                    <a:pt x="7283" y="13943"/>
                  </a:lnTo>
                  <a:lnTo>
                    <a:pt x="7290" y="13984"/>
                  </a:lnTo>
                  <a:lnTo>
                    <a:pt x="7297" y="14021"/>
                  </a:lnTo>
                  <a:lnTo>
                    <a:pt x="7304" y="14057"/>
                  </a:lnTo>
                  <a:lnTo>
                    <a:pt x="7311" y="14092"/>
                  </a:lnTo>
                  <a:lnTo>
                    <a:pt x="7319" y="14127"/>
                  </a:lnTo>
                  <a:lnTo>
                    <a:pt x="7326" y="14160"/>
                  </a:lnTo>
                  <a:lnTo>
                    <a:pt x="7335" y="14192"/>
                  </a:lnTo>
                  <a:lnTo>
                    <a:pt x="7344" y="14224"/>
                  </a:lnTo>
                  <a:lnTo>
                    <a:pt x="7354" y="14254"/>
                  </a:lnTo>
                  <a:lnTo>
                    <a:pt x="7365" y="14285"/>
                  </a:lnTo>
                  <a:lnTo>
                    <a:pt x="7378" y="14313"/>
                  </a:lnTo>
                  <a:lnTo>
                    <a:pt x="7391" y="14342"/>
                  </a:lnTo>
                  <a:lnTo>
                    <a:pt x="7405" y="14369"/>
                  </a:lnTo>
                  <a:lnTo>
                    <a:pt x="7421" y="14397"/>
                  </a:lnTo>
                  <a:lnTo>
                    <a:pt x="7438" y="14423"/>
                  </a:lnTo>
                  <a:lnTo>
                    <a:pt x="7457" y="14450"/>
                  </a:lnTo>
                  <a:lnTo>
                    <a:pt x="7478" y="14477"/>
                  </a:lnTo>
                  <a:lnTo>
                    <a:pt x="7497" y="14500"/>
                  </a:lnTo>
                  <a:lnTo>
                    <a:pt x="7517" y="14523"/>
                  </a:lnTo>
                  <a:lnTo>
                    <a:pt x="7539" y="14546"/>
                  </a:lnTo>
                  <a:lnTo>
                    <a:pt x="7560" y="14568"/>
                  </a:lnTo>
                  <a:lnTo>
                    <a:pt x="7582" y="14590"/>
                  </a:lnTo>
                  <a:lnTo>
                    <a:pt x="7604" y="14612"/>
                  </a:lnTo>
                  <a:lnTo>
                    <a:pt x="7627" y="14634"/>
                  </a:lnTo>
                  <a:lnTo>
                    <a:pt x="7651" y="14654"/>
                  </a:lnTo>
                  <a:lnTo>
                    <a:pt x="7675" y="14674"/>
                  </a:lnTo>
                  <a:lnTo>
                    <a:pt x="7700" y="14694"/>
                  </a:lnTo>
                  <a:lnTo>
                    <a:pt x="7726" y="14712"/>
                  </a:lnTo>
                  <a:lnTo>
                    <a:pt x="7752" y="14730"/>
                  </a:lnTo>
                  <a:lnTo>
                    <a:pt x="7779" y="14747"/>
                  </a:lnTo>
                  <a:lnTo>
                    <a:pt x="7808" y="14763"/>
                  </a:lnTo>
                  <a:lnTo>
                    <a:pt x="7837" y="14778"/>
                  </a:lnTo>
                  <a:lnTo>
                    <a:pt x="7866" y="14794"/>
                  </a:lnTo>
                  <a:lnTo>
                    <a:pt x="7896" y="14807"/>
                  </a:lnTo>
                  <a:lnTo>
                    <a:pt x="7927" y="14819"/>
                  </a:lnTo>
                  <a:lnTo>
                    <a:pt x="7959" y="14831"/>
                  </a:lnTo>
                  <a:lnTo>
                    <a:pt x="7992" y="14841"/>
                  </a:lnTo>
                  <a:lnTo>
                    <a:pt x="8026" y="14850"/>
                  </a:lnTo>
                  <a:lnTo>
                    <a:pt x="8062" y="14857"/>
                  </a:lnTo>
                  <a:lnTo>
                    <a:pt x="8097" y="14864"/>
                  </a:lnTo>
                  <a:lnTo>
                    <a:pt x="8134" y="14869"/>
                  </a:lnTo>
                  <a:lnTo>
                    <a:pt x="8171" y="14872"/>
                  </a:lnTo>
                  <a:lnTo>
                    <a:pt x="8210" y="14874"/>
                  </a:lnTo>
                  <a:lnTo>
                    <a:pt x="8249" y="14875"/>
                  </a:lnTo>
                  <a:lnTo>
                    <a:pt x="8291" y="14874"/>
                  </a:lnTo>
                  <a:lnTo>
                    <a:pt x="8333" y="14872"/>
                  </a:lnTo>
                  <a:lnTo>
                    <a:pt x="8375" y="14868"/>
                  </a:lnTo>
                  <a:lnTo>
                    <a:pt x="8419" y="14862"/>
                  </a:lnTo>
                  <a:lnTo>
                    <a:pt x="8464" y="14854"/>
                  </a:lnTo>
                  <a:lnTo>
                    <a:pt x="13091" y="13946"/>
                  </a:lnTo>
                  <a:lnTo>
                    <a:pt x="13188" y="13925"/>
                  </a:lnTo>
                  <a:lnTo>
                    <a:pt x="13278" y="13903"/>
                  </a:lnTo>
                  <a:lnTo>
                    <a:pt x="13360" y="13879"/>
                  </a:lnTo>
                  <a:lnTo>
                    <a:pt x="13436" y="13853"/>
                  </a:lnTo>
                  <a:lnTo>
                    <a:pt x="13507" y="13824"/>
                  </a:lnTo>
                  <a:lnTo>
                    <a:pt x="13571" y="13793"/>
                  </a:lnTo>
                  <a:lnTo>
                    <a:pt x="13629" y="13759"/>
                  </a:lnTo>
                  <a:lnTo>
                    <a:pt x="13682" y="13724"/>
                  </a:lnTo>
                  <a:lnTo>
                    <a:pt x="13731" y="13686"/>
                  </a:lnTo>
                  <a:lnTo>
                    <a:pt x="13774" y="13646"/>
                  </a:lnTo>
                  <a:lnTo>
                    <a:pt x="13813" y="13603"/>
                  </a:lnTo>
                  <a:lnTo>
                    <a:pt x="13848" y="13559"/>
                  </a:lnTo>
                  <a:lnTo>
                    <a:pt x="13878" y="13512"/>
                  </a:lnTo>
                  <a:lnTo>
                    <a:pt x="13905" y="13462"/>
                  </a:lnTo>
                  <a:lnTo>
                    <a:pt x="13929" y="13410"/>
                  </a:lnTo>
                  <a:lnTo>
                    <a:pt x="13949" y="13355"/>
                  </a:lnTo>
                  <a:lnTo>
                    <a:pt x="13968" y="13299"/>
                  </a:lnTo>
                  <a:lnTo>
                    <a:pt x="13983" y="13239"/>
                  </a:lnTo>
                  <a:lnTo>
                    <a:pt x="13996" y="13177"/>
                  </a:lnTo>
                  <a:lnTo>
                    <a:pt x="14007" y="13113"/>
                  </a:lnTo>
                  <a:lnTo>
                    <a:pt x="14016" y="13046"/>
                  </a:lnTo>
                  <a:lnTo>
                    <a:pt x="14024" y="12976"/>
                  </a:lnTo>
                  <a:lnTo>
                    <a:pt x="14030" y="12904"/>
                  </a:lnTo>
                  <a:lnTo>
                    <a:pt x="14036" y="12829"/>
                  </a:lnTo>
                  <a:lnTo>
                    <a:pt x="14046" y="12672"/>
                  </a:lnTo>
                  <a:lnTo>
                    <a:pt x="14056" y="12504"/>
                  </a:lnTo>
                  <a:lnTo>
                    <a:pt x="14061" y="12415"/>
                  </a:lnTo>
                  <a:lnTo>
                    <a:pt x="14067" y="12325"/>
                  </a:lnTo>
                  <a:lnTo>
                    <a:pt x="14075" y="12231"/>
                  </a:lnTo>
                  <a:lnTo>
                    <a:pt x="14084" y="12135"/>
                  </a:lnTo>
                  <a:lnTo>
                    <a:pt x="14099" y="11989"/>
                  </a:lnTo>
                  <a:lnTo>
                    <a:pt x="14115" y="11843"/>
                  </a:lnTo>
                  <a:lnTo>
                    <a:pt x="14134" y="11696"/>
                  </a:lnTo>
                  <a:lnTo>
                    <a:pt x="14155" y="11548"/>
                  </a:lnTo>
                  <a:lnTo>
                    <a:pt x="14166" y="11475"/>
                  </a:lnTo>
                  <a:lnTo>
                    <a:pt x="14177" y="11401"/>
                  </a:lnTo>
                  <a:lnTo>
                    <a:pt x="14190" y="11328"/>
                  </a:lnTo>
                  <a:lnTo>
                    <a:pt x="14202" y="11255"/>
                  </a:lnTo>
                  <a:lnTo>
                    <a:pt x="14216" y="11181"/>
                  </a:lnTo>
                  <a:lnTo>
                    <a:pt x="14230" y="11108"/>
                  </a:lnTo>
                  <a:lnTo>
                    <a:pt x="14244" y="11034"/>
                  </a:lnTo>
                  <a:lnTo>
                    <a:pt x="14259" y="10962"/>
                  </a:lnTo>
                  <a:lnTo>
                    <a:pt x="14274" y="10889"/>
                  </a:lnTo>
                  <a:lnTo>
                    <a:pt x="14290" y="10818"/>
                  </a:lnTo>
                  <a:lnTo>
                    <a:pt x="14307" y="10746"/>
                  </a:lnTo>
                  <a:lnTo>
                    <a:pt x="14324" y="10674"/>
                  </a:lnTo>
                  <a:lnTo>
                    <a:pt x="14342" y="10604"/>
                  </a:lnTo>
                  <a:lnTo>
                    <a:pt x="14360" y="10533"/>
                  </a:lnTo>
                  <a:lnTo>
                    <a:pt x="14379" y="10463"/>
                  </a:lnTo>
                  <a:lnTo>
                    <a:pt x="14398" y="10393"/>
                  </a:lnTo>
                  <a:lnTo>
                    <a:pt x="14418" y="10325"/>
                  </a:lnTo>
                  <a:lnTo>
                    <a:pt x="14439" y="10257"/>
                  </a:lnTo>
                  <a:lnTo>
                    <a:pt x="14461" y="10189"/>
                  </a:lnTo>
                  <a:lnTo>
                    <a:pt x="14483" y="10122"/>
                  </a:lnTo>
                  <a:lnTo>
                    <a:pt x="14506" y="10056"/>
                  </a:lnTo>
                  <a:lnTo>
                    <a:pt x="14529" y="9991"/>
                  </a:lnTo>
                  <a:lnTo>
                    <a:pt x="14553" y="9926"/>
                  </a:lnTo>
                  <a:lnTo>
                    <a:pt x="14578" y="9862"/>
                  </a:lnTo>
                  <a:lnTo>
                    <a:pt x="14603" y="9800"/>
                  </a:lnTo>
                  <a:lnTo>
                    <a:pt x="14628" y="9739"/>
                  </a:lnTo>
                  <a:lnTo>
                    <a:pt x="14655" y="9678"/>
                  </a:lnTo>
                  <a:lnTo>
                    <a:pt x="14682" y="9618"/>
                  </a:lnTo>
                  <a:lnTo>
                    <a:pt x="14710" y="9559"/>
                  </a:lnTo>
                  <a:lnTo>
                    <a:pt x="14739" y="9499"/>
                  </a:lnTo>
                  <a:lnTo>
                    <a:pt x="14768" y="9441"/>
                  </a:lnTo>
                  <a:lnTo>
                    <a:pt x="14797" y="9383"/>
                  </a:lnTo>
                  <a:lnTo>
                    <a:pt x="14857" y="9268"/>
                  </a:lnTo>
                  <a:lnTo>
                    <a:pt x="14918" y="9154"/>
                  </a:lnTo>
                  <a:lnTo>
                    <a:pt x="14981" y="9042"/>
                  </a:lnTo>
                  <a:lnTo>
                    <a:pt x="15044" y="8931"/>
                  </a:lnTo>
                  <a:lnTo>
                    <a:pt x="15108" y="8819"/>
                  </a:lnTo>
                  <a:lnTo>
                    <a:pt x="15172" y="8709"/>
                  </a:lnTo>
                  <a:lnTo>
                    <a:pt x="15236" y="8597"/>
                  </a:lnTo>
                  <a:lnTo>
                    <a:pt x="15299" y="8485"/>
                  </a:lnTo>
                  <a:lnTo>
                    <a:pt x="15361" y="8372"/>
                  </a:lnTo>
                  <a:lnTo>
                    <a:pt x="15422" y="8258"/>
                  </a:lnTo>
                  <a:lnTo>
                    <a:pt x="15453" y="8200"/>
                  </a:lnTo>
                  <a:lnTo>
                    <a:pt x="15482" y="8141"/>
                  </a:lnTo>
                  <a:lnTo>
                    <a:pt x="15512" y="8083"/>
                  </a:lnTo>
                  <a:lnTo>
                    <a:pt x="15540" y="8023"/>
                  </a:lnTo>
                  <a:lnTo>
                    <a:pt x="15617" y="7855"/>
                  </a:lnTo>
                  <a:lnTo>
                    <a:pt x="15688" y="7685"/>
                  </a:lnTo>
                  <a:lnTo>
                    <a:pt x="15753" y="7514"/>
                  </a:lnTo>
                  <a:lnTo>
                    <a:pt x="15811" y="7343"/>
                  </a:lnTo>
                  <a:lnTo>
                    <a:pt x="15864" y="7171"/>
                  </a:lnTo>
                  <a:lnTo>
                    <a:pt x="15910" y="6999"/>
                  </a:lnTo>
                  <a:lnTo>
                    <a:pt x="15951" y="6826"/>
                  </a:lnTo>
                  <a:lnTo>
                    <a:pt x="15985" y="6653"/>
                  </a:lnTo>
                  <a:lnTo>
                    <a:pt x="16013" y="6480"/>
                  </a:lnTo>
                  <a:lnTo>
                    <a:pt x="16035" y="6307"/>
                  </a:lnTo>
                  <a:lnTo>
                    <a:pt x="16051" y="6133"/>
                  </a:lnTo>
                  <a:lnTo>
                    <a:pt x="16061" y="5960"/>
                  </a:lnTo>
                  <a:lnTo>
                    <a:pt x="16065" y="5787"/>
                  </a:lnTo>
                  <a:lnTo>
                    <a:pt x="16063" y="5614"/>
                  </a:lnTo>
                  <a:lnTo>
                    <a:pt x="16055" y="5441"/>
                  </a:lnTo>
                  <a:lnTo>
                    <a:pt x="16041" y="5269"/>
                  </a:lnTo>
                  <a:lnTo>
                    <a:pt x="16021" y="5097"/>
                  </a:lnTo>
                  <a:lnTo>
                    <a:pt x="15996" y="4926"/>
                  </a:lnTo>
                  <a:lnTo>
                    <a:pt x="15964" y="4756"/>
                  </a:lnTo>
                  <a:lnTo>
                    <a:pt x="15925" y="4587"/>
                  </a:lnTo>
                  <a:lnTo>
                    <a:pt x="15882" y="4418"/>
                  </a:lnTo>
                  <a:lnTo>
                    <a:pt x="15833" y="4251"/>
                  </a:lnTo>
                  <a:lnTo>
                    <a:pt x="15778" y="4084"/>
                  </a:lnTo>
                  <a:lnTo>
                    <a:pt x="15717" y="3919"/>
                  </a:lnTo>
                  <a:lnTo>
                    <a:pt x="15649" y="3755"/>
                  </a:lnTo>
                  <a:lnTo>
                    <a:pt x="15577" y="3593"/>
                  </a:lnTo>
                  <a:lnTo>
                    <a:pt x="15499" y="3432"/>
                  </a:lnTo>
                  <a:lnTo>
                    <a:pt x="15414" y="3273"/>
                  </a:lnTo>
                  <a:lnTo>
                    <a:pt x="15324" y="3115"/>
                  </a:lnTo>
                  <a:lnTo>
                    <a:pt x="15229" y="2960"/>
                  </a:lnTo>
                  <a:lnTo>
                    <a:pt x="15127" y="2806"/>
                  </a:lnTo>
                  <a:lnTo>
                    <a:pt x="15020" y="2654"/>
                  </a:lnTo>
                  <a:lnTo>
                    <a:pt x="14799" y="2370"/>
                  </a:lnTo>
                  <a:lnTo>
                    <a:pt x="14559" y="2099"/>
                  </a:lnTo>
                  <a:lnTo>
                    <a:pt x="14304" y="1843"/>
                  </a:lnTo>
                  <a:lnTo>
                    <a:pt x="14033" y="1602"/>
                  </a:lnTo>
                  <a:lnTo>
                    <a:pt x="13748" y="1376"/>
                  </a:lnTo>
                  <a:lnTo>
                    <a:pt x="13449" y="1166"/>
                  </a:lnTo>
                  <a:lnTo>
                    <a:pt x="13139" y="971"/>
                  </a:lnTo>
                  <a:lnTo>
                    <a:pt x="12818" y="793"/>
                  </a:lnTo>
                  <a:lnTo>
                    <a:pt x="12488" y="632"/>
                  </a:lnTo>
                  <a:lnTo>
                    <a:pt x="12148" y="488"/>
                  </a:lnTo>
                  <a:lnTo>
                    <a:pt x="11802" y="362"/>
                  </a:lnTo>
                  <a:lnTo>
                    <a:pt x="11449" y="253"/>
                  </a:lnTo>
                  <a:lnTo>
                    <a:pt x="11092" y="164"/>
                  </a:lnTo>
                  <a:lnTo>
                    <a:pt x="10730" y="94"/>
                  </a:lnTo>
                  <a:lnTo>
                    <a:pt x="10366" y="42"/>
                  </a:lnTo>
                  <a:lnTo>
                    <a:pt x="9999" y="11"/>
                  </a:lnTo>
                  <a:lnTo>
                    <a:pt x="9633" y="0"/>
                  </a:lnTo>
                  <a:lnTo>
                    <a:pt x="9267" y="9"/>
                  </a:lnTo>
                  <a:lnTo>
                    <a:pt x="8904" y="40"/>
                  </a:lnTo>
                  <a:lnTo>
                    <a:pt x="8544" y="92"/>
                  </a:lnTo>
                  <a:lnTo>
                    <a:pt x="8186" y="166"/>
                  </a:lnTo>
                  <a:lnTo>
                    <a:pt x="7835" y="262"/>
                  </a:lnTo>
                  <a:lnTo>
                    <a:pt x="7490" y="381"/>
                  </a:lnTo>
                  <a:lnTo>
                    <a:pt x="7153" y="523"/>
                  </a:lnTo>
                  <a:lnTo>
                    <a:pt x="6824" y="688"/>
                  </a:lnTo>
                  <a:lnTo>
                    <a:pt x="6505" y="878"/>
                  </a:lnTo>
                  <a:lnTo>
                    <a:pt x="6197" y="1092"/>
                  </a:lnTo>
                  <a:lnTo>
                    <a:pt x="5901" y="1331"/>
                  </a:lnTo>
                  <a:lnTo>
                    <a:pt x="5619" y="1594"/>
                  </a:lnTo>
                  <a:lnTo>
                    <a:pt x="5351" y="1884"/>
                  </a:lnTo>
                  <a:lnTo>
                    <a:pt x="5099" y="2200"/>
                  </a:lnTo>
                  <a:lnTo>
                    <a:pt x="4863" y="2542"/>
                  </a:lnTo>
                  <a:lnTo>
                    <a:pt x="4831" y="2593"/>
                  </a:lnTo>
                  <a:lnTo>
                    <a:pt x="4799" y="2646"/>
                  </a:lnTo>
                  <a:lnTo>
                    <a:pt x="4768" y="2698"/>
                  </a:lnTo>
                  <a:lnTo>
                    <a:pt x="4737" y="2752"/>
                  </a:lnTo>
                  <a:lnTo>
                    <a:pt x="4706" y="2808"/>
                  </a:lnTo>
                  <a:lnTo>
                    <a:pt x="4676" y="2864"/>
                  </a:lnTo>
                  <a:lnTo>
                    <a:pt x="4646" y="2921"/>
                  </a:lnTo>
                  <a:lnTo>
                    <a:pt x="4617" y="2980"/>
                  </a:lnTo>
                  <a:lnTo>
                    <a:pt x="4588" y="3038"/>
                  </a:lnTo>
                  <a:lnTo>
                    <a:pt x="4558" y="3098"/>
                  </a:lnTo>
                  <a:lnTo>
                    <a:pt x="4530" y="3159"/>
                  </a:lnTo>
                  <a:lnTo>
                    <a:pt x="4502" y="3220"/>
                  </a:lnTo>
                  <a:lnTo>
                    <a:pt x="4475" y="3282"/>
                  </a:lnTo>
                  <a:lnTo>
                    <a:pt x="4449" y="3345"/>
                  </a:lnTo>
                  <a:lnTo>
                    <a:pt x="4423" y="3408"/>
                  </a:lnTo>
                  <a:lnTo>
                    <a:pt x="4398" y="3473"/>
                  </a:lnTo>
                  <a:lnTo>
                    <a:pt x="4373" y="3537"/>
                  </a:lnTo>
                  <a:lnTo>
                    <a:pt x="4349" y="3602"/>
                  </a:lnTo>
                  <a:lnTo>
                    <a:pt x="4326" y="3669"/>
                  </a:lnTo>
                  <a:lnTo>
                    <a:pt x="4303" y="3734"/>
                  </a:lnTo>
                  <a:lnTo>
                    <a:pt x="4281" y="3800"/>
                  </a:lnTo>
                  <a:lnTo>
                    <a:pt x="4260" y="3868"/>
                  </a:lnTo>
                  <a:lnTo>
                    <a:pt x="4240" y="3935"/>
                  </a:lnTo>
                  <a:lnTo>
                    <a:pt x="4220" y="4003"/>
                  </a:lnTo>
                  <a:lnTo>
                    <a:pt x="4202" y="4070"/>
                  </a:lnTo>
                  <a:lnTo>
                    <a:pt x="4184" y="4138"/>
                  </a:lnTo>
                  <a:lnTo>
                    <a:pt x="4167" y="4206"/>
                  </a:lnTo>
                  <a:lnTo>
                    <a:pt x="4151" y="4274"/>
                  </a:lnTo>
                  <a:lnTo>
                    <a:pt x="4136" y="4343"/>
                  </a:lnTo>
                  <a:lnTo>
                    <a:pt x="4122" y="4411"/>
                  </a:lnTo>
                  <a:lnTo>
                    <a:pt x="4109" y="4480"/>
                  </a:lnTo>
                  <a:lnTo>
                    <a:pt x="4097" y="4548"/>
                  </a:lnTo>
                  <a:lnTo>
                    <a:pt x="4081" y="4653"/>
                  </a:lnTo>
                  <a:lnTo>
                    <a:pt x="4066" y="4748"/>
                  </a:lnTo>
                  <a:lnTo>
                    <a:pt x="4061" y="4792"/>
                  </a:lnTo>
                  <a:lnTo>
                    <a:pt x="4056" y="4835"/>
                  </a:lnTo>
                  <a:lnTo>
                    <a:pt x="4052" y="4875"/>
                  </a:lnTo>
                  <a:lnTo>
                    <a:pt x="4049" y="4914"/>
                  </a:lnTo>
                  <a:lnTo>
                    <a:pt x="4046" y="4952"/>
                  </a:lnTo>
                  <a:lnTo>
                    <a:pt x="4045" y="4989"/>
                  </a:lnTo>
                  <a:lnTo>
                    <a:pt x="4044" y="5024"/>
                  </a:lnTo>
                  <a:lnTo>
                    <a:pt x="4044" y="5059"/>
                  </a:lnTo>
                  <a:lnTo>
                    <a:pt x="4044" y="5092"/>
                  </a:lnTo>
                  <a:lnTo>
                    <a:pt x="4045" y="5125"/>
                  </a:lnTo>
                  <a:lnTo>
                    <a:pt x="4047" y="5159"/>
                  </a:lnTo>
                  <a:lnTo>
                    <a:pt x="4050" y="5191"/>
                  </a:lnTo>
                  <a:lnTo>
                    <a:pt x="4053" y="5223"/>
                  </a:lnTo>
                  <a:lnTo>
                    <a:pt x="4057" y="5255"/>
                  </a:lnTo>
                  <a:lnTo>
                    <a:pt x="4061" y="5287"/>
                  </a:lnTo>
                  <a:lnTo>
                    <a:pt x="4067" y="5319"/>
                  </a:lnTo>
                  <a:lnTo>
                    <a:pt x="4080" y="5387"/>
                  </a:lnTo>
                  <a:lnTo>
                    <a:pt x="4095" y="5456"/>
                  </a:lnTo>
                  <a:lnTo>
                    <a:pt x="4112" y="5532"/>
                  </a:lnTo>
                  <a:lnTo>
                    <a:pt x="4131" y="5611"/>
                  </a:lnTo>
                  <a:lnTo>
                    <a:pt x="4153" y="5699"/>
                  </a:lnTo>
                  <a:lnTo>
                    <a:pt x="4176" y="5794"/>
                  </a:lnTo>
                  <a:lnTo>
                    <a:pt x="4189" y="5849"/>
                  </a:lnTo>
                  <a:lnTo>
                    <a:pt x="4198" y="5900"/>
                  </a:lnTo>
                  <a:lnTo>
                    <a:pt x="4205" y="5948"/>
                  </a:lnTo>
                  <a:lnTo>
                    <a:pt x="4209" y="5994"/>
                  </a:lnTo>
                  <a:lnTo>
                    <a:pt x="4211" y="6038"/>
                  </a:lnTo>
                  <a:lnTo>
                    <a:pt x="4211" y="6079"/>
                  </a:lnTo>
                  <a:lnTo>
                    <a:pt x="4209" y="6118"/>
                  </a:lnTo>
                  <a:lnTo>
                    <a:pt x="4205" y="6154"/>
                  </a:lnTo>
                  <a:lnTo>
                    <a:pt x="4199" y="6190"/>
                  </a:lnTo>
                  <a:lnTo>
                    <a:pt x="4191" y="6224"/>
                  </a:lnTo>
                  <a:lnTo>
                    <a:pt x="4182" y="6255"/>
                  </a:lnTo>
                  <a:lnTo>
                    <a:pt x="4171" y="6285"/>
                  </a:lnTo>
                  <a:lnTo>
                    <a:pt x="4160" y="6314"/>
                  </a:lnTo>
                  <a:lnTo>
                    <a:pt x="4147" y="6343"/>
                  </a:lnTo>
                  <a:lnTo>
                    <a:pt x="4133" y="6370"/>
                  </a:lnTo>
                  <a:lnTo>
                    <a:pt x="4118" y="6395"/>
                  </a:lnTo>
                  <a:lnTo>
                    <a:pt x="4103" y="6420"/>
                  </a:lnTo>
                  <a:lnTo>
                    <a:pt x="4087" y="6445"/>
                  </a:lnTo>
                  <a:lnTo>
                    <a:pt x="4070" y="6469"/>
                  </a:lnTo>
                  <a:lnTo>
                    <a:pt x="4054" y="6493"/>
                  </a:lnTo>
                  <a:lnTo>
                    <a:pt x="4021" y="6540"/>
                  </a:lnTo>
                  <a:lnTo>
                    <a:pt x="3988" y="6588"/>
                  </a:lnTo>
                  <a:lnTo>
                    <a:pt x="3973" y="6612"/>
                  </a:lnTo>
                  <a:lnTo>
                    <a:pt x="3958" y="6636"/>
                  </a:lnTo>
                  <a:lnTo>
                    <a:pt x="3943" y="6661"/>
                  </a:lnTo>
                  <a:lnTo>
                    <a:pt x="3930" y="6688"/>
                  </a:lnTo>
                  <a:lnTo>
                    <a:pt x="3917" y="6715"/>
                  </a:lnTo>
                  <a:lnTo>
                    <a:pt x="3906" y="6743"/>
                  </a:lnTo>
                  <a:lnTo>
                    <a:pt x="3896" y="6772"/>
                  </a:lnTo>
                  <a:lnTo>
                    <a:pt x="3887" y="6803"/>
                  </a:lnTo>
                  <a:lnTo>
                    <a:pt x="3853" y="6822"/>
                  </a:lnTo>
                  <a:lnTo>
                    <a:pt x="3826" y="6838"/>
                  </a:lnTo>
                  <a:lnTo>
                    <a:pt x="3815" y="6845"/>
                  </a:lnTo>
                  <a:lnTo>
                    <a:pt x="3806" y="6854"/>
                  </a:lnTo>
                  <a:lnTo>
                    <a:pt x="3798" y="6862"/>
                  </a:lnTo>
                  <a:lnTo>
                    <a:pt x="3790" y="6871"/>
                  </a:lnTo>
                  <a:lnTo>
                    <a:pt x="3784" y="6880"/>
                  </a:lnTo>
                  <a:lnTo>
                    <a:pt x="3777" y="6890"/>
                  </a:lnTo>
                  <a:lnTo>
                    <a:pt x="3771" y="6901"/>
                  </a:lnTo>
                  <a:lnTo>
                    <a:pt x="3765" y="6914"/>
                  </a:lnTo>
                  <a:lnTo>
                    <a:pt x="3751" y="6945"/>
                  </a:lnTo>
                  <a:lnTo>
                    <a:pt x="3733" y="6984"/>
                  </a:lnTo>
                  <a:close/>
                  <a:moveTo>
                    <a:pt x="333" y="11387"/>
                  </a:moveTo>
                  <a:lnTo>
                    <a:pt x="305" y="11375"/>
                  </a:lnTo>
                  <a:lnTo>
                    <a:pt x="284" y="11364"/>
                  </a:lnTo>
                  <a:lnTo>
                    <a:pt x="268" y="11356"/>
                  </a:lnTo>
                  <a:lnTo>
                    <a:pt x="257" y="11349"/>
                  </a:lnTo>
                  <a:lnTo>
                    <a:pt x="249" y="11343"/>
                  </a:lnTo>
                  <a:lnTo>
                    <a:pt x="245" y="11338"/>
                  </a:lnTo>
                  <a:lnTo>
                    <a:pt x="243" y="11333"/>
                  </a:lnTo>
                  <a:lnTo>
                    <a:pt x="242" y="11329"/>
                  </a:lnTo>
                  <a:lnTo>
                    <a:pt x="242" y="11324"/>
                  </a:lnTo>
                  <a:lnTo>
                    <a:pt x="241" y="11318"/>
                  </a:lnTo>
                  <a:lnTo>
                    <a:pt x="240" y="11310"/>
                  </a:lnTo>
                  <a:lnTo>
                    <a:pt x="237" y="11302"/>
                  </a:lnTo>
                  <a:lnTo>
                    <a:pt x="231" y="11291"/>
                  </a:lnTo>
                  <a:lnTo>
                    <a:pt x="223" y="11278"/>
                  </a:lnTo>
                  <a:lnTo>
                    <a:pt x="210" y="11262"/>
                  </a:lnTo>
                  <a:lnTo>
                    <a:pt x="192" y="11243"/>
                  </a:lnTo>
                  <a:lnTo>
                    <a:pt x="199" y="11265"/>
                  </a:lnTo>
                  <a:lnTo>
                    <a:pt x="204" y="11285"/>
                  </a:lnTo>
                  <a:lnTo>
                    <a:pt x="209" y="11303"/>
                  </a:lnTo>
                  <a:lnTo>
                    <a:pt x="212" y="11321"/>
                  </a:lnTo>
                  <a:lnTo>
                    <a:pt x="215" y="11336"/>
                  </a:lnTo>
                  <a:lnTo>
                    <a:pt x="216" y="11350"/>
                  </a:lnTo>
                  <a:lnTo>
                    <a:pt x="216" y="11363"/>
                  </a:lnTo>
                  <a:lnTo>
                    <a:pt x="216" y="11374"/>
                  </a:lnTo>
                  <a:lnTo>
                    <a:pt x="214" y="11385"/>
                  </a:lnTo>
                  <a:lnTo>
                    <a:pt x="212" y="11394"/>
                  </a:lnTo>
                  <a:lnTo>
                    <a:pt x="209" y="11401"/>
                  </a:lnTo>
                  <a:lnTo>
                    <a:pt x="205" y="11408"/>
                  </a:lnTo>
                  <a:lnTo>
                    <a:pt x="200" y="11414"/>
                  </a:lnTo>
                  <a:lnTo>
                    <a:pt x="194" y="11419"/>
                  </a:lnTo>
                  <a:lnTo>
                    <a:pt x="188" y="11422"/>
                  </a:lnTo>
                  <a:lnTo>
                    <a:pt x="181" y="11425"/>
                  </a:lnTo>
                  <a:lnTo>
                    <a:pt x="173" y="11427"/>
                  </a:lnTo>
                  <a:lnTo>
                    <a:pt x="165" y="11427"/>
                  </a:lnTo>
                  <a:lnTo>
                    <a:pt x="156" y="11428"/>
                  </a:lnTo>
                  <a:lnTo>
                    <a:pt x="147" y="11427"/>
                  </a:lnTo>
                  <a:lnTo>
                    <a:pt x="126" y="11424"/>
                  </a:lnTo>
                  <a:lnTo>
                    <a:pt x="103" y="11418"/>
                  </a:lnTo>
                  <a:lnTo>
                    <a:pt x="79" y="11411"/>
                  </a:lnTo>
                  <a:lnTo>
                    <a:pt x="54" y="11401"/>
                  </a:lnTo>
                  <a:lnTo>
                    <a:pt x="27" y="11391"/>
                  </a:lnTo>
                  <a:lnTo>
                    <a:pt x="0" y="11381"/>
                  </a:lnTo>
                  <a:lnTo>
                    <a:pt x="129" y="11473"/>
                  </a:lnTo>
                  <a:lnTo>
                    <a:pt x="123" y="11474"/>
                  </a:lnTo>
                  <a:lnTo>
                    <a:pt x="117" y="11475"/>
                  </a:lnTo>
                  <a:lnTo>
                    <a:pt x="114" y="11476"/>
                  </a:lnTo>
                  <a:lnTo>
                    <a:pt x="111" y="11477"/>
                  </a:lnTo>
                  <a:lnTo>
                    <a:pt x="109" y="11479"/>
                  </a:lnTo>
                  <a:lnTo>
                    <a:pt x="107" y="11483"/>
                  </a:lnTo>
                  <a:lnTo>
                    <a:pt x="71" y="11510"/>
                  </a:lnTo>
                  <a:lnTo>
                    <a:pt x="66" y="11517"/>
                  </a:lnTo>
                  <a:lnTo>
                    <a:pt x="61" y="11524"/>
                  </a:lnTo>
                  <a:lnTo>
                    <a:pt x="60" y="11531"/>
                  </a:lnTo>
                  <a:lnTo>
                    <a:pt x="60" y="11538"/>
                  </a:lnTo>
                  <a:lnTo>
                    <a:pt x="61" y="11545"/>
                  </a:lnTo>
                  <a:lnTo>
                    <a:pt x="63" y="11552"/>
                  </a:lnTo>
                  <a:lnTo>
                    <a:pt x="65" y="11559"/>
                  </a:lnTo>
                  <a:lnTo>
                    <a:pt x="68" y="11566"/>
                  </a:lnTo>
                  <a:lnTo>
                    <a:pt x="72" y="11572"/>
                  </a:lnTo>
                  <a:lnTo>
                    <a:pt x="76" y="11580"/>
                  </a:lnTo>
                  <a:lnTo>
                    <a:pt x="94" y="11604"/>
                  </a:lnTo>
                  <a:lnTo>
                    <a:pt x="109" y="11628"/>
                  </a:lnTo>
                  <a:lnTo>
                    <a:pt x="112" y="11675"/>
                  </a:lnTo>
                  <a:lnTo>
                    <a:pt x="109" y="11686"/>
                  </a:lnTo>
                  <a:lnTo>
                    <a:pt x="106" y="11696"/>
                  </a:lnTo>
                  <a:lnTo>
                    <a:pt x="105" y="11707"/>
                  </a:lnTo>
                  <a:lnTo>
                    <a:pt x="104" y="11717"/>
                  </a:lnTo>
                  <a:lnTo>
                    <a:pt x="104" y="11726"/>
                  </a:lnTo>
                  <a:lnTo>
                    <a:pt x="104" y="11736"/>
                  </a:lnTo>
                  <a:lnTo>
                    <a:pt x="105" y="11745"/>
                  </a:lnTo>
                  <a:lnTo>
                    <a:pt x="107" y="11755"/>
                  </a:lnTo>
                  <a:lnTo>
                    <a:pt x="109" y="11763"/>
                  </a:lnTo>
                  <a:lnTo>
                    <a:pt x="112" y="11772"/>
                  </a:lnTo>
                  <a:lnTo>
                    <a:pt x="115" y="11780"/>
                  </a:lnTo>
                  <a:lnTo>
                    <a:pt x="119" y="11788"/>
                  </a:lnTo>
                  <a:lnTo>
                    <a:pt x="128" y="11803"/>
                  </a:lnTo>
                  <a:lnTo>
                    <a:pt x="138" y="11817"/>
                  </a:lnTo>
                  <a:lnTo>
                    <a:pt x="150" y="11831"/>
                  </a:lnTo>
                  <a:lnTo>
                    <a:pt x="163" y="11844"/>
                  </a:lnTo>
                  <a:lnTo>
                    <a:pt x="176" y="11856"/>
                  </a:lnTo>
                  <a:lnTo>
                    <a:pt x="190" y="11868"/>
                  </a:lnTo>
                  <a:lnTo>
                    <a:pt x="219" y="11891"/>
                  </a:lnTo>
                  <a:lnTo>
                    <a:pt x="247" y="11912"/>
                  </a:lnTo>
                  <a:lnTo>
                    <a:pt x="244" y="11919"/>
                  </a:lnTo>
                  <a:lnTo>
                    <a:pt x="236" y="11933"/>
                  </a:lnTo>
                  <a:lnTo>
                    <a:pt x="233" y="11942"/>
                  </a:lnTo>
                  <a:lnTo>
                    <a:pt x="229" y="11951"/>
                  </a:lnTo>
                  <a:lnTo>
                    <a:pt x="227" y="11959"/>
                  </a:lnTo>
                  <a:lnTo>
                    <a:pt x="226" y="11965"/>
                  </a:lnTo>
                  <a:lnTo>
                    <a:pt x="226" y="11968"/>
                  </a:lnTo>
                  <a:lnTo>
                    <a:pt x="227" y="11970"/>
                  </a:lnTo>
                  <a:lnTo>
                    <a:pt x="228" y="11972"/>
                  </a:lnTo>
                  <a:lnTo>
                    <a:pt x="231" y="11973"/>
                  </a:lnTo>
                  <a:lnTo>
                    <a:pt x="233" y="11973"/>
                  </a:lnTo>
                  <a:lnTo>
                    <a:pt x="237" y="11972"/>
                  </a:lnTo>
                  <a:lnTo>
                    <a:pt x="242" y="11970"/>
                  </a:lnTo>
                  <a:lnTo>
                    <a:pt x="247" y="11967"/>
                  </a:lnTo>
                  <a:lnTo>
                    <a:pt x="262" y="11957"/>
                  </a:lnTo>
                  <a:lnTo>
                    <a:pt x="280" y="11943"/>
                  </a:lnTo>
                  <a:lnTo>
                    <a:pt x="304" y="11922"/>
                  </a:lnTo>
                  <a:lnTo>
                    <a:pt x="333" y="11894"/>
                  </a:lnTo>
                  <a:lnTo>
                    <a:pt x="336" y="12054"/>
                  </a:lnTo>
                  <a:lnTo>
                    <a:pt x="340" y="12065"/>
                  </a:lnTo>
                  <a:lnTo>
                    <a:pt x="344" y="12076"/>
                  </a:lnTo>
                  <a:lnTo>
                    <a:pt x="348" y="12087"/>
                  </a:lnTo>
                  <a:lnTo>
                    <a:pt x="354" y="12097"/>
                  </a:lnTo>
                  <a:lnTo>
                    <a:pt x="352" y="12053"/>
                  </a:lnTo>
                  <a:lnTo>
                    <a:pt x="350" y="12024"/>
                  </a:lnTo>
                  <a:lnTo>
                    <a:pt x="349" y="12004"/>
                  </a:lnTo>
                  <a:lnTo>
                    <a:pt x="350" y="11990"/>
                  </a:lnTo>
                  <a:lnTo>
                    <a:pt x="351" y="11984"/>
                  </a:lnTo>
                  <a:lnTo>
                    <a:pt x="353" y="11978"/>
                  </a:lnTo>
                  <a:lnTo>
                    <a:pt x="356" y="11970"/>
                  </a:lnTo>
                  <a:lnTo>
                    <a:pt x="359" y="11962"/>
                  </a:lnTo>
                  <a:lnTo>
                    <a:pt x="369" y="11940"/>
                  </a:lnTo>
                  <a:lnTo>
                    <a:pt x="386" y="11905"/>
                  </a:lnTo>
                  <a:lnTo>
                    <a:pt x="400" y="11901"/>
                  </a:lnTo>
                  <a:lnTo>
                    <a:pt x="412" y="11898"/>
                  </a:lnTo>
                  <a:lnTo>
                    <a:pt x="422" y="11897"/>
                  </a:lnTo>
                  <a:lnTo>
                    <a:pt x="431" y="11896"/>
                  </a:lnTo>
                  <a:lnTo>
                    <a:pt x="439" y="11896"/>
                  </a:lnTo>
                  <a:lnTo>
                    <a:pt x="445" y="11896"/>
                  </a:lnTo>
                  <a:lnTo>
                    <a:pt x="449" y="11897"/>
                  </a:lnTo>
                  <a:lnTo>
                    <a:pt x="453" y="11899"/>
                  </a:lnTo>
                  <a:lnTo>
                    <a:pt x="456" y="11901"/>
                  </a:lnTo>
                  <a:lnTo>
                    <a:pt x="457" y="11903"/>
                  </a:lnTo>
                  <a:lnTo>
                    <a:pt x="459" y="11906"/>
                  </a:lnTo>
                  <a:lnTo>
                    <a:pt x="459" y="11908"/>
                  </a:lnTo>
                  <a:lnTo>
                    <a:pt x="459" y="11913"/>
                  </a:lnTo>
                  <a:lnTo>
                    <a:pt x="458" y="11919"/>
                  </a:lnTo>
                  <a:lnTo>
                    <a:pt x="457" y="11921"/>
                  </a:lnTo>
                  <a:lnTo>
                    <a:pt x="458" y="11922"/>
                  </a:lnTo>
                  <a:lnTo>
                    <a:pt x="461" y="11918"/>
                  </a:lnTo>
                  <a:lnTo>
                    <a:pt x="467" y="11910"/>
                  </a:lnTo>
                  <a:lnTo>
                    <a:pt x="494" y="11881"/>
                  </a:lnTo>
                  <a:lnTo>
                    <a:pt x="547" y="11826"/>
                  </a:lnTo>
                  <a:lnTo>
                    <a:pt x="596" y="11736"/>
                  </a:lnTo>
                  <a:lnTo>
                    <a:pt x="620" y="11738"/>
                  </a:lnTo>
                  <a:lnTo>
                    <a:pt x="641" y="11741"/>
                  </a:lnTo>
                  <a:lnTo>
                    <a:pt x="659" y="11744"/>
                  </a:lnTo>
                  <a:lnTo>
                    <a:pt x="676" y="11747"/>
                  </a:lnTo>
                  <a:lnTo>
                    <a:pt x="703" y="11754"/>
                  </a:lnTo>
                  <a:lnTo>
                    <a:pt x="726" y="11759"/>
                  </a:lnTo>
                  <a:lnTo>
                    <a:pt x="735" y="11761"/>
                  </a:lnTo>
                  <a:lnTo>
                    <a:pt x="744" y="11761"/>
                  </a:lnTo>
                  <a:lnTo>
                    <a:pt x="753" y="11762"/>
                  </a:lnTo>
                  <a:lnTo>
                    <a:pt x="762" y="11760"/>
                  </a:lnTo>
                  <a:lnTo>
                    <a:pt x="770" y="11758"/>
                  </a:lnTo>
                  <a:lnTo>
                    <a:pt x="779" y="11755"/>
                  </a:lnTo>
                  <a:lnTo>
                    <a:pt x="788" y="11750"/>
                  </a:lnTo>
                  <a:lnTo>
                    <a:pt x="799" y="11742"/>
                  </a:lnTo>
                  <a:lnTo>
                    <a:pt x="610" y="11695"/>
                  </a:lnTo>
                  <a:lnTo>
                    <a:pt x="634" y="11647"/>
                  </a:lnTo>
                  <a:lnTo>
                    <a:pt x="648" y="11620"/>
                  </a:lnTo>
                  <a:lnTo>
                    <a:pt x="652" y="11612"/>
                  </a:lnTo>
                  <a:lnTo>
                    <a:pt x="656" y="11607"/>
                  </a:lnTo>
                  <a:lnTo>
                    <a:pt x="659" y="11605"/>
                  </a:lnTo>
                  <a:lnTo>
                    <a:pt x="663" y="11605"/>
                  </a:lnTo>
                  <a:lnTo>
                    <a:pt x="674" y="11606"/>
                  </a:lnTo>
                  <a:lnTo>
                    <a:pt x="692" y="11606"/>
                  </a:lnTo>
                  <a:lnTo>
                    <a:pt x="706" y="11604"/>
                  </a:lnTo>
                  <a:lnTo>
                    <a:pt x="723" y="11599"/>
                  </a:lnTo>
                  <a:lnTo>
                    <a:pt x="744" y="11592"/>
                  </a:lnTo>
                  <a:lnTo>
                    <a:pt x="770" y="11580"/>
                  </a:lnTo>
                  <a:lnTo>
                    <a:pt x="749" y="11571"/>
                  </a:lnTo>
                  <a:lnTo>
                    <a:pt x="733" y="11565"/>
                  </a:lnTo>
                  <a:lnTo>
                    <a:pt x="723" y="11563"/>
                  </a:lnTo>
                  <a:lnTo>
                    <a:pt x="717" y="11563"/>
                  </a:lnTo>
                  <a:lnTo>
                    <a:pt x="715" y="11563"/>
                  </a:lnTo>
                  <a:lnTo>
                    <a:pt x="714" y="11564"/>
                  </a:lnTo>
                  <a:lnTo>
                    <a:pt x="714" y="11566"/>
                  </a:lnTo>
                  <a:lnTo>
                    <a:pt x="714" y="11568"/>
                  </a:lnTo>
                  <a:lnTo>
                    <a:pt x="716" y="11572"/>
                  </a:lnTo>
                  <a:lnTo>
                    <a:pt x="718" y="11576"/>
                  </a:lnTo>
                  <a:lnTo>
                    <a:pt x="720" y="11581"/>
                  </a:lnTo>
                  <a:lnTo>
                    <a:pt x="721" y="11585"/>
                  </a:lnTo>
                  <a:lnTo>
                    <a:pt x="721" y="11587"/>
                  </a:lnTo>
                  <a:lnTo>
                    <a:pt x="721" y="11588"/>
                  </a:lnTo>
                  <a:lnTo>
                    <a:pt x="719" y="11588"/>
                  </a:lnTo>
                  <a:lnTo>
                    <a:pt x="717" y="11589"/>
                  </a:lnTo>
                  <a:lnTo>
                    <a:pt x="710" y="11588"/>
                  </a:lnTo>
                  <a:lnTo>
                    <a:pt x="698" y="11584"/>
                  </a:lnTo>
                  <a:lnTo>
                    <a:pt x="680" y="11577"/>
                  </a:lnTo>
                  <a:lnTo>
                    <a:pt x="656" y="11566"/>
                  </a:lnTo>
                  <a:lnTo>
                    <a:pt x="640" y="11560"/>
                  </a:lnTo>
                  <a:lnTo>
                    <a:pt x="628" y="11555"/>
                  </a:lnTo>
                  <a:lnTo>
                    <a:pt x="620" y="11552"/>
                  </a:lnTo>
                  <a:lnTo>
                    <a:pt x="614" y="11552"/>
                  </a:lnTo>
                  <a:lnTo>
                    <a:pt x="612" y="11552"/>
                  </a:lnTo>
                  <a:lnTo>
                    <a:pt x="612" y="11553"/>
                  </a:lnTo>
                  <a:lnTo>
                    <a:pt x="613" y="11555"/>
                  </a:lnTo>
                  <a:lnTo>
                    <a:pt x="616" y="11556"/>
                  </a:lnTo>
                  <a:lnTo>
                    <a:pt x="620" y="11558"/>
                  </a:lnTo>
                  <a:lnTo>
                    <a:pt x="623" y="11559"/>
                  </a:lnTo>
                  <a:lnTo>
                    <a:pt x="625" y="11559"/>
                  </a:lnTo>
                  <a:lnTo>
                    <a:pt x="625" y="11557"/>
                  </a:lnTo>
                  <a:lnTo>
                    <a:pt x="624" y="11553"/>
                  </a:lnTo>
                  <a:lnTo>
                    <a:pt x="621" y="11548"/>
                  </a:lnTo>
                  <a:lnTo>
                    <a:pt x="613" y="11540"/>
                  </a:lnTo>
                  <a:lnTo>
                    <a:pt x="603" y="11528"/>
                  </a:lnTo>
                  <a:lnTo>
                    <a:pt x="593" y="11517"/>
                  </a:lnTo>
                  <a:lnTo>
                    <a:pt x="586" y="11507"/>
                  </a:lnTo>
                  <a:lnTo>
                    <a:pt x="580" y="11498"/>
                  </a:lnTo>
                  <a:lnTo>
                    <a:pt x="576" y="11489"/>
                  </a:lnTo>
                  <a:lnTo>
                    <a:pt x="568" y="11472"/>
                  </a:lnTo>
                  <a:lnTo>
                    <a:pt x="559" y="11454"/>
                  </a:lnTo>
                  <a:lnTo>
                    <a:pt x="571" y="11432"/>
                  </a:lnTo>
                  <a:lnTo>
                    <a:pt x="583" y="11412"/>
                  </a:lnTo>
                  <a:lnTo>
                    <a:pt x="596" y="11394"/>
                  </a:lnTo>
                  <a:lnTo>
                    <a:pt x="608" y="11379"/>
                  </a:lnTo>
                  <a:lnTo>
                    <a:pt x="637" y="11349"/>
                  </a:lnTo>
                  <a:lnTo>
                    <a:pt x="669" y="11318"/>
                  </a:lnTo>
                  <a:lnTo>
                    <a:pt x="654" y="11321"/>
                  </a:lnTo>
                  <a:lnTo>
                    <a:pt x="640" y="11326"/>
                  </a:lnTo>
                  <a:lnTo>
                    <a:pt x="629" y="11331"/>
                  </a:lnTo>
                  <a:lnTo>
                    <a:pt x="617" y="11337"/>
                  </a:lnTo>
                  <a:lnTo>
                    <a:pt x="600" y="11350"/>
                  </a:lnTo>
                  <a:lnTo>
                    <a:pt x="583" y="11364"/>
                  </a:lnTo>
                  <a:lnTo>
                    <a:pt x="575" y="11371"/>
                  </a:lnTo>
                  <a:lnTo>
                    <a:pt x="566" y="11377"/>
                  </a:lnTo>
                  <a:lnTo>
                    <a:pt x="556" y="11384"/>
                  </a:lnTo>
                  <a:lnTo>
                    <a:pt x="545" y="11390"/>
                  </a:lnTo>
                  <a:lnTo>
                    <a:pt x="533" y="11395"/>
                  </a:lnTo>
                  <a:lnTo>
                    <a:pt x="518" y="11400"/>
                  </a:lnTo>
                  <a:lnTo>
                    <a:pt x="501" y="11404"/>
                  </a:lnTo>
                  <a:lnTo>
                    <a:pt x="482" y="11407"/>
                  </a:lnTo>
                  <a:lnTo>
                    <a:pt x="462" y="11378"/>
                  </a:lnTo>
                  <a:lnTo>
                    <a:pt x="449" y="11360"/>
                  </a:lnTo>
                  <a:lnTo>
                    <a:pt x="444" y="11354"/>
                  </a:lnTo>
                  <a:lnTo>
                    <a:pt x="442" y="11350"/>
                  </a:lnTo>
                  <a:lnTo>
                    <a:pt x="440" y="11346"/>
                  </a:lnTo>
                  <a:lnTo>
                    <a:pt x="440" y="11344"/>
                  </a:lnTo>
                  <a:lnTo>
                    <a:pt x="443" y="11338"/>
                  </a:lnTo>
                  <a:lnTo>
                    <a:pt x="450" y="11330"/>
                  </a:lnTo>
                  <a:lnTo>
                    <a:pt x="455" y="11324"/>
                  </a:lnTo>
                  <a:lnTo>
                    <a:pt x="461" y="11315"/>
                  </a:lnTo>
                  <a:lnTo>
                    <a:pt x="467" y="11305"/>
                  </a:lnTo>
                  <a:lnTo>
                    <a:pt x="473" y="11292"/>
                  </a:lnTo>
                  <a:lnTo>
                    <a:pt x="454" y="11300"/>
                  </a:lnTo>
                  <a:lnTo>
                    <a:pt x="441" y="11305"/>
                  </a:lnTo>
                  <a:lnTo>
                    <a:pt x="437" y="11306"/>
                  </a:lnTo>
                  <a:lnTo>
                    <a:pt x="435" y="11306"/>
                  </a:lnTo>
                  <a:lnTo>
                    <a:pt x="433" y="11306"/>
                  </a:lnTo>
                  <a:lnTo>
                    <a:pt x="433" y="11305"/>
                  </a:lnTo>
                  <a:lnTo>
                    <a:pt x="435" y="11301"/>
                  </a:lnTo>
                  <a:lnTo>
                    <a:pt x="441" y="11297"/>
                  </a:lnTo>
                  <a:lnTo>
                    <a:pt x="448" y="11291"/>
                  </a:lnTo>
                  <a:lnTo>
                    <a:pt x="456" y="11285"/>
                  </a:lnTo>
                  <a:lnTo>
                    <a:pt x="464" y="11280"/>
                  </a:lnTo>
                  <a:lnTo>
                    <a:pt x="471" y="11276"/>
                  </a:lnTo>
                  <a:lnTo>
                    <a:pt x="476" y="11273"/>
                  </a:lnTo>
                  <a:lnTo>
                    <a:pt x="478" y="11274"/>
                  </a:lnTo>
                  <a:lnTo>
                    <a:pt x="476" y="11277"/>
                  </a:lnTo>
                  <a:lnTo>
                    <a:pt x="470" y="11284"/>
                  </a:lnTo>
                  <a:lnTo>
                    <a:pt x="457" y="11295"/>
                  </a:lnTo>
                  <a:lnTo>
                    <a:pt x="438" y="11311"/>
                  </a:lnTo>
                  <a:lnTo>
                    <a:pt x="376" y="11367"/>
                  </a:lnTo>
                  <a:lnTo>
                    <a:pt x="377" y="11329"/>
                  </a:lnTo>
                  <a:lnTo>
                    <a:pt x="379" y="11298"/>
                  </a:lnTo>
                  <a:lnTo>
                    <a:pt x="381" y="11272"/>
                  </a:lnTo>
                  <a:lnTo>
                    <a:pt x="382" y="11251"/>
                  </a:lnTo>
                  <a:lnTo>
                    <a:pt x="382" y="11239"/>
                  </a:lnTo>
                  <a:lnTo>
                    <a:pt x="381" y="11230"/>
                  </a:lnTo>
                  <a:lnTo>
                    <a:pt x="379" y="11220"/>
                  </a:lnTo>
                  <a:lnTo>
                    <a:pt x="377" y="11210"/>
                  </a:lnTo>
                  <a:lnTo>
                    <a:pt x="374" y="11199"/>
                  </a:lnTo>
                  <a:lnTo>
                    <a:pt x="368" y="11188"/>
                  </a:lnTo>
                  <a:lnTo>
                    <a:pt x="363" y="11177"/>
                  </a:lnTo>
                  <a:lnTo>
                    <a:pt x="356" y="11164"/>
                  </a:lnTo>
                  <a:lnTo>
                    <a:pt x="333" y="11387"/>
                  </a:lnTo>
                  <a:close/>
                  <a:moveTo>
                    <a:pt x="1067" y="9863"/>
                  </a:moveTo>
                  <a:lnTo>
                    <a:pt x="1056" y="9856"/>
                  </a:lnTo>
                  <a:lnTo>
                    <a:pt x="1045" y="9847"/>
                  </a:lnTo>
                  <a:lnTo>
                    <a:pt x="1036" y="9839"/>
                  </a:lnTo>
                  <a:lnTo>
                    <a:pt x="1029" y="9830"/>
                  </a:lnTo>
                  <a:lnTo>
                    <a:pt x="1015" y="9812"/>
                  </a:lnTo>
                  <a:lnTo>
                    <a:pt x="1005" y="9794"/>
                  </a:lnTo>
                  <a:lnTo>
                    <a:pt x="995" y="9777"/>
                  </a:lnTo>
                  <a:lnTo>
                    <a:pt x="985" y="9762"/>
                  </a:lnTo>
                  <a:lnTo>
                    <a:pt x="980" y="9756"/>
                  </a:lnTo>
                  <a:lnTo>
                    <a:pt x="974" y="9750"/>
                  </a:lnTo>
                  <a:lnTo>
                    <a:pt x="967" y="9745"/>
                  </a:lnTo>
                  <a:lnTo>
                    <a:pt x="959" y="9742"/>
                  </a:lnTo>
                  <a:lnTo>
                    <a:pt x="982" y="9883"/>
                  </a:lnTo>
                  <a:lnTo>
                    <a:pt x="929" y="9907"/>
                  </a:lnTo>
                  <a:lnTo>
                    <a:pt x="895" y="9921"/>
                  </a:lnTo>
                  <a:lnTo>
                    <a:pt x="883" y="9926"/>
                  </a:lnTo>
                  <a:lnTo>
                    <a:pt x="875" y="9930"/>
                  </a:lnTo>
                  <a:lnTo>
                    <a:pt x="870" y="9933"/>
                  </a:lnTo>
                  <a:lnTo>
                    <a:pt x="867" y="9936"/>
                  </a:lnTo>
                  <a:lnTo>
                    <a:pt x="866" y="9940"/>
                  </a:lnTo>
                  <a:lnTo>
                    <a:pt x="866" y="9944"/>
                  </a:lnTo>
                  <a:lnTo>
                    <a:pt x="866" y="9949"/>
                  </a:lnTo>
                  <a:lnTo>
                    <a:pt x="868" y="9956"/>
                  </a:lnTo>
                  <a:lnTo>
                    <a:pt x="869" y="9965"/>
                  </a:lnTo>
                  <a:lnTo>
                    <a:pt x="869" y="9977"/>
                  </a:lnTo>
                  <a:lnTo>
                    <a:pt x="869" y="9991"/>
                  </a:lnTo>
                  <a:lnTo>
                    <a:pt x="866" y="10009"/>
                  </a:lnTo>
                  <a:lnTo>
                    <a:pt x="864" y="10017"/>
                  </a:lnTo>
                  <a:lnTo>
                    <a:pt x="862" y="10024"/>
                  </a:lnTo>
                  <a:lnTo>
                    <a:pt x="854" y="10057"/>
                  </a:lnTo>
                  <a:lnTo>
                    <a:pt x="848" y="10088"/>
                  </a:lnTo>
                  <a:lnTo>
                    <a:pt x="845" y="10113"/>
                  </a:lnTo>
                  <a:lnTo>
                    <a:pt x="843" y="10134"/>
                  </a:lnTo>
                  <a:lnTo>
                    <a:pt x="843" y="10151"/>
                  </a:lnTo>
                  <a:lnTo>
                    <a:pt x="845" y="10175"/>
                  </a:lnTo>
                  <a:lnTo>
                    <a:pt x="845" y="10189"/>
                  </a:lnTo>
                  <a:lnTo>
                    <a:pt x="844" y="10192"/>
                  </a:lnTo>
                  <a:lnTo>
                    <a:pt x="843" y="10194"/>
                  </a:lnTo>
                  <a:lnTo>
                    <a:pt x="842" y="10196"/>
                  </a:lnTo>
                  <a:lnTo>
                    <a:pt x="840" y="10198"/>
                  </a:lnTo>
                  <a:lnTo>
                    <a:pt x="834" y="10203"/>
                  </a:lnTo>
                  <a:lnTo>
                    <a:pt x="825" y="10207"/>
                  </a:lnTo>
                  <a:lnTo>
                    <a:pt x="795" y="10221"/>
                  </a:lnTo>
                  <a:lnTo>
                    <a:pt x="747" y="10244"/>
                  </a:lnTo>
                  <a:lnTo>
                    <a:pt x="955" y="10321"/>
                  </a:lnTo>
                  <a:lnTo>
                    <a:pt x="970" y="10333"/>
                  </a:lnTo>
                  <a:lnTo>
                    <a:pt x="979" y="10338"/>
                  </a:lnTo>
                  <a:lnTo>
                    <a:pt x="984" y="10339"/>
                  </a:lnTo>
                  <a:lnTo>
                    <a:pt x="986" y="10338"/>
                  </a:lnTo>
                  <a:lnTo>
                    <a:pt x="987" y="10338"/>
                  </a:lnTo>
                  <a:lnTo>
                    <a:pt x="989" y="10341"/>
                  </a:lnTo>
                  <a:lnTo>
                    <a:pt x="994" y="10349"/>
                  </a:lnTo>
                  <a:lnTo>
                    <a:pt x="1003" y="10364"/>
                  </a:lnTo>
                  <a:lnTo>
                    <a:pt x="1010" y="10376"/>
                  </a:lnTo>
                  <a:lnTo>
                    <a:pt x="1016" y="10385"/>
                  </a:lnTo>
                  <a:lnTo>
                    <a:pt x="1021" y="10390"/>
                  </a:lnTo>
                  <a:lnTo>
                    <a:pt x="1025" y="10394"/>
                  </a:lnTo>
                  <a:lnTo>
                    <a:pt x="1030" y="10399"/>
                  </a:lnTo>
                  <a:lnTo>
                    <a:pt x="1031" y="10401"/>
                  </a:lnTo>
                  <a:lnTo>
                    <a:pt x="1028" y="10405"/>
                  </a:lnTo>
                  <a:lnTo>
                    <a:pt x="1023" y="10415"/>
                  </a:lnTo>
                  <a:lnTo>
                    <a:pt x="1019" y="10424"/>
                  </a:lnTo>
                  <a:lnTo>
                    <a:pt x="1014" y="10436"/>
                  </a:lnTo>
                  <a:lnTo>
                    <a:pt x="1008" y="10452"/>
                  </a:lnTo>
                  <a:lnTo>
                    <a:pt x="1002" y="10472"/>
                  </a:lnTo>
                  <a:lnTo>
                    <a:pt x="1007" y="10466"/>
                  </a:lnTo>
                  <a:lnTo>
                    <a:pt x="1012" y="10459"/>
                  </a:lnTo>
                  <a:lnTo>
                    <a:pt x="1014" y="10456"/>
                  </a:lnTo>
                  <a:lnTo>
                    <a:pt x="1016" y="10454"/>
                  </a:lnTo>
                  <a:lnTo>
                    <a:pt x="1017" y="10454"/>
                  </a:lnTo>
                  <a:lnTo>
                    <a:pt x="1019" y="10455"/>
                  </a:lnTo>
                  <a:lnTo>
                    <a:pt x="1091" y="10378"/>
                  </a:lnTo>
                  <a:lnTo>
                    <a:pt x="1100" y="10573"/>
                  </a:lnTo>
                  <a:lnTo>
                    <a:pt x="1106" y="10557"/>
                  </a:lnTo>
                  <a:lnTo>
                    <a:pt x="1111" y="10542"/>
                  </a:lnTo>
                  <a:lnTo>
                    <a:pt x="1116" y="10529"/>
                  </a:lnTo>
                  <a:lnTo>
                    <a:pt x="1119" y="10517"/>
                  </a:lnTo>
                  <a:lnTo>
                    <a:pt x="1123" y="10495"/>
                  </a:lnTo>
                  <a:lnTo>
                    <a:pt x="1127" y="10473"/>
                  </a:lnTo>
                  <a:lnTo>
                    <a:pt x="1129" y="10463"/>
                  </a:lnTo>
                  <a:lnTo>
                    <a:pt x="1131" y="10453"/>
                  </a:lnTo>
                  <a:lnTo>
                    <a:pt x="1134" y="10442"/>
                  </a:lnTo>
                  <a:lnTo>
                    <a:pt x="1137" y="10431"/>
                  </a:lnTo>
                  <a:lnTo>
                    <a:pt x="1142" y="10419"/>
                  </a:lnTo>
                  <a:lnTo>
                    <a:pt x="1148" y="10407"/>
                  </a:lnTo>
                  <a:lnTo>
                    <a:pt x="1156" y="10392"/>
                  </a:lnTo>
                  <a:lnTo>
                    <a:pt x="1165" y="10378"/>
                  </a:lnTo>
                  <a:lnTo>
                    <a:pt x="1198" y="10389"/>
                  </a:lnTo>
                  <a:lnTo>
                    <a:pt x="1215" y="10394"/>
                  </a:lnTo>
                  <a:lnTo>
                    <a:pt x="1219" y="10395"/>
                  </a:lnTo>
                  <a:lnTo>
                    <a:pt x="1221" y="10397"/>
                  </a:lnTo>
                  <a:lnTo>
                    <a:pt x="1222" y="10399"/>
                  </a:lnTo>
                  <a:lnTo>
                    <a:pt x="1223" y="10402"/>
                  </a:lnTo>
                  <a:lnTo>
                    <a:pt x="1223" y="10405"/>
                  </a:lnTo>
                  <a:lnTo>
                    <a:pt x="1224" y="10411"/>
                  </a:lnTo>
                  <a:lnTo>
                    <a:pt x="1225" y="10419"/>
                  </a:lnTo>
                  <a:lnTo>
                    <a:pt x="1229" y="10430"/>
                  </a:lnTo>
                  <a:lnTo>
                    <a:pt x="1235" y="10443"/>
                  </a:lnTo>
                  <a:lnTo>
                    <a:pt x="1243" y="10461"/>
                  </a:lnTo>
                  <a:lnTo>
                    <a:pt x="1256" y="10482"/>
                  </a:lnTo>
                  <a:lnTo>
                    <a:pt x="1272" y="10508"/>
                  </a:lnTo>
                  <a:lnTo>
                    <a:pt x="1271" y="10309"/>
                  </a:lnTo>
                  <a:lnTo>
                    <a:pt x="1320" y="10309"/>
                  </a:lnTo>
                  <a:lnTo>
                    <a:pt x="1355" y="10309"/>
                  </a:lnTo>
                  <a:lnTo>
                    <a:pt x="1369" y="10310"/>
                  </a:lnTo>
                  <a:lnTo>
                    <a:pt x="1380" y="10311"/>
                  </a:lnTo>
                  <a:lnTo>
                    <a:pt x="1390" y="10312"/>
                  </a:lnTo>
                  <a:lnTo>
                    <a:pt x="1399" y="10314"/>
                  </a:lnTo>
                  <a:lnTo>
                    <a:pt x="1407" y="10317"/>
                  </a:lnTo>
                  <a:lnTo>
                    <a:pt x="1415" y="10320"/>
                  </a:lnTo>
                  <a:lnTo>
                    <a:pt x="1423" y="10325"/>
                  </a:lnTo>
                  <a:lnTo>
                    <a:pt x="1431" y="10330"/>
                  </a:lnTo>
                  <a:lnTo>
                    <a:pt x="1452" y="10345"/>
                  </a:lnTo>
                  <a:lnTo>
                    <a:pt x="1481" y="10364"/>
                  </a:lnTo>
                  <a:lnTo>
                    <a:pt x="1470" y="10332"/>
                  </a:lnTo>
                  <a:lnTo>
                    <a:pt x="1465" y="10316"/>
                  </a:lnTo>
                  <a:lnTo>
                    <a:pt x="1464" y="10313"/>
                  </a:lnTo>
                  <a:lnTo>
                    <a:pt x="1463" y="10313"/>
                  </a:lnTo>
                  <a:lnTo>
                    <a:pt x="1463" y="10314"/>
                  </a:lnTo>
                  <a:lnTo>
                    <a:pt x="1463" y="10317"/>
                  </a:lnTo>
                  <a:lnTo>
                    <a:pt x="1463" y="10320"/>
                  </a:lnTo>
                  <a:lnTo>
                    <a:pt x="1463" y="10323"/>
                  </a:lnTo>
                  <a:lnTo>
                    <a:pt x="1461" y="10325"/>
                  </a:lnTo>
                  <a:lnTo>
                    <a:pt x="1458" y="10326"/>
                  </a:lnTo>
                  <a:lnTo>
                    <a:pt x="1454" y="10325"/>
                  </a:lnTo>
                  <a:lnTo>
                    <a:pt x="1449" y="10321"/>
                  </a:lnTo>
                  <a:lnTo>
                    <a:pt x="1441" y="10314"/>
                  </a:lnTo>
                  <a:lnTo>
                    <a:pt x="1430" y="10303"/>
                  </a:lnTo>
                  <a:lnTo>
                    <a:pt x="1420" y="10292"/>
                  </a:lnTo>
                  <a:lnTo>
                    <a:pt x="1412" y="10285"/>
                  </a:lnTo>
                  <a:lnTo>
                    <a:pt x="1406" y="10280"/>
                  </a:lnTo>
                  <a:lnTo>
                    <a:pt x="1401" y="10277"/>
                  </a:lnTo>
                  <a:lnTo>
                    <a:pt x="1398" y="10276"/>
                  </a:lnTo>
                  <a:lnTo>
                    <a:pt x="1395" y="10277"/>
                  </a:lnTo>
                  <a:lnTo>
                    <a:pt x="1394" y="10277"/>
                  </a:lnTo>
                  <a:lnTo>
                    <a:pt x="1392" y="10278"/>
                  </a:lnTo>
                  <a:lnTo>
                    <a:pt x="1391" y="10278"/>
                  </a:lnTo>
                  <a:lnTo>
                    <a:pt x="1390" y="10278"/>
                  </a:lnTo>
                  <a:lnTo>
                    <a:pt x="1388" y="10275"/>
                  </a:lnTo>
                  <a:lnTo>
                    <a:pt x="1386" y="10271"/>
                  </a:lnTo>
                  <a:lnTo>
                    <a:pt x="1378" y="10253"/>
                  </a:lnTo>
                  <a:lnTo>
                    <a:pt x="1365" y="10219"/>
                  </a:lnTo>
                  <a:lnTo>
                    <a:pt x="1402" y="10161"/>
                  </a:lnTo>
                  <a:lnTo>
                    <a:pt x="1393" y="10155"/>
                  </a:lnTo>
                  <a:lnTo>
                    <a:pt x="1382" y="10146"/>
                  </a:lnTo>
                  <a:lnTo>
                    <a:pt x="1407" y="10121"/>
                  </a:lnTo>
                  <a:lnTo>
                    <a:pt x="1423" y="10105"/>
                  </a:lnTo>
                  <a:lnTo>
                    <a:pt x="1430" y="10099"/>
                  </a:lnTo>
                  <a:lnTo>
                    <a:pt x="1435" y="10094"/>
                  </a:lnTo>
                  <a:lnTo>
                    <a:pt x="1440" y="10090"/>
                  </a:lnTo>
                  <a:lnTo>
                    <a:pt x="1446" y="10088"/>
                  </a:lnTo>
                  <a:lnTo>
                    <a:pt x="1452" y="10086"/>
                  </a:lnTo>
                  <a:lnTo>
                    <a:pt x="1458" y="10084"/>
                  </a:lnTo>
                  <a:lnTo>
                    <a:pt x="1467" y="10083"/>
                  </a:lnTo>
                  <a:lnTo>
                    <a:pt x="1477" y="10082"/>
                  </a:lnTo>
                  <a:lnTo>
                    <a:pt x="1504" y="10080"/>
                  </a:lnTo>
                  <a:lnTo>
                    <a:pt x="1544" y="10075"/>
                  </a:lnTo>
                  <a:lnTo>
                    <a:pt x="1520" y="10063"/>
                  </a:lnTo>
                  <a:lnTo>
                    <a:pt x="1503" y="10055"/>
                  </a:lnTo>
                  <a:lnTo>
                    <a:pt x="1496" y="10053"/>
                  </a:lnTo>
                  <a:lnTo>
                    <a:pt x="1490" y="10052"/>
                  </a:lnTo>
                  <a:lnTo>
                    <a:pt x="1483" y="10051"/>
                  </a:lnTo>
                  <a:lnTo>
                    <a:pt x="1477" y="10052"/>
                  </a:lnTo>
                  <a:lnTo>
                    <a:pt x="1462" y="10054"/>
                  </a:lnTo>
                  <a:lnTo>
                    <a:pt x="1442" y="10059"/>
                  </a:lnTo>
                  <a:lnTo>
                    <a:pt x="1415" y="10065"/>
                  </a:lnTo>
                  <a:lnTo>
                    <a:pt x="1377" y="10071"/>
                  </a:lnTo>
                  <a:lnTo>
                    <a:pt x="1388" y="10060"/>
                  </a:lnTo>
                  <a:lnTo>
                    <a:pt x="1398" y="10050"/>
                  </a:lnTo>
                  <a:lnTo>
                    <a:pt x="1407" y="10042"/>
                  </a:lnTo>
                  <a:lnTo>
                    <a:pt x="1417" y="10035"/>
                  </a:lnTo>
                  <a:lnTo>
                    <a:pt x="1434" y="10022"/>
                  </a:lnTo>
                  <a:lnTo>
                    <a:pt x="1449" y="10009"/>
                  </a:lnTo>
                  <a:lnTo>
                    <a:pt x="1456" y="10003"/>
                  </a:lnTo>
                  <a:lnTo>
                    <a:pt x="1462" y="9996"/>
                  </a:lnTo>
                  <a:lnTo>
                    <a:pt x="1468" y="9988"/>
                  </a:lnTo>
                  <a:lnTo>
                    <a:pt x="1472" y="9979"/>
                  </a:lnTo>
                  <a:lnTo>
                    <a:pt x="1476" y="9969"/>
                  </a:lnTo>
                  <a:lnTo>
                    <a:pt x="1479" y="9958"/>
                  </a:lnTo>
                  <a:lnTo>
                    <a:pt x="1480" y="9945"/>
                  </a:lnTo>
                  <a:lnTo>
                    <a:pt x="1481" y="9930"/>
                  </a:lnTo>
                  <a:lnTo>
                    <a:pt x="1457" y="9941"/>
                  </a:lnTo>
                  <a:lnTo>
                    <a:pt x="1440" y="9949"/>
                  </a:lnTo>
                  <a:lnTo>
                    <a:pt x="1430" y="9954"/>
                  </a:lnTo>
                  <a:lnTo>
                    <a:pt x="1422" y="9959"/>
                  </a:lnTo>
                  <a:lnTo>
                    <a:pt x="1414" y="9964"/>
                  </a:lnTo>
                  <a:lnTo>
                    <a:pt x="1403" y="9970"/>
                  </a:lnTo>
                  <a:lnTo>
                    <a:pt x="1386" y="9978"/>
                  </a:lnTo>
                  <a:lnTo>
                    <a:pt x="1361" y="9990"/>
                  </a:lnTo>
                  <a:lnTo>
                    <a:pt x="1344" y="9958"/>
                  </a:lnTo>
                  <a:lnTo>
                    <a:pt x="1333" y="9938"/>
                  </a:lnTo>
                  <a:lnTo>
                    <a:pt x="1330" y="9932"/>
                  </a:lnTo>
                  <a:lnTo>
                    <a:pt x="1328" y="9928"/>
                  </a:lnTo>
                  <a:lnTo>
                    <a:pt x="1327" y="9924"/>
                  </a:lnTo>
                  <a:lnTo>
                    <a:pt x="1327" y="9921"/>
                  </a:lnTo>
                  <a:lnTo>
                    <a:pt x="1330" y="9915"/>
                  </a:lnTo>
                  <a:lnTo>
                    <a:pt x="1338" y="9905"/>
                  </a:lnTo>
                  <a:lnTo>
                    <a:pt x="1344" y="9898"/>
                  </a:lnTo>
                  <a:lnTo>
                    <a:pt x="1350" y="9887"/>
                  </a:lnTo>
                  <a:lnTo>
                    <a:pt x="1358" y="9874"/>
                  </a:lnTo>
                  <a:lnTo>
                    <a:pt x="1367" y="9857"/>
                  </a:lnTo>
                  <a:lnTo>
                    <a:pt x="1269" y="9900"/>
                  </a:lnTo>
                  <a:lnTo>
                    <a:pt x="1262" y="9893"/>
                  </a:lnTo>
                  <a:lnTo>
                    <a:pt x="1256" y="9886"/>
                  </a:lnTo>
                  <a:lnTo>
                    <a:pt x="1251" y="9882"/>
                  </a:lnTo>
                  <a:lnTo>
                    <a:pt x="1246" y="9879"/>
                  </a:lnTo>
                  <a:lnTo>
                    <a:pt x="1241" y="9877"/>
                  </a:lnTo>
                  <a:lnTo>
                    <a:pt x="1237" y="9876"/>
                  </a:lnTo>
                  <a:lnTo>
                    <a:pt x="1233" y="9875"/>
                  </a:lnTo>
                  <a:lnTo>
                    <a:pt x="1230" y="9876"/>
                  </a:lnTo>
                  <a:lnTo>
                    <a:pt x="1224" y="9878"/>
                  </a:lnTo>
                  <a:lnTo>
                    <a:pt x="1220" y="9882"/>
                  </a:lnTo>
                  <a:lnTo>
                    <a:pt x="1217" y="9886"/>
                  </a:lnTo>
                  <a:lnTo>
                    <a:pt x="1215" y="9891"/>
                  </a:lnTo>
                  <a:lnTo>
                    <a:pt x="1214" y="9892"/>
                  </a:lnTo>
                  <a:lnTo>
                    <a:pt x="1214" y="9892"/>
                  </a:lnTo>
                  <a:lnTo>
                    <a:pt x="1214" y="9892"/>
                  </a:lnTo>
                  <a:lnTo>
                    <a:pt x="1214" y="9891"/>
                  </a:lnTo>
                  <a:lnTo>
                    <a:pt x="1214" y="9884"/>
                  </a:lnTo>
                  <a:lnTo>
                    <a:pt x="1215" y="9874"/>
                  </a:lnTo>
                  <a:lnTo>
                    <a:pt x="1219" y="9835"/>
                  </a:lnTo>
                  <a:lnTo>
                    <a:pt x="1223" y="9764"/>
                  </a:lnTo>
                  <a:lnTo>
                    <a:pt x="1152" y="9860"/>
                  </a:lnTo>
                  <a:lnTo>
                    <a:pt x="1146" y="9663"/>
                  </a:lnTo>
                  <a:lnTo>
                    <a:pt x="1136" y="9679"/>
                  </a:lnTo>
                  <a:lnTo>
                    <a:pt x="1129" y="9693"/>
                  </a:lnTo>
                  <a:lnTo>
                    <a:pt x="1124" y="9705"/>
                  </a:lnTo>
                  <a:lnTo>
                    <a:pt x="1120" y="9716"/>
                  </a:lnTo>
                  <a:lnTo>
                    <a:pt x="1115" y="9736"/>
                  </a:lnTo>
                  <a:lnTo>
                    <a:pt x="1113" y="9754"/>
                  </a:lnTo>
                  <a:lnTo>
                    <a:pt x="1111" y="9763"/>
                  </a:lnTo>
                  <a:lnTo>
                    <a:pt x="1109" y="9773"/>
                  </a:lnTo>
                  <a:lnTo>
                    <a:pt x="1106" y="9783"/>
                  </a:lnTo>
                  <a:lnTo>
                    <a:pt x="1102" y="9795"/>
                  </a:lnTo>
                  <a:lnTo>
                    <a:pt x="1097" y="9809"/>
                  </a:lnTo>
                  <a:lnTo>
                    <a:pt x="1089" y="9825"/>
                  </a:lnTo>
                  <a:lnTo>
                    <a:pt x="1079" y="9843"/>
                  </a:lnTo>
                  <a:lnTo>
                    <a:pt x="1067" y="9863"/>
                  </a:lnTo>
                  <a:close/>
                  <a:moveTo>
                    <a:pt x="2740" y="12164"/>
                  </a:moveTo>
                  <a:lnTo>
                    <a:pt x="2697" y="12145"/>
                  </a:lnTo>
                  <a:lnTo>
                    <a:pt x="2671" y="12132"/>
                  </a:lnTo>
                  <a:lnTo>
                    <a:pt x="2663" y="12127"/>
                  </a:lnTo>
                  <a:lnTo>
                    <a:pt x="2657" y="12122"/>
                  </a:lnTo>
                  <a:lnTo>
                    <a:pt x="2653" y="12118"/>
                  </a:lnTo>
                  <a:lnTo>
                    <a:pt x="2651" y="12112"/>
                  </a:lnTo>
                  <a:lnTo>
                    <a:pt x="2648" y="12100"/>
                  </a:lnTo>
                  <a:lnTo>
                    <a:pt x="2644" y="12082"/>
                  </a:lnTo>
                  <a:lnTo>
                    <a:pt x="2640" y="12070"/>
                  </a:lnTo>
                  <a:lnTo>
                    <a:pt x="2634" y="12056"/>
                  </a:lnTo>
                  <a:lnTo>
                    <a:pt x="2626" y="12040"/>
                  </a:lnTo>
                  <a:lnTo>
                    <a:pt x="2614" y="12021"/>
                  </a:lnTo>
                  <a:lnTo>
                    <a:pt x="2617" y="12053"/>
                  </a:lnTo>
                  <a:lnTo>
                    <a:pt x="2619" y="12070"/>
                  </a:lnTo>
                  <a:lnTo>
                    <a:pt x="2621" y="12078"/>
                  </a:lnTo>
                  <a:lnTo>
                    <a:pt x="2623" y="12081"/>
                  </a:lnTo>
                  <a:lnTo>
                    <a:pt x="2625" y="12087"/>
                  </a:lnTo>
                  <a:lnTo>
                    <a:pt x="2625" y="12099"/>
                  </a:lnTo>
                  <a:lnTo>
                    <a:pt x="2625" y="12124"/>
                  </a:lnTo>
                  <a:lnTo>
                    <a:pt x="2623" y="12166"/>
                  </a:lnTo>
                  <a:lnTo>
                    <a:pt x="2594" y="12190"/>
                  </a:lnTo>
                  <a:lnTo>
                    <a:pt x="2577" y="12205"/>
                  </a:lnTo>
                  <a:lnTo>
                    <a:pt x="2571" y="12210"/>
                  </a:lnTo>
                  <a:lnTo>
                    <a:pt x="2567" y="12214"/>
                  </a:lnTo>
                  <a:lnTo>
                    <a:pt x="2563" y="12216"/>
                  </a:lnTo>
                  <a:lnTo>
                    <a:pt x="2558" y="12217"/>
                  </a:lnTo>
                  <a:lnTo>
                    <a:pt x="2548" y="12216"/>
                  </a:lnTo>
                  <a:lnTo>
                    <a:pt x="2532" y="12212"/>
                  </a:lnTo>
                  <a:lnTo>
                    <a:pt x="2521" y="12210"/>
                  </a:lnTo>
                  <a:lnTo>
                    <a:pt x="2506" y="12207"/>
                  </a:lnTo>
                  <a:lnTo>
                    <a:pt x="2488" y="12205"/>
                  </a:lnTo>
                  <a:lnTo>
                    <a:pt x="2466" y="12203"/>
                  </a:lnTo>
                  <a:lnTo>
                    <a:pt x="2494" y="12223"/>
                  </a:lnTo>
                  <a:lnTo>
                    <a:pt x="2511" y="12234"/>
                  </a:lnTo>
                  <a:lnTo>
                    <a:pt x="2519" y="12240"/>
                  </a:lnTo>
                  <a:lnTo>
                    <a:pt x="2522" y="12243"/>
                  </a:lnTo>
                  <a:lnTo>
                    <a:pt x="2522" y="12247"/>
                  </a:lnTo>
                  <a:lnTo>
                    <a:pt x="2523" y="12256"/>
                  </a:lnTo>
                  <a:lnTo>
                    <a:pt x="2524" y="12263"/>
                  </a:lnTo>
                  <a:lnTo>
                    <a:pt x="2528" y="12273"/>
                  </a:lnTo>
                  <a:lnTo>
                    <a:pt x="2533" y="12285"/>
                  </a:lnTo>
                  <a:lnTo>
                    <a:pt x="2540" y="12300"/>
                  </a:lnTo>
                  <a:lnTo>
                    <a:pt x="2511" y="12296"/>
                  </a:lnTo>
                  <a:lnTo>
                    <a:pt x="2472" y="12289"/>
                  </a:lnTo>
                  <a:lnTo>
                    <a:pt x="2437" y="12282"/>
                  </a:lnTo>
                  <a:lnTo>
                    <a:pt x="2422" y="12279"/>
                  </a:lnTo>
                  <a:lnTo>
                    <a:pt x="2404" y="12279"/>
                  </a:lnTo>
                  <a:lnTo>
                    <a:pt x="2390" y="12278"/>
                  </a:lnTo>
                  <a:lnTo>
                    <a:pt x="2379" y="12276"/>
                  </a:lnTo>
                  <a:lnTo>
                    <a:pt x="2372" y="12275"/>
                  </a:lnTo>
                  <a:lnTo>
                    <a:pt x="2364" y="12271"/>
                  </a:lnTo>
                  <a:lnTo>
                    <a:pt x="2362" y="12270"/>
                  </a:lnTo>
                  <a:lnTo>
                    <a:pt x="2363" y="12270"/>
                  </a:lnTo>
                  <a:lnTo>
                    <a:pt x="2362" y="12274"/>
                  </a:lnTo>
                  <a:lnTo>
                    <a:pt x="2360" y="12277"/>
                  </a:lnTo>
                  <a:lnTo>
                    <a:pt x="2356" y="12282"/>
                  </a:lnTo>
                  <a:lnTo>
                    <a:pt x="2350" y="12289"/>
                  </a:lnTo>
                  <a:lnTo>
                    <a:pt x="2341" y="12297"/>
                  </a:lnTo>
                  <a:lnTo>
                    <a:pt x="2374" y="12304"/>
                  </a:lnTo>
                  <a:lnTo>
                    <a:pt x="2399" y="12308"/>
                  </a:lnTo>
                  <a:lnTo>
                    <a:pt x="2419" y="12310"/>
                  </a:lnTo>
                  <a:lnTo>
                    <a:pt x="2436" y="12313"/>
                  </a:lnTo>
                  <a:lnTo>
                    <a:pt x="2444" y="12315"/>
                  </a:lnTo>
                  <a:lnTo>
                    <a:pt x="2452" y="12318"/>
                  </a:lnTo>
                  <a:lnTo>
                    <a:pt x="2460" y="12321"/>
                  </a:lnTo>
                  <a:lnTo>
                    <a:pt x="2469" y="12326"/>
                  </a:lnTo>
                  <a:lnTo>
                    <a:pt x="2478" y="12332"/>
                  </a:lnTo>
                  <a:lnTo>
                    <a:pt x="2489" y="12340"/>
                  </a:lnTo>
                  <a:lnTo>
                    <a:pt x="2500" y="12350"/>
                  </a:lnTo>
                  <a:lnTo>
                    <a:pt x="2514" y="12362"/>
                  </a:lnTo>
                  <a:lnTo>
                    <a:pt x="2494" y="12394"/>
                  </a:lnTo>
                  <a:lnTo>
                    <a:pt x="2480" y="12415"/>
                  </a:lnTo>
                  <a:lnTo>
                    <a:pt x="2474" y="12422"/>
                  </a:lnTo>
                  <a:lnTo>
                    <a:pt x="2468" y="12428"/>
                  </a:lnTo>
                  <a:lnTo>
                    <a:pt x="2463" y="12431"/>
                  </a:lnTo>
                  <a:lnTo>
                    <a:pt x="2457" y="12433"/>
                  </a:lnTo>
                  <a:lnTo>
                    <a:pt x="2443" y="12435"/>
                  </a:lnTo>
                  <a:lnTo>
                    <a:pt x="2422" y="12435"/>
                  </a:lnTo>
                  <a:lnTo>
                    <a:pt x="2408" y="12435"/>
                  </a:lnTo>
                  <a:lnTo>
                    <a:pt x="2392" y="12435"/>
                  </a:lnTo>
                  <a:lnTo>
                    <a:pt x="2372" y="12437"/>
                  </a:lnTo>
                  <a:lnTo>
                    <a:pt x="2349" y="12439"/>
                  </a:lnTo>
                  <a:lnTo>
                    <a:pt x="2521" y="12458"/>
                  </a:lnTo>
                  <a:lnTo>
                    <a:pt x="2502" y="12481"/>
                  </a:lnTo>
                  <a:lnTo>
                    <a:pt x="2488" y="12496"/>
                  </a:lnTo>
                  <a:lnTo>
                    <a:pt x="2483" y="12500"/>
                  </a:lnTo>
                  <a:lnTo>
                    <a:pt x="2479" y="12503"/>
                  </a:lnTo>
                  <a:lnTo>
                    <a:pt x="2475" y="12505"/>
                  </a:lnTo>
                  <a:lnTo>
                    <a:pt x="2473" y="12506"/>
                  </a:lnTo>
                  <a:lnTo>
                    <a:pt x="2469" y="12506"/>
                  </a:lnTo>
                  <a:lnTo>
                    <a:pt x="2465" y="12505"/>
                  </a:lnTo>
                  <a:lnTo>
                    <a:pt x="2463" y="12505"/>
                  </a:lnTo>
                  <a:lnTo>
                    <a:pt x="2461" y="12507"/>
                  </a:lnTo>
                  <a:lnTo>
                    <a:pt x="2458" y="12509"/>
                  </a:lnTo>
                  <a:lnTo>
                    <a:pt x="2454" y="12512"/>
                  </a:lnTo>
                  <a:lnTo>
                    <a:pt x="2443" y="12523"/>
                  </a:lnTo>
                  <a:lnTo>
                    <a:pt x="2434" y="12530"/>
                  </a:lnTo>
                  <a:lnTo>
                    <a:pt x="2426" y="12534"/>
                  </a:lnTo>
                  <a:lnTo>
                    <a:pt x="2421" y="12536"/>
                  </a:lnTo>
                  <a:lnTo>
                    <a:pt x="2417" y="12536"/>
                  </a:lnTo>
                  <a:lnTo>
                    <a:pt x="2414" y="12535"/>
                  </a:lnTo>
                  <a:lnTo>
                    <a:pt x="2412" y="12533"/>
                  </a:lnTo>
                  <a:lnTo>
                    <a:pt x="2411" y="12531"/>
                  </a:lnTo>
                  <a:lnTo>
                    <a:pt x="2411" y="12529"/>
                  </a:lnTo>
                  <a:lnTo>
                    <a:pt x="2411" y="12533"/>
                  </a:lnTo>
                  <a:lnTo>
                    <a:pt x="2410" y="12550"/>
                  </a:lnTo>
                  <a:lnTo>
                    <a:pt x="2406" y="12582"/>
                  </a:lnTo>
                  <a:lnTo>
                    <a:pt x="2422" y="12574"/>
                  </a:lnTo>
                  <a:lnTo>
                    <a:pt x="2431" y="12570"/>
                  </a:lnTo>
                  <a:lnTo>
                    <a:pt x="2434" y="12568"/>
                  </a:lnTo>
                  <a:lnTo>
                    <a:pt x="2434" y="12567"/>
                  </a:lnTo>
                  <a:lnTo>
                    <a:pt x="2435" y="12567"/>
                  </a:lnTo>
                  <a:lnTo>
                    <a:pt x="2438" y="12565"/>
                  </a:lnTo>
                  <a:lnTo>
                    <a:pt x="2446" y="12561"/>
                  </a:lnTo>
                  <a:lnTo>
                    <a:pt x="2462" y="12554"/>
                  </a:lnTo>
                  <a:lnTo>
                    <a:pt x="2478" y="12547"/>
                  </a:lnTo>
                  <a:lnTo>
                    <a:pt x="2486" y="12543"/>
                  </a:lnTo>
                  <a:lnTo>
                    <a:pt x="2490" y="12541"/>
                  </a:lnTo>
                  <a:lnTo>
                    <a:pt x="2491" y="12540"/>
                  </a:lnTo>
                  <a:lnTo>
                    <a:pt x="2493" y="12539"/>
                  </a:lnTo>
                  <a:lnTo>
                    <a:pt x="2499" y="12538"/>
                  </a:lnTo>
                  <a:lnTo>
                    <a:pt x="2510" y="12533"/>
                  </a:lnTo>
                  <a:lnTo>
                    <a:pt x="2531" y="12526"/>
                  </a:lnTo>
                  <a:lnTo>
                    <a:pt x="2541" y="12549"/>
                  </a:lnTo>
                  <a:lnTo>
                    <a:pt x="2548" y="12568"/>
                  </a:lnTo>
                  <a:lnTo>
                    <a:pt x="2552" y="12584"/>
                  </a:lnTo>
                  <a:lnTo>
                    <a:pt x="2554" y="12598"/>
                  </a:lnTo>
                  <a:lnTo>
                    <a:pt x="2555" y="12616"/>
                  </a:lnTo>
                  <a:lnTo>
                    <a:pt x="2555" y="12626"/>
                  </a:lnTo>
                  <a:lnTo>
                    <a:pt x="2556" y="12629"/>
                  </a:lnTo>
                  <a:lnTo>
                    <a:pt x="2559" y="12631"/>
                  </a:lnTo>
                  <a:lnTo>
                    <a:pt x="2565" y="12632"/>
                  </a:lnTo>
                  <a:lnTo>
                    <a:pt x="2573" y="12632"/>
                  </a:lnTo>
                  <a:lnTo>
                    <a:pt x="2601" y="12634"/>
                  </a:lnTo>
                  <a:lnTo>
                    <a:pt x="2648" y="12638"/>
                  </a:lnTo>
                  <a:lnTo>
                    <a:pt x="2660" y="12687"/>
                  </a:lnTo>
                  <a:lnTo>
                    <a:pt x="2658" y="12713"/>
                  </a:lnTo>
                  <a:lnTo>
                    <a:pt x="2656" y="12731"/>
                  </a:lnTo>
                  <a:lnTo>
                    <a:pt x="2656" y="12744"/>
                  </a:lnTo>
                  <a:lnTo>
                    <a:pt x="2657" y="12751"/>
                  </a:lnTo>
                  <a:lnTo>
                    <a:pt x="2658" y="12753"/>
                  </a:lnTo>
                  <a:lnTo>
                    <a:pt x="2658" y="12754"/>
                  </a:lnTo>
                  <a:lnTo>
                    <a:pt x="2659" y="12754"/>
                  </a:lnTo>
                  <a:lnTo>
                    <a:pt x="2660" y="12753"/>
                  </a:lnTo>
                  <a:lnTo>
                    <a:pt x="2662" y="12749"/>
                  </a:lnTo>
                  <a:lnTo>
                    <a:pt x="2663" y="12743"/>
                  </a:lnTo>
                  <a:lnTo>
                    <a:pt x="2665" y="12737"/>
                  </a:lnTo>
                  <a:lnTo>
                    <a:pt x="2665" y="12730"/>
                  </a:lnTo>
                  <a:lnTo>
                    <a:pt x="2665" y="12725"/>
                  </a:lnTo>
                  <a:lnTo>
                    <a:pt x="2664" y="12720"/>
                  </a:lnTo>
                  <a:lnTo>
                    <a:pt x="2662" y="12719"/>
                  </a:lnTo>
                  <a:lnTo>
                    <a:pt x="2661" y="12719"/>
                  </a:lnTo>
                  <a:lnTo>
                    <a:pt x="2659" y="12719"/>
                  </a:lnTo>
                  <a:lnTo>
                    <a:pt x="2657" y="12721"/>
                  </a:lnTo>
                  <a:lnTo>
                    <a:pt x="2651" y="12727"/>
                  </a:lnTo>
                  <a:lnTo>
                    <a:pt x="2642" y="12739"/>
                  </a:lnTo>
                  <a:lnTo>
                    <a:pt x="2739" y="12679"/>
                  </a:lnTo>
                  <a:lnTo>
                    <a:pt x="2737" y="12719"/>
                  </a:lnTo>
                  <a:lnTo>
                    <a:pt x="2735" y="12750"/>
                  </a:lnTo>
                  <a:lnTo>
                    <a:pt x="2732" y="12775"/>
                  </a:lnTo>
                  <a:lnTo>
                    <a:pt x="2731" y="12795"/>
                  </a:lnTo>
                  <a:lnTo>
                    <a:pt x="2731" y="12804"/>
                  </a:lnTo>
                  <a:lnTo>
                    <a:pt x="2732" y="12812"/>
                  </a:lnTo>
                  <a:lnTo>
                    <a:pt x="2734" y="12820"/>
                  </a:lnTo>
                  <a:lnTo>
                    <a:pt x="2736" y="12828"/>
                  </a:lnTo>
                  <a:lnTo>
                    <a:pt x="2740" y="12837"/>
                  </a:lnTo>
                  <a:lnTo>
                    <a:pt x="2745" y="12846"/>
                  </a:lnTo>
                  <a:lnTo>
                    <a:pt x="2751" y="12856"/>
                  </a:lnTo>
                  <a:lnTo>
                    <a:pt x="2759" y="12866"/>
                  </a:lnTo>
                  <a:lnTo>
                    <a:pt x="2764" y="12847"/>
                  </a:lnTo>
                  <a:lnTo>
                    <a:pt x="2767" y="12830"/>
                  </a:lnTo>
                  <a:lnTo>
                    <a:pt x="2768" y="12815"/>
                  </a:lnTo>
                  <a:lnTo>
                    <a:pt x="2769" y="12803"/>
                  </a:lnTo>
                  <a:lnTo>
                    <a:pt x="2769" y="12781"/>
                  </a:lnTo>
                  <a:lnTo>
                    <a:pt x="2769" y="12763"/>
                  </a:lnTo>
                  <a:lnTo>
                    <a:pt x="2770" y="12753"/>
                  </a:lnTo>
                  <a:lnTo>
                    <a:pt x="2772" y="12744"/>
                  </a:lnTo>
                  <a:lnTo>
                    <a:pt x="2775" y="12734"/>
                  </a:lnTo>
                  <a:lnTo>
                    <a:pt x="2780" y="12724"/>
                  </a:lnTo>
                  <a:lnTo>
                    <a:pt x="2787" y="12712"/>
                  </a:lnTo>
                  <a:lnTo>
                    <a:pt x="2797" y="12699"/>
                  </a:lnTo>
                  <a:lnTo>
                    <a:pt x="2809" y="12683"/>
                  </a:lnTo>
                  <a:lnTo>
                    <a:pt x="2824" y="12665"/>
                  </a:lnTo>
                  <a:lnTo>
                    <a:pt x="2857" y="12692"/>
                  </a:lnTo>
                  <a:lnTo>
                    <a:pt x="2877" y="12709"/>
                  </a:lnTo>
                  <a:lnTo>
                    <a:pt x="2882" y="12715"/>
                  </a:lnTo>
                  <a:lnTo>
                    <a:pt x="2886" y="12720"/>
                  </a:lnTo>
                  <a:lnTo>
                    <a:pt x="2888" y="12725"/>
                  </a:lnTo>
                  <a:lnTo>
                    <a:pt x="2889" y="12730"/>
                  </a:lnTo>
                  <a:lnTo>
                    <a:pt x="2890" y="12740"/>
                  </a:lnTo>
                  <a:lnTo>
                    <a:pt x="2892" y="12754"/>
                  </a:lnTo>
                  <a:lnTo>
                    <a:pt x="2895" y="12765"/>
                  </a:lnTo>
                  <a:lnTo>
                    <a:pt x="2900" y="12778"/>
                  </a:lnTo>
                  <a:lnTo>
                    <a:pt x="2906" y="12793"/>
                  </a:lnTo>
                  <a:lnTo>
                    <a:pt x="2916" y="12811"/>
                  </a:lnTo>
                  <a:lnTo>
                    <a:pt x="2914" y="12783"/>
                  </a:lnTo>
                  <a:lnTo>
                    <a:pt x="2913" y="12756"/>
                  </a:lnTo>
                  <a:lnTo>
                    <a:pt x="2913" y="12730"/>
                  </a:lnTo>
                  <a:lnTo>
                    <a:pt x="2914" y="12705"/>
                  </a:lnTo>
                  <a:lnTo>
                    <a:pt x="2916" y="12693"/>
                  </a:lnTo>
                  <a:lnTo>
                    <a:pt x="2919" y="12680"/>
                  </a:lnTo>
                  <a:lnTo>
                    <a:pt x="2922" y="12668"/>
                  </a:lnTo>
                  <a:lnTo>
                    <a:pt x="2926" y="12655"/>
                  </a:lnTo>
                  <a:lnTo>
                    <a:pt x="2932" y="12643"/>
                  </a:lnTo>
                  <a:lnTo>
                    <a:pt x="2938" y="12630"/>
                  </a:lnTo>
                  <a:lnTo>
                    <a:pt x="2945" y="12617"/>
                  </a:lnTo>
                  <a:lnTo>
                    <a:pt x="2954" y="12604"/>
                  </a:lnTo>
                  <a:lnTo>
                    <a:pt x="2986" y="12607"/>
                  </a:lnTo>
                  <a:lnTo>
                    <a:pt x="3013" y="12611"/>
                  </a:lnTo>
                  <a:lnTo>
                    <a:pt x="3036" y="12615"/>
                  </a:lnTo>
                  <a:lnTo>
                    <a:pt x="3057" y="12621"/>
                  </a:lnTo>
                  <a:lnTo>
                    <a:pt x="3077" y="12627"/>
                  </a:lnTo>
                  <a:lnTo>
                    <a:pt x="3097" y="12633"/>
                  </a:lnTo>
                  <a:lnTo>
                    <a:pt x="3118" y="12640"/>
                  </a:lnTo>
                  <a:lnTo>
                    <a:pt x="3141" y="12646"/>
                  </a:lnTo>
                  <a:lnTo>
                    <a:pt x="3025" y="12537"/>
                  </a:lnTo>
                  <a:lnTo>
                    <a:pt x="3016" y="12527"/>
                  </a:lnTo>
                  <a:lnTo>
                    <a:pt x="3008" y="12514"/>
                  </a:lnTo>
                  <a:lnTo>
                    <a:pt x="3029" y="12517"/>
                  </a:lnTo>
                  <a:lnTo>
                    <a:pt x="3055" y="12521"/>
                  </a:lnTo>
                  <a:lnTo>
                    <a:pt x="3082" y="12526"/>
                  </a:lnTo>
                  <a:lnTo>
                    <a:pt x="3111" y="12531"/>
                  </a:lnTo>
                  <a:lnTo>
                    <a:pt x="3126" y="12533"/>
                  </a:lnTo>
                  <a:lnTo>
                    <a:pt x="3139" y="12534"/>
                  </a:lnTo>
                  <a:lnTo>
                    <a:pt x="3153" y="12534"/>
                  </a:lnTo>
                  <a:lnTo>
                    <a:pt x="3166" y="12534"/>
                  </a:lnTo>
                  <a:lnTo>
                    <a:pt x="3178" y="12534"/>
                  </a:lnTo>
                  <a:lnTo>
                    <a:pt x="3189" y="12532"/>
                  </a:lnTo>
                  <a:lnTo>
                    <a:pt x="3199" y="12529"/>
                  </a:lnTo>
                  <a:lnTo>
                    <a:pt x="3208" y="12525"/>
                  </a:lnTo>
                  <a:lnTo>
                    <a:pt x="3023" y="12475"/>
                  </a:lnTo>
                  <a:lnTo>
                    <a:pt x="3041" y="12430"/>
                  </a:lnTo>
                  <a:lnTo>
                    <a:pt x="3052" y="12403"/>
                  </a:lnTo>
                  <a:lnTo>
                    <a:pt x="3055" y="12395"/>
                  </a:lnTo>
                  <a:lnTo>
                    <a:pt x="3058" y="12391"/>
                  </a:lnTo>
                  <a:lnTo>
                    <a:pt x="3062" y="12388"/>
                  </a:lnTo>
                  <a:lnTo>
                    <a:pt x="3066" y="12387"/>
                  </a:lnTo>
                  <a:lnTo>
                    <a:pt x="3077" y="12387"/>
                  </a:lnTo>
                  <a:lnTo>
                    <a:pt x="3098" y="12386"/>
                  </a:lnTo>
                  <a:lnTo>
                    <a:pt x="3112" y="12384"/>
                  </a:lnTo>
                  <a:lnTo>
                    <a:pt x="3130" y="12379"/>
                  </a:lnTo>
                  <a:lnTo>
                    <a:pt x="3152" y="12372"/>
                  </a:lnTo>
                  <a:lnTo>
                    <a:pt x="3179" y="12362"/>
                  </a:lnTo>
                  <a:lnTo>
                    <a:pt x="3158" y="12352"/>
                  </a:lnTo>
                  <a:lnTo>
                    <a:pt x="3141" y="12346"/>
                  </a:lnTo>
                  <a:lnTo>
                    <a:pt x="3135" y="12345"/>
                  </a:lnTo>
                  <a:lnTo>
                    <a:pt x="3130" y="12344"/>
                  </a:lnTo>
                  <a:lnTo>
                    <a:pt x="3126" y="12344"/>
                  </a:lnTo>
                  <a:lnTo>
                    <a:pt x="3122" y="12345"/>
                  </a:lnTo>
                  <a:lnTo>
                    <a:pt x="3119" y="12346"/>
                  </a:lnTo>
                  <a:lnTo>
                    <a:pt x="3117" y="12348"/>
                  </a:lnTo>
                  <a:lnTo>
                    <a:pt x="3116" y="12350"/>
                  </a:lnTo>
                  <a:lnTo>
                    <a:pt x="3115" y="12352"/>
                  </a:lnTo>
                  <a:lnTo>
                    <a:pt x="3114" y="12358"/>
                  </a:lnTo>
                  <a:lnTo>
                    <a:pt x="3114" y="12363"/>
                  </a:lnTo>
                  <a:lnTo>
                    <a:pt x="3114" y="12369"/>
                  </a:lnTo>
                  <a:lnTo>
                    <a:pt x="3112" y="12373"/>
                  </a:lnTo>
                  <a:lnTo>
                    <a:pt x="3111" y="12374"/>
                  </a:lnTo>
                  <a:lnTo>
                    <a:pt x="3110" y="12375"/>
                  </a:lnTo>
                  <a:lnTo>
                    <a:pt x="3107" y="12376"/>
                  </a:lnTo>
                  <a:lnTo>
                    <a:pt x="3104" y="12375"/>
                  </a:lnTo>
                  <a:lnTo>
                    <a:pt x="3096" y="12372"/>
                  </a:lnTo>
                  <a:lnTo>
                    <a:pt x="3082" y="12365"/>
                  </a:lnTo>
                  <a:lnTo>
                    <a:pt x="3065" y="12354"/>
                  </a:lnTo>
                  <a:lnTo>
                    <a:pt x="3042" y="12337"/>
                  </a:lnTo>
                  <a:lnTo>
                    <a:pt x="3028" y="12326"/>
                  </a:lnTo>
                  <a:lnTo>
                    <a:pt x="3017" y="12314"/>
                  </a:lnTo>
                  <a:lnTo>
                    <a:pt x="3008" y="12302"/>
                  </a:lnTo>
                  <a:lnTo>
                    <a:pt x="3000" y="12289"/>
                  </a:lnTo>
                  <a:lnTo>
                    <a:pt x="2995" y="12276"/>
                  </a:lnTo>
                  <a:lnTo>
                    <a:pt x="2992" y="12263"/>
                  </a:lnTo>
                  <a:lnTo>
                    <a:pt x="2990" y="12249"/>
                  </a:lnTo>
                  <a:lnTo>
                    <a:pt x="2990" y="12236"/>
                  </a:lnTo>
                  <a:lnTo>
                    <a:pt x="2991" y="12223"/>
                  </a:lnTo>
                  <a:lnTo>
                    <a:pt x="2994" y="12210"/>
                  </a:lnTo>
                  <a:lnTo>
                    <a:pt x="2997" y="12197"/>
                  </a:lnTo>
                  <a:lnTo>
                    <a:pt x="3001" y="12185"/>
                  </a:lnTo>
                  <a:lnTo>
                    <a:pt x="3006" y="12172"/>
                  </a:lnTo>
                  <a:lnTo>
                    <a:pt x="3012" y="12160"/>
                  </a:lnTo>
                  <a:lnTo>
                    <a:pt x="3018" y="12149"/>
                  </a:lnTo>
                  <a:lnTo>
                    <a:pt x="3024" y="12137"/>
                  </a:lnTo>
                  <a:lnTo>
                    <a:pt x="3003" y="12150"/>
                  </a:lnTo>
                  <a:lnTo>
                    <a:pt x="2988" y="12159"/>
                  </a:lnTo>
                  <a:lnTo>
                    <a:pt x="2976" y="12167"/>
                  </a:lnTo>
                  <a:lnTo>
                    <a:pt x="2965" y="12172"/>
                  </a:lnTo>
                  <a:lnTo>
                    <a:pt x="2953" y="12177"/>
                  </a:lnTo>
                  <a:lnTo>
                    <a:pt x="2938" y="12181"/>
                  </a:lnTo>
                  <a:lnTo>
                    <a:pt x="2917" y="12186"/>
                  </a:lnTo>
                  <a:lnTo>
                    <a:pt x="2890" y="12191"/>
                  </a:lnTo>
                  <a:lnTo>
                    <a:pt x="2880" y="12178"/>
                  </a:lnTo>
                  <a:lnTo>
                    <a:pt x="2872" y="12168"/>
                  </a:lnTo>
                  <a:lnTo>
                    <a:pt x="2864" y="12160"/>
                  </a:lnTo>
                  <a:lnTo>
                    <a:pt x="2859" y="12154"/>
                  </a:lnTo>
                  <a:lnTo>
                    <a:pt x="2854" y="12150"/>
                  </a:lnTo>
                  <a:lnTo>
                    <a:pt x="2851" y="12147"/>
                  </a:lnTo>
                  <a:lnTo>
                    <a:pt x="2849" y="12144"/>
                  </a:lnTo>
                  <a:lnTo>
                    <a:pt x="2848" y="12141"/>
                  </a:lnTo>
                  <a:lnTo>
                    <a:pt x="2848" y="12138"/>
                  </a:lnTo>
                  <a:lnTo>
                    <a:pt x="2850" y="12134"/>
                  </a:lnTo>
                  <a:lnTo>
                    <a:pt x="2853" y="12129"/>
                  </a:lnTo>
                  <a:lnTo>
                    <a:pt x="2857" y="12122"/>
                  </a:lnTo>
                  <a:lnTo>
                    <a:pt x="2868" y="12101"/>
                  </a:lnTo>
                  <a:lnTo>
                    <a:pt x="2883" y="12067"/>
                  </a:lnTo>
                  <a:lnTo>
                    <a:pt x="2858" y="12081"/>
                  </a:lnTo>
                  <a:lnTo>
                    <a:pt x="2841" y="12090"/>
                  </a:lnTo>
                  <a:lnTo>
                    <a:pt x="2836" y="12092"/>
                  </a:lnTo>
                  <a:lnTo>
                    <a:pt x="2832" y="12093"/>
                  </a:lnTo>
                  <a:lnTo>
                    <a:pt x="2831" y="12093"/>
                  </a:lnTo>
                  <a:lnTo>
                    <a:pt x="2830" y="12093"/>
                  </a:lnTo>
                  <a:lnTo>
                    <a:pt x="2833" y="12089"/>
                  </a:lnTo>
                  <a:lnTo>
                    <a:pt x="2840" y="12081"/>
                  </a:lnTo>
                  <a:lnTo>
                    <a:pt x="2850" y="12074"/>
                  </a:lnTo>
                  <a:lnTo>
                    <a:pt x="2860" y="12065"/>
                  </a:lnTo>
                  <a:lnTo>
                    <a:pt x="2871" y="12058"/>
                  </a:lnTo>
                  <a:lnTo>
                    <a:pt x="2881" y="12051"/>
                  </a:lnTo>
                  <a:lnTo>
                    <a:pt x="2888" y="12047"/>
                  </a:lnTo>
                  <a:lnTo>
                    <a:pt x="2892" y="12046"/>
                  </a:lnTo>
                  <a:lnTo>
                    <a:pt x="2891" y="12049"/>
                  </a:lnTo>
                  <a:lnTo>
                    <a:pt x="2884" y="12056"/>
                  </a:lnTo>
                  <a:lnTo>
                    <a:pt x="2869" y="12070"/>
                  </a:lnTo>
                  <a:lnTo>
                    <a:pt x="2847" y="12091"/>
                  </a:lnTo>
                  <a:lnTo>
                    <a:pt x="2787" y="12148"/>
                  </a:lnTo>
                  <a:lnTo>
                    <a:pt x="2787" y="12109"/>
                  </a:lnTo>
                  <a:lnTo>
                    <a:pt x="2788" y="12077"/>
                  </a:lnTo>
                  <a:lnTo>
                    <a:pt x="2789" y="12051"/>
                  </a:lnTo>
                  <a:lnTo>
                    <a:pt x="2790" y="12030"/>
                  </a:lnTo>
                  <a:lnTo>
                    <a:pt x="2790" y="12020"/>
                  </a:lnTo>
                  <a:lnTo>
                    <a:pt x="2789" y="12010"/>
                  </a:lnTo>
                  <a:lnTo>
                    <a:pt x="2787" y="12001"/>
                  </a:lnTo>
                  <a:lnTo>
                    <a:pt x="2785" y="11991"/>
                  </a:lnTo>
                  <a:lnTo>
                    <a:pt x="2782" y="11982"/>
                  </a:lnTo>
                  <a:lnTo>
                    <a:pt x="2777" y="11971"/>
                  </a:lnTo>
                  <a:lnTo>
                    <a:pt x="2771" y="11960"/>
                  </a:lnTo>
                  <a:lnTo>
                    <a:pt x="2764" y="11947"/>
                  </a:lnTo>
                  <a:lnTo>
                    <a:pt x="2740" y="12164"/>
                  </a:lnTo>
                  <a:close/>
                  <a:moveTo>
                    <a:pt x="2744" y="10605"/>
                  </a:moveTo>
                  <a:lnTo>
                    <a:pt x="2711" y="10592"/>
                  </a:lnTo>
                  <a:lnTo>
                    <a:pt x="2686" y="10582"/>
                  </a:lnTo>
                  <a:lnTo>
                    <a:pt x="2668" y="10573"/>
                  </a:lnTo>
                  <a:lnTo>
                    <a:pt x="2656" y="10566"/>
                  </a:lnTo>
                  <a:lnTo>
                    <a:pt x="2652" y="10562"/>
                  </a:lnTo>
                  <a:lnTo>
                    <a:pt x="2649" y="10559"/>
                  </a:lnTo>
                  <a:lnTo>
                    <a:pt x="2647" y="10557"/>
                  </a:lnTo>
                  <a:lnTo>
                    <a:pt x="2646" y="10554"/>
                  </a:lnTo>
                  <a:lnTo>
                    <a:pt x="2646" y="10550"/>
                  </a:lnTo>
                  <a:lnTo>
                    <a:pt x="2647" y="10545"/>
                  </a:lnTo>
                  <a:lnTo>
                    <a:pt x="2649" y="10541"/>
                  </a:lnTo>
                  <a:lnTo>
                    <a:pt x="2651" y="10535"/>
                  </a:lnTo>
                  <a:lnTo>
                    <a:pt x="2652" y="10532"/>
                  </a:lnTo>
                  <a:lnTo>
                    <a:pt x="2652" y="10529"/>
                  </a:lnTo>
                  <a:lnTo>
                    <a:pt x="2651" y="10525"/>
                  </a:lnTo>
                  <a:lnTo>
                    <a:pt x="2650" y="10521"/>
                  </a:lnTo>
                  <a:lnTo>
                    <a:pt x="2648" y="10517"/>
                  </a:lnTo>
                  <a:lnTo>
                    <a:pt x="2645" y="10512"/>
                  </a:lnTo>
                  <a:lnTo>
                    <a:pt x="2640" y="10506"/>
                  </a:lnTo>
                  <a:lnTo>
                    <a:pt x="2635" y="10500"/>
                  </a:lnTo>
                  <a:lnTo>
                    <a:pt x="2628" y="10493"/>
                  </a:lnTo>
                  <a:lnTo>
                    <a:pt x="2619" y="10486"/>
                  </a:lnTo>
                  <a:lnTo>
                    <a:pt x="2609" y="10478"/>
                  </a:lnTo>
                  <a:lnTo>
                    <a:pt x="2597" y="10469"/>
                  </a:lnTo>
                  <a:lnTo>
                    <a:pt x="2606" y="10493"/>
                  </a:lnTo>
                  <a:lnTo>
                    <a:pt x="2614" y="10514"/>
                  </a:lnTo>
                  <a:lnTo>
                    <a:pt x="2620" y="10534"/>
                  </a:lnTo>
                  <a:lnTo>
                    <a:pt x="2625" y="10551"/>
                  </a:lnTo>
                  <a:lnTo>
                    <a:pt x="2628" y="10568"/>
                  </a:lnTo>
                  <a:lnTo>
                    <a:pt x="2630" y="10583"/>
                  </a:lnTo>
                  <a:lnTo>
                    <a:pt x="2631" y="10595"/>
                  </a:lnTo>
                  <a:lnTo>
                    <a:pt x="2630" y="10606"/>
                  </a:lnTo>
                  <a:lnTo>
                    <a:pt x="2629" y="10616"/>
                  </a:lnTo>
                  <a:lnTo>
                    <a:pt x="2626" y="10625"/>
                  </a:lnTo>
                  <a:lnTo>
                    <a:pt x="2622" y="10632"/>
                  </a:lnTo>
                  <a:lnTo>
                    <a:pt x="2618" y="10637"/>
                  </a:lnTo>
                  <a:lnTo>
                    <a:pt x="2612" y="10642"/>
                  </a:lnTo>
                  <a:lnTo>
                    <a:pt x="2605" y="10646"/>
                  </a:lnTo>
                  <a:lnTo>
                    <a:pt x="2598" y="10648"/>
                  </a:lnTo>
                  <a:lnTo>
                    <a:pt x="2589" y="10650"/>
                  </a:lnTo>
                  <a:lnTo>
                    <a:pt x="2580" y="10650"/>
                  </a:lnTo>
                  <a:lnTo>
                    <a:pt x="2571" y="10650"/>
                  </a:lnTo>
                  <a:lnTo>
                    <a:pt x="2561" y="10650"/>
                  </a:lnTo>
                  <a:lnTo>
                    <a:pt x="2550" y="10648"/>
                  </a:lnTo>
                  <a:lnTo>
                    <a:pt x="2528" y="10643"/>
                  </a:lnTo>
                  <a:lnTo>
                    <a:pt x="2505" y="10637"/>
                  </a:lnTo>
                  <a:lnTo>
                    <a:pt x="2456" y="10621"/>
                  </a:lnTo>
                  <a:lnTo>
                    <a:pt x="2408" y="10605"/>
                  </a:lnTo>
                  <a:lnTo>
                    <a:pt x="2490" y="10677"/>
                  </a:lnTo>
                  <a:lnTo>
                    <a:pt x="2499" y="10687"/>
                  </a:lnTo>
                  <a:lnTo>
                    <a:pt x="2507" y="10697"/>
                  </a:lnTo>
                  <a:lnTo>
                    <a:pt x="2541" y="10742"/>
                  </a:lnTo>
                  <a:lnTo>
                    <a:pt x="2514" y="10738"/>
                  </a:lnTo>
                  <a:lnTo>
                    <a:pt x="2472" y="10730"/>
                  </a:lnTo>
                  <a:lnTo>
                    <a:pt x="2435" y="10723"/>
                  </a:lnTo>
                  <a:lnTo>
                    <a:pt x="2417" y="10720"/>
                  </a:lnTo>
                  <a:lnTo>
                    <a:pt x="2389" y="10717"/>
                  </a:lnTo>
                  <a:lnTo>
                    <a:pt x="2372" y="10715"/>
                  </a:lnTo>
                  <a:lnTo>
                    <a:pt x="2364" y="10713"/>
                  </a:lnTo>
                  <a:lnTo>
                    <a:pt x="2361" y="10712"/>
                  </a:lnTo>
                  <a:lnTo>
                    <a:pt x="2360" y="10712"/>
                  </a:lnTo>
                  <a:lnTo>
                    <a:pt x="2358" y="10716"/>
                  </a:lnTo>
                  <a:lnTo>
                    <a:pt x="2352" y="10722"/>
                  </a:lnTo>
                  <a:lnTo>
                    <a:pt x="2337" y="10732"/>
                  </a:lnTo>
                  <a:lnTo>
                    <a:pt x="2357" y="10740"/>
                  </a:lnTo>
                  <a:lnTo>
                    <a:pt x="2374" y="10745"/>
                  </a:lnTo>
                  <a:lnTo>
                    <a:pt x="2387" y="10749"/>
                  </a:lnTo>
                  <a:lnTo>
                    <a:pt x="2399" y="10751"/>
                  </a:lnTo>
                  <a:lnTo>
                    <a:pt x="2419" y="10754"/>
                  </a:lnTo>
                  <a:lnTo>
                    <a:pt x="2435" y="10755"/>
                  </a:lnTo>
                  <a:lnTo>
                    <a:pt x="2442" y="10756"/>
                  </a:lnTo>
                  <a:lnTo>
                    <a:pt x="2449" y="10758"/>
                  </a:lnTo>
                  <a:lnTo>
                    <a:pt x="2457" y="10761"/>
                  </a:lnTo>
                  <a:lnTo>
                    <a:pt x="2466" y="10765"/>
                  </a:lnTo>
                  <a:lnTo>
                    <a:pt x="2476" y="10771"/>
                  </a:lnTo>
                  <a:lnTo>
                    <a:pt x="2488" y="10778"/>
                  </a:lnTo>
                  <a:lnTo>
                    <a:pt x="2501" y="10788"/>
                  </a:lnTo>
                  <a:lnTo>
                    <a:pt x="2517" y="10801"/>
                  </a:lnTo>
                  <a:lnTo>
                    <a:pt x="2505" y="10819"/>
                  </a:lnTo>
                  <a:lnTo>
                    <a:pt x="2497" y="10830"/>
                  </a:lnTo>
                  <a:lnTo>
                    <a:pt x="2492" y="10837"/>
                  </a:lnTo>
                  <a:lnTo>
                    <a:pt x="2488" y="10840"/>
                  </a:lnTo>
                  <a:lnTo>
                    <a:pt x="2478" y="10844"/>
                  </a:lnTo>
                  <a:lnTo>
                    <a:pt x="2453" y="10855"/>
                  </a:lnTo>
                  <a:lnTo>
                    <a:pt x="2360" y="10895"/>
                  </a:lnTo>
                  <a:lnTo>
                    <a:pt x="2378" y="10898"/>
                  </a:lnTo>
                  <a:lnTo>
                    <a:pt x="2393" y="10899"/>
                  </a:lnTo>
                  <a:lnTo>
                    <a:pt x="2405" y="10899"/>
                  </a:lnTo>
                  <a:lnTo>
                    <a:pt x="2414" y="10897"/>
                  </a:lnTo>
                  <a:lnTo>
                    <a:pt x="2429" y="10892"/>
                  </a:lnTo>
                  <a:lnTo>
                    <a:pt x="2439" y="10886"/>
                  </a:lnTo>
                  <a:lnTo>
                    <a:pt x="2444" y="10884"/>
                  </a:lnTo>
                  <a:lnTo>
                    <a:pt x="2450" y="10884"/>
                  </a:lnTo>
                  <a:lnTo>
                    <a:pt x="2456" y="10885"/>
                  </a:lnTo>
                  <a:lnTo>
                    <a:pt x="2464" y="10888"/>
                  </a:lnTo>
                  <a:lnTo>
                    <a:pt x="2474" y="10893"/>
                  </a:lnTo>
                  <a:lnTo>
                    <a:pt x="2487" y="10902"/>
                  </a:lnTo>
                  <a:lnTo>
                    <a:pt x="2502" y="10915"/>
                  </a:lnTo>
                  <a:lnTo>
                    <a:pt x="2520" y="10930"/>
                  </a:lnTo>
                  <a:lnTo>
                    <a:pt x="2495" y="10940"/>
                  </a:lnTo>
                  <a:lnTo>
                    <a:pt x="2475" y="10947"/>
                  </a:lnTo>
                  <a:lnTo>
                    <a:pt x="2458" y="10952"/>
                  </a:lnTo>
                  <a:lnTo>
                    <a:pt x="2445" y="10955"/>
                  </a:lnTo>
                  <a:lnTo>
                    <a:pt x="2428" y="10957"/>
                  </a:lnTo>
                  <a:lnTo>
                    <a:pt x="2419" y="10959"/>
                  </a:lnTo>
                  <a:lnTo>
                    <a:pt x="2417" y="10960"/>
                  </a:lnTo>
                  <a:lnTo>
                    <a:pt x="2415" y="10963"/>
                  </a:lnTo>
                  <a:lnTo>
                    <a:pt x="2413" y="10967"/>
                  </a:lnTo>
                  <a:lnTo>
                    <a:pt x="2411" y="10974"/>
                  </a:lnTo>
                  <a:lnTo>
                    <a:pt x="2405" y="10995"/>
                  </a:lnTo>
                  <a:lnTo>
                    <a:pt x="2392" y="11031"/>
                  </a:lnTo>
                  <a:lnTo>
                    <a:pt x="2535" y="10951"/>
                  </a:lnTo>
                  <a:lnTo>
                    <a:pt x="2544" y="10979"/>
                  </a:lnTo>
                  <a:lnTo>
                    <a:pt x="2550" y="11002"/>
                  </a:lnTo>
                  <a:lnTo>
                    <a:pt x="2555" y="11019"/>
                  </a:lnTo>
                  <a:lnTo>
                    <a:pt x="2557" y="11032"/>
                  </a:lnTo>
                  <a:lnTo>
                    <a:pt x="2560" y="11047"/>
                  </a:lnTo>
                  <a:lnTo>
                    <a:pt x="2561" y="11053"/>
                  </a:lnTo>
                  <a:lnTo>
                    <a:pt x="2565" y="11055"/>
                  </a:lnTo>
                  <a:lnTo>
                    <a:pt x="2576" y="11059"/>
                  </a:lnTo>
                  <a:lnTo>
                    <a:pt x="2585" y="11064"/>
                  </a:lnTo>
                  <a:lnTo>
                    <a:pt x="2599" y="11071"/>
                  </a:lnTo>
                  <a:lnTo>
                    <a:pt x="2614" y="11083"/>
                  </a:lnTo>
                  <a:lnTo>
                    <a:pt x="2634" y="11098"/>
                  </a:lnTo>
                  <a:lnTo>
                    <a:pt x="2644" y="11107"/>
                  </a:lnTo>
                  <a:lnTo>
                    <a:pt x="2652" y="11114"/>
                  </a:lnTo>
                  <a:lnTo>
                    <a:pt x="2658" y="11121"/>
                  </a:lnTo>
                  <a:lnTo>
                    <a:pt x="2663" y="11128"/>
                  </a:lnTo>
                  <a:lnTo>
                    <a:pt x="2670" y="11139"/>
                  </a:lnTo>
                  <a:lnTo>
                    <a:pt x="2675" y="11147"/>
                  </a:lnTo>
                  <a:lnTo>
                    <a:pt x="2678" y="11151"/>
                  </a:lnTo>
                  <a:lnTo>
                    <a:pt x="2680" y="11153"/>
                  </a:lnTo>
                  <a:lnTo>
                    <a:pt x="2684" y="11156"/>
                  </a:lnTo>
                  <a:lnTo>
                    <a:pt x="2689" y="11157"/>
                  </a:lnTo>
                  <a:lnTo>
                    <a:pt x="2695" y="11159"/>
                  </a:lnTo>
                  <a:lnTo>
                    <a:pt x="2702" y="11159"/>
                  </a:lnTo>
                  <a:lnTo>
                    <a:pt x="2712" y="11160"/>
                  </a:lnTo>
                  <a:lnTo>
                    <a:pt x="2724" y="11160"/>
                  </a:lnTo>
                  <a:lnTo>
                    <a:pt x="2730" y="11158"/>
                  </a:lnTo>
                  <a:lnTo>
                    <a:pt x="2739" y="11156"/>
                  </a:lnTo>
                  <a:lnTo>
                    <a:pt x="2738" y="11174"/>
                  </a:lnTo>
                  <a:lnTo>
                    <a:pt x="2737" y="11205"/>
                  </a:lnTo>
                  <a:lnTo>
                    <a:pt x="2736" y="11234"/>
                  </a:lnTo>
                  <a:lnTo>
                    <a:pt x="2735" y="11251"/>
                  </a:lnTo>
                  <a:lnTo>
                    <a:pt x="2739" y="11277"/>
                  </a:lnTo>
                  <a:lnTo>
                    <a:pt x="2741" y="11292"/>
                  </a:lnTo>
                  <a:lnTo>
                    <a:pt x="2741" y="11297"/>
                  </a:lnTo>
                  <a:lnTo>
                    <a:pt x="2741" y="11297"/>
                  </a:lnTo>
                  <a:lnTo>
                    <a:pt x="2741" y="11296"/>
                  </a:lnTo>
                  <a:lnTo>
                    <a:pt x="2741" y="11294"/>
                  </a:lnTo>
                  <a:lnTo>
                    <a:pt x="2742" y="11293"/>
                  </a:lnTo>
                  <a:lnTo>
                    <a:pt x="2744" y="11293"/>
                  </a:lnTo>
                  <a:lnTo>
                    <a:pt x="2746" y="11294"/>
                  </a:lnTo>
                  <a:lnTo>
                    <a:pt x="2749" y="11296"/>
                  </a:lnTo>
                  <a:lnTo>
                    <a:pt x="2753" y="11301"/>
                  </a:lnTo>
                  <a:lnTo>
                    <a:pt x="2759" y="11308"/>
                  </a:lnTo>
                  <a:lnTo>
                    <a:pt x="2824" y="11109"/>
                  </a:lnTo>
                  <a:lnTo>
                    <a:pt x="2840" y="11125"/>
                  </a:lnTo>
                  <a:lnTo>
                    <a:pt x="2849" y="11134"/>
                  </a:lnTo>
                  <a:lnTo>
                    <a:pt x="2857" y="11145"/>
                  </a:lnTo>
                  <a:lnTo>
                    <a:pt x="2873" y="11170"/>
                  </a:lnTo>
                  <a:lnTo>
                    <a:pt x="2886" y="11191"/>
                  </a:lnTo>
                  <a:lnTo>
                    <a:pt x="2894" y="11207"/>
                  </a:lnTo>
                  <a:lnTo>
                    <a:pt x="2902" y="11223"/>
                  </a:lnTo>
                  <a:lnTo>
                    <a:pt x="2918" y="11249"/>
                  </a:lnTo>
                  <a:lnTo>
                    <a:pt x="2954" y="11047"/>
                  </a:lnTo>
                  <a:lnTo>
                    <a:pt x="2988" y="11049"/>
                  </a:lnTo>
                  <a:lnTo>
                    <a:pt x="3015" y="11052"/>
                  </a:lnTo>
                  <a:lnTo>
                    <a:pt x="3038" y="11056"/>
                  </a:lnTo>
                  <a:lnTo>
                    <a:pt x="3057" y="11061"/>
                  </a:lnTo>
                  <a:lnTo>
                    <a:pt x="3076" y="11067"/>
                  </a:lnTo>
                  <a:lnTo>
                    <a:pt x="3095" y="11074"/>
                  </a:lnTo>
                  <a:lnTo>
                    <a:pt x="3116" y="11081"/>
                  </a:lnTo>
                  <a:lnTo>
                    <a:pt x="3141" y="11088"/>
                  </a:lnTo>
                  <a:lnTo>
                    <a:pt x="3123" y="11075"/>
                  </a:lnTo>
                  <a:lnTo>
                    <a:pt x="3106" y="11062"/>
                  </a:lnTo>
                  <a:lnTo>
                    <a:pt x="3097" y="11057"/>
                  </a:lnTo>
                  <a:lnTo>
                    <a:pt x="3088" y="11051"/>
                  </a:lnTo>
                  <a:lnTo>
                    <a:pt x="3080" y="11045"/>
                  </a:lnTo>
                  <a:lnTo>
                    <a:pt x="3071" y="11037"/>
                  </a:lnTo>
                  <a:lnTo>
                    <a:pt x="3050" y="11018"/>
                  </a:lnTo>
                  <a:lnTo>
                    <a:pt x="3038" y="11009"/>
                  </a:lnTo>
                  <a:lnTo>
                    <a:pt x="3032" y="11006"/>
                  </a:lnTo>
                  <a:lnTo>
                    <a:pt x="3030" y="11006"/>
                  </a:lnTo>
                  <a:lnTo>
                    <a:pt x="3029" y="11005"/>
                  </a:lnTo>
                  <a:lnTo>
                    <a:pt x="3027" y="10999"/>
                  </a:lnTo>
                  <a:lnTo>
                    <a:pt x="3019" y="10984"/>
                  </a:lnTo>
                  <a:lnTo>
                    <a:pt x="3005" y="10958"/>
                  </a:lnTo>
                  <a:lnTo>
                    <a:pt x="3031" y="10961"/>
                  </a:lnTo>
                  <a:lnTo>
                    <a:pt x="3072" y="10967"/>
                  </a:lnTo>
                  <a:lnTo>
                    <a:pt x="3113" y="10973"/>
                  </a:lnTo>
                  <a:lnTo>
                    <a:pt x="3130" y="10976"/>
                  </a:lnTo>
                  <a:lnTo>
                    <a:pt x="3156" y="10977"/>
                  </a:lnTo>
                  <a:lnTo>
                    <a:pt x="3171" y="10980"/>
                  </a:lnTo>
                  <a:lnTo>
                    <a:pt x="3179" y="10982"/>
                  </a:lnTo>
                  <a:lnTo>
                    <a:pt x="3183" y="10983"/>
                  </a:lnTo>
                  <a:lnTo>
                    <a:pt x="3184" y="10982"/>
                  </a:lnTo>
                  <a:lnTo>
                    <a:pt x="3187" y="10979"/>
                  </a:lnTo>
                  <a:lnTo>
                    <a:pt x="3194" y="10972"/>
                  </a:lnTo>
                  <a:lnTo>
                    <a:pt x="3207" y="10961"/>
                  </a:lnTo>
                  <a:lnTo>
                    <a:pt x="3190" y="10954"/>
                  </a:lnTo>
                  <a:lnTo>
                    <a:pt x="3175" y="10950"/>
                  </a:lnTo>
                  <a:lnTo>
                    <a:pt x="3162" y="10947"/>
                  </a:lnTo>
                  <a:lnTo>
                    <a:pt x="3151" y="10944"/>
                  </a:lnTo>
                  <a:lnTo>
                    <a:pt x="3132" y="10942"/>
                  </a:lnTo>
                  <a:lnTo>
                    <a:pt x="3116" y="10941"/>
                  </a:lnTo>
                  <a:lnTo>
                    <a:pt x="3108" y="10939"/>
                  </a:lnTo>
                  <a:lnTo>
                    <a:pt x="3100" y="10937"/>
                  </a:lnTo>
                  <a:lnTo>
                    <a:pt x="3091" y="10935"/>
                  </a:lnTo>
                  <a:lnTo>
                    <a:pt x="3081" y="10930"/>
                  </a:lnTo>
                  <a:lnTo>
                    <a:pt x="3071" y="10925"/>
                  </a:lnTo>
                  <a:lnTo>
                    <a:pt x="3059" y="10917"/>
                  </a:lnTo>
                  <a:lnTo>
                    <a:pt x="3045" y="10908"/>
                  </a:lnTo>
                  <a:lnTo>
                    <a:pt x="3029" y="10895"/>
                  </a:lnTo>
                  <a:lnTo>
                    <a:pt x="3136" y="10814"/>
                  </a:lnTo>
                  <a:lnTo>
                    <a:pt x="3148" y="10810"/>
                  </a:lnTo>
                  <a:lnTo>
                    <a:pt x="3159" y="10806"/>
                  </a:lnTo>
                  <a:lnTo>
                    <a:pt x="3169" y="10802"/>
                  </a:lnTo>
                  <a:lnTo>
                    <a:pt x="3181" y="10798"/>
                  </a:lnTo>
                  <a:lnTo>
                    <a:pt x="3161" y="10791"/>
                  </a:lnTo>
                  <a:lnTo>
                    <a:pt x="3146" y="10787"/>
                  </a:lnTo>
                  <a:lnTo>
                    <a:pt x="3141" y="10787"/>
                  </a:lnTo>
                  <a:lnTo>
                    <a:pt x="3137" y="10786"/>
                  </a:lnTo>
                  <a:lnTo>
                    <a:pt x="3134" y="10787"/>
                  </a:lnTo>
                  <a:lnTo>
                    <a:pt x="3132" y="10788"/>
                  </a:lnTo>
                  <a:lnTo>
                    <a:pt x="3131" y="10790"/>
                  </a:lnTo>
                  <a:lnTo>
                    <a:pt x="3130" y="10791"/>
                  </a:lnTo>
                  <a:lnTo>
                    <a:pt x="3130" y="10794"/>
                  </a:lnTo>
                  <a:lnTo>
                    <a:pt x="3130" y="10796"/>
                  </a:lnTo>
                  <a:lnTo>
                    <a:pt x="3132" y="10801"/>
                  </a:lnTo>
                  <a:lnTo>
                    <a:pt x="3134" y="10806"/>
                  </a:lnTo>
                  <a:lnTo>
                    <a:pt x="3136" y="10811"/>
                  </a:lnTo>
                  <a:lnTo>
                    <a:pt x="3136" y="10815"/>
                  </a:lnTo>
                  <a:lnTo>
                    <a:pt x="3135" y="10816"/>
                  </a:lnTo>
                  <a:lnTo>
                    <a:pt x="3134" y="10817"/>
                  </a:lnTo>
                  <a:lnTo>
                    <a:pt x="3132" y="10817"/>
                  </a:lnTo>
                  <a:lnTo>
                    <a:pt x="3129" y="10816"/>
                  </a:lnTo>
                  <a:lnTo>
                    <a:pt x="3119" y="10813"/>
                  </a:lnTo>
                  <a:lnTo>
                    <a:pt x="3104" y="10807"/>
                  </a:lnTo>
                  <a:lnTo>
                    <a:pt x="3082" y="10796"/>
                  </a:lnTo>
                  <a:lnTo>
                    <a:pt x="3055" y="10782"/>
                  </a:lnTo>
                  <a:lnTo>
                    <a:pt x="3029" y="10761"/>
                  </a:lnTo>
                  <a:lnTo>
                    <a:pt x="3024" y="10754"/>
                  </a:lnTo>
                  <a:lnTo>
                    <a:pt x="3019" y="10748"/>
                  </a:lnTo>
                  <a:lnTo>
                    <a:pt x="3015" y="10741"/>
                  </a:lnTo>
                  <a:lnTo>
                    <a:pt x="3010" y="10733"/>
                  </a:lnTo>
                  <a:lnTo>
                    <a:pt x="3001" y="10721"/>
                  </a:lnTo>
                  <a:lnTo>
                    <a:pt x="2992" y="10708"/>
                  </a:lnTo>
                  <a:lnTo>
                    <a:pt x="2982" y="10694"/>
                  </a:lnTo>
                  <a:lnTo>
                    <a:pt x="2972" y="10678"/>
                  </a:lnTo>
                  <a:lnTo>
                    <a:pt x="2989" y="10644"/>
                  </a:lnTo>
                  <a:lnTo>
                    <a:pt x="3001" y="10621"/>
                  </a:lnTo>
                  <a:lnTo>
                    <a:pt x="3011" y="10606"/>
                  </a:lnTo>
                  <a:lnTo>
                    <a:pt x="3021" y="10596"/>
                  </a:lnTo>
                  <a:lnTo>
                    <a:pt x="3030" y="10586"/>
                  </a:lnTo>
                  <a:lnTo>
                    <a:pt x="3043" y="10575"/>
                  </a:lnTo>
                  <a:lnTo>
                    <a:pt x="3059" y="10556"/>
                  </a:lnTo>
                  <a:lnTo>
                    <a:pt x="3081" y="10530"/>
                  </a:lnTo>
                  <a:lnTo>
                    <a:pt x="2922" y="10636"/>
                  </a:lnTo>
                  <a:lnTo>
                    <a:pt x="2891" y="10618"/>
                  </a:lnTo>
                  <a:lnTo>
                    <a:pt x="2870" y="10607"/>
                  </a:lnTo>
                  <a:lnTo>
                    <a:pt x="2863" y="10602"/>
                  </a:lnTo>
                  <a:lnTo>
                    <a:pt x="2858" y="10599"/>
                  </a:lnTo>
                  <a:lnTo>
                    <a:pt x="2854" y="10596"/>
                  </a:lnTo>
                  <a:lnTo>
                    <a:pt x="2852" y="10592"/>
                  </a:lnTo>
                  <a:lnTo>
                    <a:pt x="2851" y="10588"/>
                  </a:lnTo>
                  <a:lnTo>
                    <a:pt x="2852" y="10583"/>
                  </a:lnTo>
                  <a:lnTo>
                    <a:pt x="2854" y="10577"/>
                  </a:lnTo>
                  <a:lnTo>
                    <a:pt x="2857" y="10568"/>
                  </a:lnTo>
                  <a:lnTo>
                    <a:pt x="2866" y="10545"/>
                  </a:lnTo>
                  <a:lnTo>
                    <a:pt x="2877" y="10511"/>
                  </a:lnTo>
                  <a:lnTo>
                    <a:pt x="2854" y="10522"/>
                  </a:lnTo>
                  <a:lnTo>
                    <a:pt x="2840" y="10528"/>
                  </a:lnTo>
                  <a:lnTo>
                    <a:pt x="2836" y="10530"/>
                  </a:lnTo>
                  <a:lnTo>
                    <a:pt x="2834" y="10532"/>
                  </a:lnTo>
                  <a:lnTo>
                    <a:pt x="2832" y="10533"/>
                  </a:lnTo>
                  <a:lnTo>
                    <a:pt x="2831" y="10535"/>
                  </a:lnTo>
                  <a:lnTo>
                    <a:pt x="2830" y="10541"/>
                  </a:lnTo>
                  <a:lnTo>
                    <a:pt x="2826" y="10550"/>
                  </a:lnTo>
                  <a:lnTo>
                    <a:pt x="2823" y="10557"/>
                  </a:lnTo>
                  <a:lnTo>
                    <a:pt x="2817" y="10567"/>
                  </a:lnTo>
                  <a:lnTo>
                    <a:pt x="2810" y="10578"/>
                  </a:lnTo>
                  <a:lnTo>
                    <a:pt x="2800" y="10592"/>
                  </a:lnTo>
                  <a:lnTo>
                    <a:pt x="2744" y="10605"/>
                  </a:lnTo>
                  <a:close/>
                  <a:moveTo>
                    <a:pt x="839" y="12936"/>
                  </a:moveTo>
                  <a:lnTo>
                    <a:pt x="756" y="12798"/>
                  </a:lnTo>
                  <a:lnTo>
                    <a:pt x="762" y="12991"/>
                  </a:lnTo>
                  <a:lnTo>
                    <a:pt x="613" y="12985"/>
                  </a:lnTo>
                  <a:lnTo>
                    <a:pt x="636" y="13003"/>
                  </a:lnTo>
                  <a:lnTo>
                    <a:pt x="650" y="13017"/>
                  </a:lnTo>
                  <a:lnTo>
                    <a:pt x="656" y="13023"/>
                  </a:lnTo>
                  <a:lnTo>
                    <a:pt x="659" y="13028"/>
                  </a:lnTo>
                  <a:lnTo>
                    <a:pt x="662" y="13032"/>
                  </a:lnTo>
                  <a:lnTo>
                    <a:pt x="663" y="13037"/>
                  </a:lnTo>
                  <a:lnTo>
                    <a:pt x="663" y="13041"/>
                  </a:lnTo>
                  <a:lnTo>
                    <a:pt x="662" y="13045"/>
                  </a:lnTo>
                  <a:lnTo>
                    <a:pt x="661" y="13050"/>
                  </a:lnTo>
                  <a:lnTo>
                    <a:pt x="659" y="13054"/>
                  </a:lnTo>
                  <a:lnTo>
                    <a:pt x="653" y="13065"/>
                  </a:lnTo>
                  <a:lnTo>
                    <a:pt x="645" y="13078"/>
                  </a:lnTo>
                  <a:lnTo>
                    <a:pt x="490" y="13026"/>
                  </a:lnTo>
                  <a:lnTo>
                    <a:pt x="494" y="13053"/>
                  </a:lnTo>
                  <a:lnTo>
                    <a:pt x="497" y="13072"/>
                  </a:lnTo>
                  <a:lnTo>
                    <a:pt x="499" y="13086"/>
                  </a:lnTo>
                  <a:lnTo>
                    <a:pt x="502" y="13095"/>
                  </a:lnTo>
                  <a:lnTo>
                    <a:pt x="503" y="13097"/>
                  </a:lnTo>
                  <a:lnTo>
                    <a:pt x="504" y="13099"/>
                  </a:lnTo>
                  <a:lnTo>
                    <a:pt x="506" y="13101"/>
                  </a:lnTo>
                  <a:lnTo>
                    <a:pt x="508" y="13101"/>
                  </a:lnTo>
                  <a:lnTo>
                    <a:pt x="512" y="13099"/>
                  </a:lnTo>
                  <a:lnTo>
                    <a:pt x="518" y="13097"/>
                  </a:lnTo>
                  <a:lnTo>
                    <a:pt x="526" y="13094"/>
                  </a:lnTo>
                  <a:lnTo>
                    <a:pt x="535" y="13092"/>
                  </a:lnTo>
                  <a:lnTo>
                    <a:pt x="541" y="13091"/>
                  </a:lnTo>
                  <a:lnTo>
                    <a:pt x="547" y="13091"/>
                  </a:lnTo>
                  <a:lnTo>
                    <a:pt x="554" y="13092"/>
                  </a:lnTo>
                  <a:lnTo>
                    <a:pt x="562" y="13093"/>
                  </a:lnTo>
                  <a:lnTo>
                    <a:pt x="570" y="13095"/>
                  </a:lnTo>
                  <a:lnTo>
                    <a:pt x="579" y="13098"/>
                  </a:lnTo>
                  <a:lnTo>
                    <a:pt x="590" y="13103"/>
                  </a:lnTo>
                  <a:lnTo>
                    <a:pt x="601" y="13108"/>
                  </a:lnTo>
                  <a:lnTo>
                    <a:pt x="613" y="13115"/>
                  </a:lnTo>
                  <a:lnTo>
                    <a:pt x="627" y="13123"/>
                  </a:lnTo>
                  <a:lnTo>
                    <a:pt x="641" y="13133"/>
                  </a:lnTo>
                  <a:lnTo>
                    <a:pt x="656" y="13144"/>
                  </a:lnTo>
                  <a:lnTo>
                    <a:pt x="646" y="13156"/>
                  </a:lnTo>
                  <a:lnTo>
                    <a:pt x="641" y="13164"/>
                  </a:lnTo>
                  <a:lnTo>
                    <a:pt x="639" y="13169"/>
                  </a:lnTo>
                  <a:lnTo>
                    <a:pt x="638" y="13173"/>
                  </a:lnTo>
                  <a:lnTo>
                    <a:pt x="635" y="13175"/>
                  </a:lnTo>
                  <a:lnTo>
                    <a:pt x="629" y="13179"/>
                  </a:lnTo>
                  <a:lnTo>
                    <a:pt x="616" y="13184"/>
                  </a:lnTo>
                  <a:lnTo>
                    <a:pt x="596" y="13192"/>
                  </a:lnTo>
                  <a:lnTo>
                    <a:pt x="577" y="13200"/>
                  </a:lnTo>
                  <a:lnTo>
                    <a:pt x="564" y="13205"/>
                  </a:lnTo>
                  <a:lnTo>
                    <a:pt x="555" y="13209"/>
                  </a:lnTo>
                  <a:lnTo>
                    <a:pt x="548" y="13210"/>
                  </a:lnTo>
                  <a:lnTo>
                    <a:pt x="540" y="13210"/>
                  </a:lnTo>
                  <a:lnTo>
                    <a:pt x="528" y="13210"/>
                  </a:lnTo>
                  <a:lnTo>
                    <a:pt x="511" y="13210"/>
                  </a:lnTo>
                  <a:lnTo>
                    <a:pt x="486" y="13210"/>
                  </a:lnTo>
                  <a:lnTo>
                    <a:pt x="522" y="13235"/>
                  </a:lnTo>
                  <a:lnTo>
                    <a:pt x="536" y="13243"/>
                  </a:lnTo>
                  <a:lnTo>
                    <a:pt x="535" y="13242"/>
                  </a:lnTo>
                  <a:lnTo>
                    <a:pt x="529" y="13235"/>
                  </a:lnTo>
                  <a:lnTo>
                    <a:pt x="526" y="13232"/>
                  </a:lnTo>
                  <a:lnTo>
                    <a:pt x="526" y="13229"/>
                  </a:lnTo>
                  <a:lnTo>
                    <a:pt x="527" y="13228"/>
                  </a:lnTo>
                  <a:lnTo>
                    <a:pt x="529" y="13228"/>
                  </a:lnTo>
                  <a:lnTo>
                    <a:pt x="533" y="13228"/>
                  </a:lnTo>
                  <a:lnTo>
                    <a:pt x="537" y="13229"/>
                  </a:lnTo>
                  <a:lnTo>
                    <a:pt x="550" y="13233"/>
                  </a:lnTo>
                  <a:lnTo>
                    <a:pt x="569" y="13241"/>
                  </a:lnTo>
                  <a:lnTo>
                    <a:pt x="596" y="13253"/>
                  </a:lnTo>
                  <a:lnTo>
                    <a:pt x="633" y="13271"/>
                  </a:lnTo>
                  <a:lnTo>
                    <a:pt x="646" y="13277"/>
                  </a:lnTo>
                  <a:lnTo>
                    <a:pt x="660" y="13286"/>
                  </a:lnTo>
                  <a:lnTo>
                    <a:pt x="602" y="13290"/>
                  </a:lnTo>
                  <a:lnTo>
                    <a:pt x="569" y="13294"/>
                  </a:lnTo>
                  <a:lnTo>
                    <a:pt x="563" y="13296"/>
                  </a:lnTo>
                  <a:lnTo>
                    <a:pt x="558" y="13300"/>
                  </a:lnTo>
                  <a:lnTo>
                    <a:pt x="554" y="13304"/>
                  </a:lnTo>
                  <a:lnTo>
                    <a:pt x="550" y="13310"/>
                  </a:lnTo>
                  <a:lnTo>
                    <a:pt x="546" y="13317"/>
                  </a:lnTo>
                  <a:lnTo>
                    <a:pt x="543" y="13326"/>
                  </a:lnTo>
                  <a:lnTo>
                    <a:pt x="540" y="13337"/>
                  </a:lnTo>
                  <a:lnTo>
                    <a:pt x="536" y="13350"/>
                  </a:lnTo>
                  <a:lnTo>
                    <a:pt x="625" y="13328"/>
                  </a:lnTo>
                  <a:lnTo>
                    <a:pt x="635" y="13328"/>
                  </a:lnTo>
                  <a:lnTo>
                    <a:pt x="646" y="13329"/>
                  </a:lnTo>
                  <a:lnTo>
                    <a:pt x="690" y="13334"/>
                  </a:lnTo>
                  <a:lnTo>
                    <a:pt x="690" y="13355"/>
                  </a:lnTo>
                  <a:lnTo>
                    <a:pt x="688" y="13372"/>
                  </a:lnTo>
                  <a:lnTo>
                    <a:pt x="686" y="13386"/>
                  </a:lnTo>
                  <a:lnTo>
                    <a:pt x="683" y="13397"/>
                  </a:lnTo>
                  <a:lnTo>
                    <a:pt x="679" y="13406"/>
                  </a:lnTo>
                  <a:lnTo>
                    <a:pt x="674" y="13414"/>
                  </a:lnTo>
                  <a:lnTo>
                    <a:pt x="669" y="13421"/>
                  </a:lnTo>
                  <a:lnTo>
                    <a:pt x="663" y="13426"/>
                  </a:lnTo>
                  <a:lnTo>
                    <a:pt x="648" y="13437"/>
                  </a:lnTo>
                  <a:lnTo>
                    <a:pt x="630" y="13452"/>
                  </a:lnTo>
                  <a:lnTo>
                    <a:pt x="621" y="13461"/>
                  </a:lnTo>
                  <a:lnTo>
                    <a:pt x="609" y="13472"/>
                  </a:lnTo>
                  <a:lnTo>
                    <a:pt x="598" y="13486"/>
                  </a:lnTo>
                  <a:lnTo>
                    <a:pt x="586" y="13503"/>
                  </a:lnTo>
                  <a:lnTo>
                    <a:pt x="602" y="13496"/>
                  </a:lnTo>
                  <a:lnTo>
                    <a:pt x="616" y="13490"/>
                  </a:lnTo>
                  <a:lnTo>
                    <a:pt x="628" y="13483"/>
                  </a:lnTo>
                  <a:lnTo>
                    <a:pt x="638" y="13476"/>
                  </a:lnTo>
                  <a:lnTo>
                    <a:pt x="655" y="13463"/>
                  </a:lnTo>
                  <a:lnTo>
                    <a:pt x="669" y="13450"/>
                  </a:lnTo>
                  <a:lnTo>
                    <a:pt x="676" y="13443"/>
                  </a:lnTo>
                  <a:lnTo>
                    <a:pt x="685" y="13436"/>
                  </a:lnTo>
                  <a:lnTo>
                    <a:pt x="694" y="13430"/>
                  </a:lnTo>
                  <a:lnTo>
                    <a:pt x="705" y="13424"/>
                  </a:lnTo>
                  <a:lnTo>
                    <a:pt x="719" y="13419"/>
                  </a:lnTo>
                  <a:lnTo>
                    <a:pt x="734" y="13414"/>
                  </a:lnTo>
                  <a:lnTo>
                    <a:pt x="753" y="13410"/>
                  </a:lnTo>
                  <a:lnTo>
                    <a:pt x="775" y="13406"/>
                  </a:lnTo>
                  <a:lnTo>
                    <a:pt x="784" y="13419"/>
                  </a:lnTo>
                  <a:lnTo>
                    <a:pt x="792" y="13430"/>
                  </a:lnTo>
                  <a:lnTo>
                    <a:pt x="798" y="13439"/>
                  </a:lnTo>
                  <a:lnTo>
                    <a:pt x="804" y="13445"/>
                  </a:lnTo>
                  <a:lnTo>
                    <a:pt x="812" y="13453"/>
                  </a:lnTo>
                  <a:lnTo>
                    <a:pt x="816" y="13458"/>
                  </a:lnTo>
                  <a:lnTo>
                    <a:pt x="816" y="13461"/>
                  </a:lnTo>
                  <a:lnTo>
                    <a:pt x="815" y="13465"/>
                  </a:lnTo>
                  <a:lnTo>
                    <a:pt x="813" y="13470"/>
                  </a:lnTo>
                  <a:lnTo>
                    <a:pt x="810" y="13476"/>
                  </a:lnTo>
                  <a:lnTo>
                    <a:pt x="800" y="13495"/>
                  </a:lnTo>
                  <a:lnTo>
                    <a:pt x="785" y="13526"/>
                  </a:lnTo>
                  <a:lnTo>
                    <a:pt x="803" y="13519"/>
                  </a:lnTo>
                  <a:lnTo>
                    <a:pt x="814" y="13515"/>
                  </a:lnTo>
                  <a:lnTo>
                    <a:pt x="817" y="13514"/>
                  </a:lnTo>
                  <a:lnTo>
                    <a:pt x="820" y="13514"/>
                  </a:lnTo>
                  <a:lnTo>
                    <a:pt x="821" y="13514"/>
                  </a:lnTo>
                  <a:lnTo>
                    <a:pt x="821" y="13515"/>
                  </a:lnTo>
                  <a:lnTo>
                    <a:pt x="819" y="13519"/>
                  </a:lnTo>
                  <a:lnTo>
                    <a:pt x="814" y="13523"/>
                  </a:lnTo>
                  <a:lnTo>
                    <a:pt x="808" y="13528"/>
                  </a:lnTo>
                  <a:lnTo>
                    <a:pt x="800" y="13534"/>
                  </a:lnTo>
                  <a:lnTo>
                    <a:pt x="793" y="13538"/>
                  </a:lnTo>
                  <a:lnTo>
                    <a:pt x="786" y="13542"/>
                  </a:lnTo>
                  <a:lnTo>
                    <a:pt x="782" y="13544"/>
                  </a:lnTo>
                  <a:lnTo>
                    <a:pt x="780" y="13544"/>
                  </a:lnTo>
                  <a:lnTo>
                    <a:pt x="782" y="13541"/>
                  </a:lnTo>
                  <a:lnTo>
                    <a:pt x="788" y="13534"/>
                  </a:lnTo>
                  <a:lnTo>
                    <a:pt x="800" y="13524"/>
                  </a:lnTo>
                  <a:lnTo>
                    <a:pt x="819" y="13509"/>
                  </a:lnTo>
                  <a:lnTo>
                    <a:pt x="880" y="13653"/>
                  </a:lnTo>
                  <a:lnTo>
                    <a:pt x="926" y="13440"/>
                  </a:lnTo>
                  <a:lnTo>
                    <a:pt x="968" y="13457"/>
                  </a:lnTo>
                  <a:lnTo>
                    <a:pt x="994" y="13467"/>
                  </a:lnTo>
                  <a:lnTo>
                    <a:pt x="1002" y="13471"/>
                  </a:lnTo>
                  <a:lnTo>
                    <a:pt x="1007" y="13474"/>
                  </a:lnTo>
                  <a:lnTo>
                    <a:pt x="1011" y="13478"/>
                  </a:lnTo>
                  <a:lnTo>
                    <a:pt x="1012" y="13482"/>
                  </a:lnTo>
                  <a:lnTo>
                    <a:pt x="1014" y="13493"/>
                  </a:lnTo>
                  <a:lnTo>
                    <a:pt x="1015" y="13511"/>
                  </a:lnTo>
                  <a:lnTo>
                    <a:pt x="1017" y="13524"/>
                  </a:lnTo>
                  <a:lnTo>
                    <a:pt x="1021" y="13539"/>
                  </a:lnTo>
                  <a:lnTo>
                    <a:pt x="1026" y="13558"/>
                  </a:lnTo>
                  <a:lnTo>
                    <a:pt x="1035" y="13580"/>
                  </a:lnTo>
                  <a:lnTo>
                    <a:pt x="1039" y="13572"/>
                  </a:lnTo>
                  <a:lnTo>
                    <a:pt x="1042" y="13564"/>
                  </a:lnTo>
                  <a:lnTo>
                    <a:pt x="1045" y="13554"/>
                  </a:lnTo>
                  <a:lnTo>
                    <a:pt x="1047" y="13544"/>
                  </a:lnTo>
                  <a:lnTo>
                    <a:pt x="1049" y="13523"/>
                  </a:lnTo>
                  <a:lnTo>
                    <a:pt x="1050" y="13500"/>
                  </a:lnTo>
                  <a:lnTo>
                    <a:pt x="1051" y="13478"/>
                  </a:lnTo>
                  <a:lnTo>
                    <a:pt x="1052" y="13455"/>
                  </a:lnTo>
                  <a:lnTo>
                    <a:pt x="1053" y="13445"/>
                  </a:lnTo>
                  <a:lnTo>
                    <a:pt x="1054" y="13433"/>
                  </a:lnTo>
                  <a:lnTo>
                    <a:pt x="1056" y="13424"/>
                  </a:lnTo>
                  <a:lnTo>
                    <a:pt x="1058" y="13414"/>
                  </a:lnTo>
                  <a:lnTo>
                    <a:pt x="1061" y="13406"/>
                  </a:lnTo>
                  <a:lnTo>
                    <a:pt x="1066" y="13398"/>
                  </a:lnTo>
                  <a:lnTo>
                    <a:pt x="1071" y="13392"/>
                  </a:lnTo>
                  <a:lnTo>
                    <a:pt x="1077" y="13386"/>
                  </a:lnTo>
                  <a:lnTo>
                    <a:pt x="1084" y="13382"/>
                  </a:lnTo>
                  <a:lnTo>
                    <a:pt x="1093" y="13378"/>
                  </a:lnTo>
                  <a:lnTo>
                    <a:pt x="1103" y="13376"/>
                  </a:lnTo>
                  <a:lnTo>
                    <a:pt x="1115" y="13376"/>
                  </a:lnTo>
                  <a:lnTo>
                    <a:pt x="1128" y="13377"/>
                  </a:lnTo>
                  <a:lnTo>
                    <a:pt x="1143" y="13379"/>
                  </a:lnTo>
                  <a:lnTo>
                    <a:pt x="1160" y="13384"/>
                  </a:lnTo>
                  <a:lnTo>
                    <a:pt x="1178" y="13390"/>
                  </a:lnTo>
                  <a:lnTo>
                    <a:pt x="1199" y="13398"/>
                  </a:lnTo>
                  <a:lnTo>
                    <a:pt x="1222" y="13408"/>
                  </a:lnTo>
                  <a:lnTo>
                    <a:pt x="1247" y="13420"/>
                  </a:lnTo>
                  <a:lnTo>
                    <a:pt x="1275" y="13434"/>
                  </a:lnTo>
                  <a:lnTo>
                    <a:pt x="1250" y="13400"/>
                  </a:lnTo>
                  <a:lnTo>
                    <a:pt x="1245" y="13392"/>
                  </a:lnTo>
                  <a:lnTo>
                    <a:pt x="1253" y="13400"/>
                  </a:lnTo>
                  <a:lnTo>
                    <a:pt x="1265" y="13416"/>
                  </a:lnTo>
                  <a:lnTo>
                    <a:pt x="1271" y="13424"/>
                  </a:lnTo>
                  <a:lnTo>
                    <a:pt x="1276" y="13431"/>
                  </a:lnTo>
                  <a:lnTo>
                    <a:pt x="1277" y="13434"/>
                  </a:lnTo>
                  <a:lnTo>
                    <a:pt x="1278" y="13436"/>
                  </a:lnTo>
                  <a:lnTo>
                    <a:pt x="1278" y="13437"/>
                  </a:lnTo>
                  <a:lnTo>
                    <a:pt x="1277" y="13437"/>
                  </a:lnTo>
                  <a:lnTo>
                    <a:pt x="1272" y="13433"/>
                  </a:lnTo>
                  <a:lnTo>
                    <a:pt x="1262" y="13423"/>
                  </a:lnTo>
                  <a:lnTo>
                    <a:pt x="1246" y="13407"/>
                  </a:lnTo>
                  <a:lnTo>
                    <a:pt x="1223" y="13382"/>
                  </a:lnTo>
                  <a:lnTo>
                    <a:pt x="1147" y="13294"/>
                  </a:lnTo>
                  <a:lnTo>
                    <a:pt x="1170" y="13297"/>
                  </a:lnTo>
                  <a:lnTo>
                    <a:pt x="1191" y="13300"/>
                  </a:lnTo>
                  <a:lnTo>
                    <a:pt x="1209" y="13304"/>
                  </a:lnTo>
                  <a:lnTo>
                    <a:pt x="1225" y="13307"/>
                  </a:lnTo>
                  <a:lnTo>
                    <a:pt x="1252" y="13314"/>
                  </a:lnTo>
                  <a:lnTo>
                    <a:pt x="1273" y="13320"/>
                  </a:lnTo>
                  <a:lnTo>
                    <a:pt x="1282" y="13322"/>
                  </a:lnTo>
                  <a:lnTo>
                    <a:pt x="1291" y="13323"/>
                  </a:lnTo>
                  <a:lnTo>
                    <a:pt x="1300" y="13323"/>
                  </a:lnTo>
                  <a:lnTo>
                    <a:pt x="1308" y="13323"/>
                  </a:lnTo>
                  <a:lnTo>
                    <a:pt x="1317" y="13321"/>
                  </a:lnTo>
                  <a:lnTo>
                    <a:pt x="1326" y="13318"/>
                  </a:lnTo>
                  <a:lnTo>
                    <a:pt x="1336" y="13313"/>
                  </a:lnTo>
                  <a:lnTo>
                    <a:pt x="1347" y="13307"/>
                  </a:lnTo>
                  <a:lnTo>
                    <a:pt x="1159" y="13257"/>
                  </a:lnTo>
                  <a:lnTo>
                    <a:pt x="1181" y="13214"/>
                  </a:lnTo>
                  <a:lnTo>
                    <a:pt x="1196" y="13187"/>
                  </a:lnTo>
                  <a:lnTo>
                    <a:pt x="1201" y="13178"/>
                  </a:lnTo>
                  <a:lnTo>
                    <a:pt x="1206" y="13173"/>
                  </a:lnTo>
                  <a:lnTo>
                    <a:pt x="1210" y="13169"/>
                  </a:lnTo>
                  <a:lnTo>
                    <a:pt x="1215" y="13167"/>
                  </a:lnTo>
                  <a:lnTo>
                    <a:pt x="1227" y="13165"/>
                  </a:lnTo>
                  <a:lnTo>
                    <a:pt x="1246" y="13163"/>
                  </a:lnTo>
                  <a:lnTo>
                    <a:pt x="1259" y="13161"/>
                  </a:lnTo>
                  <a:lnTo>
                    <a:pt x="1276" y="13158"/>
                  </a:lnTo>
                  <a:lnTo>
                    <a:pt x="1296" y="13152"/>
                  </a:lnTo>
                  <a:lnTo>
                    <a:pt x="1319" y="13144"/>
                  </a:lnTo>
                  <a:lnTo>
                    <a:pt x="1315" y="13142"/>
                  </a:lnTo>
                  <a:lnTo>
                    <a:pt x="1310" y="13139"/>
                  </a:lnTo>
                  <a:lnTo>
                    <a:pt x="1307" y="13138"/>
                  </a:lnTo>
                  <a:lnTo>
                    <a:pt x="1305" y="13138"/>
                  </a:lnTo>
                  <a:lnTo>
                    <a:pt x="1303" y="13139"/>
                  </a:lnTo>
                  <a:lnTo>
                    <a:pt x="1302" y="13140"/>
                  </a:lnTo>
                  <a:lnTo>
                    <a:pt x="1163" y="13112"/>
                  </a:lnTo>
                  <a:lnTo>
                    <a:pt x="1169" y="13107"/>
                  </a:lnTo>
                  <a:lnTo>
                    <a:pt x="1176" y="13102"/>
                  </a:lnTo>
                  <a:lnTo>
                    <a:pt x="1179" y="13099"/>
                  </a:lnTo>
                  <a:lnTo>
                    <a:pt x="1182" y="13097"/>
                  </a:lnTo>
                  <a:lnTo>
                    <a:pt x="1184" y="13098"/>
                  </a:lnTo>
                  <a:lnTo>
                    <a:pt x="1186" y="13099"/>
                  </a:lnTo>
                  <a:lnTo>
                    <a:pt x="1189" y="13098"/>
                  </a:lnTo>
                  <a:lnTo>
                    <a:pt x="1198" y="13095"/>
                  </a:lnTo>
                  <a:lnTo>
                    <a:pt x="1210" y="13090"/>
                  </a:lnTo>
                  <a:lnTo>
                    <a:pt x="1225" y="13082"/>
                  </a:lnTo>
                  <a:lnTo>
                    <a:pt x="1233" y="13077"/>
                  </a:lnTo>
                  <a:lnTo>
                    <a:pt x="1241" y="13071"/>
                  </a:lnTo>
                  <a:lnTo>
                    <a:pt x="1250" y="13064"/>
                  </a:lnTo>
                  <a:lnTo>
                    <a:pt x="1258" y="13057"/>
                  </a:lnTo>
                  <a:lnTo>
                    <a:pt x="1265" y="13049"/>
                  </a:lnTo>
                  <a:lnTo>
                    <a:pt x="1273" y="13040"/>
                  </a:lnTo>
                  <a:lnTo>
                    <a:pt x="1279" y="13030"/>
                  </a:lnTo>
                  <a:lnTo>
                    <a:pt x="1285" y="13019"/>
                  </a:lnTo>
                  <a:lnTo>
                    <a:pt x="1264" y="13022"/>
                  </a:lnTo>
                  <a:lnTo>
                    <a:pt x="1248" y="13025"/>
                  </a:lnTo>
                  <a:lnTo>
                    <a:pt x="1236" y="13028"/>
                  </a:lnTo>
                  <a:lnTo>
                    <a:pt x="1226" y="13032"/>
                  </a:lnTo>
                  <a:lnTo>
                    <a:pt x="1214" y="13038"/>
                  </a:lnTo>
                  <a:lnTo>
                    <a:pt x="1208" y="13043"/>
                  </a:lnTo>
                  <a:lnTo>
                    <a:pt x="1205" y="13045"/>
                  </a:lnTo>
                  <a:lnTo>
                    <a:pt x="1202" y="13046"/>
                  </a:lnTo>
                  <a:lnTo>
                    <a:pt x="1199" y="13047"/>
                  </a:lnTo>
                  <a:lnTo>
                    <a:pt x="1194" y="13046"/>
                  </a:lnTo>
                  <a:lnTo>
                    <a:pt x="1177" y="13043"/>
                  </a:lnTo>
                  <a:lnTo>
                    <a:pt x="1148" y="13034"/>
                  </a:lnTo>
                  <a:lnTo>
                    <a:pt x="1065" y="12982"/>
                  </a:lnTo>
                  <a:lnTo>
                    <a:pt x="1056" y="12973"/>
                  </a:lnTo>
                  <a:lnTo>
                    <a:pt x="1047" y="12963"/>
                  </a:lnTo>
                  <a:lnTo>
                    <a:pt x="997" y="12896"/>
                  </a:lnTo>
                  <a:lnTo>
                    <a:pt x="976" y="12875"/>
                  </a:lnTo>
                  <a:lnTo>
                    <a:pt x="967" y="12865"/>
                  </a:lnTo>
                  <a:lnTo>
                    <a:pt x="966" y="12864"/>
                  </a:lnTo>
                  <a:lnTo>
                    <a:pt x="966" y="12865"/>
                  </a:lnTo>
                  <a:lnTo>
                    <a:pt x="967" y="12867"/>
                  </a:lnTo>
                  <a:lnTo>
                    <a:pt x="968" y="12870"/>
                  </a:lnTo>
                  <a:lnTo>
                    <a:pt x="969" y="12873"/>
                  </a:lnTo>
                  <a:lnTo>
                    <a:pt x="969" y="12877"/>
                  </a:lnTo>
                  <a:lnTo>
                    <a:pt x="968" y="12881"/>
                  </a:lnTo>
                  <a:lnTo>
                    <a:pt x="965" y="12884"/>
                  </a:lnTo>
                  <a:lnTo>
                    <a:pt x="960" y="12886"/>
                  </a:lnTo>
                  <a:lnTo>
                    <a:pt x="951" y="12887"/>
                  </a:lnTo>
                  <a:lnTo>
                    <a:pt x="940" y="12886"/>
                  </a:lnTo>
                  <a:lnTo>
                    <a:pt x="924" y="12883"/>
                  </a:lnTo>
                  <a:lnTo>
                    <a:pt x="926" y="12834"/>
                  </a:lnTo>
                  <a:lnTo>
                    <a:pt x="928" y="12800"/>
                  </a:lnTo>
                  <a:lnTo>
                    <a:pt x="928" y="12778"/>
                  </a:lnTo>
                  <a:lnTo>
                    <a:pt x="927" y="12764"/>
                  </a:lnTo>
                  <a:lnTo>
                    <a:pt x="925" y="12759"/>
                  </a:lnTo>
                  <a:lnTo>
                    <a:pt x="924" y="12755"/>
                  </a:lnTo>
                  <a:lnTo>
                    <a:pt x="922" y="12752"/>
                  </a:lnTo>
                  <a:lnTo>
                    <a:pt x="919" y="12750"/>
                  </a:lnTo>
                  <a:lnTo>
                    <a:pt x="913" y="12743"/>
                  </a:lnTo>
                  <a:lnTo>
                    <a:pt x="905" y="12734"/>
                  </a:lnTo>
                  <a:lnTo>
                    <a:pt x="900" y="12754"/>
                  </a:lnTo>
                  <a:lnTo>
                    <a:pt x="897" y="12772"/>
                  </a:lnTo>
                  <a:lnTo>
                    <a:pt x="895" y="12787"/>
                  </a:lnTo>
                  <a:lnTo>
                    <a:pt x="894" y="12801"/>
                  </a:lnTo>
                  <a:lnTo>
                    <a:pt x="894" y="12824"/>
                  </a:lnTo>
                  <a:lnTo>
                    <a:pt x="895" y="12843"/>
                  </a:lnTo>
                  <a:lnTo>
                    <a:pt x="894" y="12852"/>
                  </a:lnTo>
                  <a:lnTo>
                    <a:pt x="892" y="12861"/>
                  </a:lnTo>
                  <a:lnTo>
                    <a:pt x="889" y="12871"/>
                  </a:lnTo>
                  <a:lnTo>
                    <a:pt x="884" y="12881"/>
                  </a:lnTo>
                  <a:lnTo>
                    <a:pt x="877" y="12892"/>
                  </a:lnTo>
                  <a:lnTo>
                    <a:pt x="868" y="12905"/>
                  </a:lnTo>
                  <a:lnTo>
                    <a:pt x="855" y="12919"/>
                  </a:lnTo>
                  <a:lnTo>
                    <a:pt x="839" y="12936"/>
                  </a:lnTo>
                  <a:close/>
                  <a:moveTo>
                    <a:pt x="6544" y="10732"/>
                  </a:moveTo>
                  <a:lnTo>
                    <a:pt x="6557" y="10785"/>
                  </a:lnTo>
                  <a:lnTo>
                    <a:pt x="6572" y="10834"/>
                  </a:lnTo>
                  <a:lnTo>
                    <a:pt x="6593" y="10879"/>
                  </a:lnTo>
                  <a:lnTo>
                    <a:pt x="6617" y="10921"/>
                  </a:lnTo>
                  <a:lnTo>
                    <a:pt x="6645" y="10958"/>
                  </a:lnTo>
                  <a:lnTo>
                    <a:pt x="6677" y="10991"/>
                  </a:lnTo>
                  <a:lnTo>
                    <a:pt x="6711" y="11021"/>
                  </a:lnTo>
                  <a:lnTo>
                    <a:pt x="6748" y="11047"/>
                  </a:lnTo>
                  <a:lnTo>
                    <a:pt x="6787" y="11069"/>
                  </a:lnTo>
                  <a:lnTo>
                    <a:pt x="6830" y="11089"/>
                  </a:lnTo>
                  <a:lnTo>
                    <a:pt x="6872" y="11104"/>
                  </a:lnTo>
                  <a:lnTo>
                    <a:pt x="6916" y="11115"/>
                  </a:lnTo>
                  <a:lnTo>
                    <a:pt x="6961" y="11122"/>
                  </a:lnTo>
                  <a:lnTo>
                    <a:pt x="7007" y="11126"/>
                  </a:lnTo>
                  <a:lnTo>
                    <a:pt x="7054" y="11126"/>
                  </a:lnTo>
                  <a:lnTo>
                    <a:pt x="7099" y="11123"/>
                  </a:lnTo>
                  <a:lnTo>
                    <a:pt x="7145" y="11116"/>
                  </a:lnTo>
                  <a:lnTo>
                    <a:pt x="7189" y="11105"/>
                  </a:lnTo>
                  <a:lnTo>
                    <a:pt x="7232" y="11091"/>
                  </a:lnTo>
                  <a:lnTo>
                    <a:pt x="7273" y="11073"/>
                  </a:lnTo>
                  <a:lnTo>
                    <a:pt x="7314" y="11051"/>
                  </a:lnTo>
                  <a:lnTo>
                    <a:pt x="7352" y="11026"/>
                  </a:lnTo>
                  <a:lnTo>
                    <a:pt x="7386" y="10997"/>
                  </a:lnTo>
                  <a:lnTo>
                    <a:pt x="7418" y="10965"/>
                  </a:lnTo>
                  <a:lnTo>
                    <a:pt x="7447" y="10929"/>
                  </a:lnTo>
                  <a:lnTo>
                    <a:pt x="7472" y="10889"/>
                  </a:lnTo>
                  <a:lnTo>
                    <a:pt x="7493" y="10847"/>
                  </a:lnTo>
                  <a:lnTo>
                    <a:pt x="7509" y="10800"/>
                  </a:lnTo>
                  <a:lnTo>
                    <a:pt x="7521" y="10751"/>
                  </a:lnTo>
                  <a:lnTo>
                    <a:pt x="7528" y="10697"/>
                  </a:lnTo>
                  <a:lnTo>
                    <a:pt x="7530" y="10640"/>
                  </a:lnTo>
                  <a:lnTo>
                    <a:pt x="7526" y="10580"/>
                  </a:lnTo>
                  <a:lnTo>
                    <a:pt x="7516" y="10520"/>
                  </a:lnTo>
                  <a:lnTo>
                    <a:pt x="7501" y="10465"/>
                  </a:lnTo>
                  <a:lnTo>
                    <a:pt x="7481" y="10415"/>
                  </a:lnTo>
                  <a:lnTo>
                    <a:pt x="7457" y="10368"/>
                  </a:lnTo>
                  <a:lnTo>
                    <a:pt x="7430" y="10327"/>
                  </a:lnTo>
                  <a:lnTo>
                    <a:pt x="7398" y="10290"/>
                  </a:lnTo>
                  <a:lnTo>
                    <a:pt x="7363" y="10257"/>
                  </a:lnTo>
                  <a:lnTo>
                    <a:pt x="7326" y="10229"/>
                  </a:lnTo>
                  <a:lnTo>
                    <a:pt x="7284" y="10204"/>
                  </a:lnTo>
                  <a:lnTo>
                    <a:pt x="7242" y="10184"/>
                  </a:lnTo>
                  <a:lnTo>
                    <a:pt x="7198" y="10168"/>
                  </a:lnTo>
                  <a:lnTo>
                    <a:pt x="7153" y="10157"/>
                  </a:lnTo>
                  <a:lnTo>
                    <a:pt x="7107" y="10149"/>
                  </a:lnTo>
                  <a:lnTo>
                    <a:pt x="7060" y="10146"/>
                  </a:lnTo>
                  <a:lnTo>
                    <a:pt x="7012" y="10146"/>
                  </a:lnTo>
                  <a:lnTo>
                    <a:pt x="6965" y="10151"/>
                  </a:lnTo>
                  <a:lnTo>
                    <a:pt x="6919" y="10159"/>
                  </a:lnTo>
                  <a:lnTo>
                    <a:pt x="6874" y="10172"/>
                  </a:lnTo>
                  <a:lnTo>
                    <a:pt x="6830" y="10188"/>
                  </a:lnTo>
                  <a:lnTo>
                    <a:pt x="6786" y="10208"/>
                  </a:lnTo>
                  <a:lnTo>
                    <a:pt x="6746" y="10233"/>
                  </a:lnTo>
                  <a:lnTo>
                    <a:pt x="6708" y="10260"/>
                  </a:lnTo>
                  <a:lnTo>
                    <a:pt x="6673" y="10291"/>
                  </a:lnTo>
                  <a:lnTo>
                    <a:pt x="6641" y="10326"/>
                  </a:lnTo>
                  <a:lnTo>
                    <a:pt x="6613" y="10364"/>
                  </a:lnTo>
                  <a:lnTo>
                    <a:pt x="6588" y="10407"/>
                  </a:lnTo>
                  <a:lnTo>
                    <a:pt x="6568" y="10453"/>
                  </a:lnTo>
                  <a:lnTo>
                    <a:pt x="6553" y="10502"/>
                  </a:lnTo>
                  <a:lnTo>
                    <a:pt x="6541" y="10554"/>
                  </a:lnTo>
                  <a:lnTo>
                    <a:pt x="6536" y="10611"/>
                  </a:lnTo>
                  <a:lnTo>
                    <a:pt x="6537" y="10670"/>
                  </a:lnTo>
                  <a:lnTo>
                    <a:pt x="6544" y="10732"/>
                  </a:lnTo>
                  <a:close/>
                  <a:moveTo>
                    <a:pt x="10182" y="10732"/>
                  </a:moveTo>
                  <a:lnTo>
                    <a:pt x="10192" y="10786"/>
                  </a:lnTo>
                  <a:lnTo>
                    <a:pt x="10208" y="10834"/>
                  </a:lnTo>
                  <a:lnTo>
                    <a:pt x="10228" y="10879"/>
                  </a:lnTo>
                  <a:lnTo>
                    <a:pt x="10252" y="10922"/>
                  </a:lnTo>
                  <a:lnTo>
                    <a:pt x="10281" y="10959"/>
                  </a:lnTo>
                  <a:lnTo>
                    <a:pt x="10312" y="10993"/>
                  </a:lnTo>
                  <a:lnTo>
                    <a:pt x="10346" y="11023"/>
                  </a:lnTo>
                  <a:lnTo>
                    <a:pt x="10383" y="11049"/>
                  </a:lnTo>
                  <a:lnTo>
                    <a:pt x="10423" y="11071"/>
                  </a:lnTo>
                  <a:lnTo>
                    <a:pt x="10464" y="11091"/>
                  </a:lnTo>
                  <a:lnTo>
                    <a:pt x="10508" y="11106"/>
                  </a:lnTo>
                  <a:lnTo>
                    <a:pt x="10552" y="11117"/>
                  </a:lnTo>
                  <a:lnTo>
                    <a:pt x="10598" y="11125"/>
                  </a:lnTo>
                  <a:lnTo>
                    <a:pt x="10643" y="11129"/>
                  </a:lnTo>
                  <a:lnTo>
                    <a:pt x="10689" y="11129"/>
                  </a:lnTo>
                  <a:lnTo>
                    <a:pt x="10735" y="11125"/>
                  </a:lnTo>
                  <a:lnTo>
                    <a:pt x="10782" y="11118"/>
                  </a:lnTo>
                  <a:lnTo>
                    <a:pt x="10826" y="11107"/>
                  </a:lnTo>
                  <a:lnTo>
                    <a:pt x="10869" y="11093"/>
                  </a:lnTo>
                  <a:lnTo>
                    <a:pt x="10911" y="11074"/>
                  </a:lnTo>
                  <a:lnTo>
                    <a:pt x="10951" y="11051"/>
                  </a:lnTo>
                  <a:lnTo>
                    <a:pt x="10988" y="11026"/>
                  </a:lnTo>
                  <a:lnTo>
                    <a:pt x="11024" y="10997"/>
                  </a:lnTo>
                  <a:lnTo>
                    <a:pt x="11056" y="10964"/>
                  </a:lnTo>
                  <a:lnTo>
                    <a:pt x="11085" y="10928"/>
                  </a:lnTo>
                  <a:lnTo>
                    <a:pt x="11110" y="10887"/>
                  </a:lnTo>
                  <a:lnTo>
                    <a:pt x="11131" y="10843"/>
                  </a:lnTo>
                  <a:lnTo>
                    <a:pt x="11148" y="10796"/>
                  </a:lnTo>
                  <a:lnTo>
                    <a:pt x="11159" y="10745"/>
                  </a:lnTo>
                  <a:lnTo>
                    <a:pt x="11166" y="10690"/>
                  </a:lnTo>
                  <a:lnTo>
                    <a:pt x="11167" y="10632"/>
                  </a:lnTo>
                  <a:lnTo>
                    <a:pt x="11163" y="10570"/>
                  </a:lnTo>
                  <a:lnTo>
                    <a:pt x="11153" y="10513"/>
                  </a:lnTo>
                  <a:lnTo>
                    <a:pt x="11138" y="10461"/>
                  </a:lnTo>
                  <a:lnTo>
                    <a:pt x="11119" y="10413"/>
                  </a:lnTo>
                  <a:lnTo>
                    <a:pt x="11095" y="10368"/>
                  </a:lnTo>
                  <a:lnTo>
                    <a:pt x="11067" y="10328"/>
                  </a:lnTo>
                  <a:lnTo>
                    <a:pt x="11036" y="10292"/>
                  </a:lnTo>
                  <a:lnTo>
                    <a:pt x="11001" y="10260"/>
                  </a:lnTo>
                  <a:lnTo>
                    <a:pt x="10963" y="10233"/>
                  </a:lnTo>
                  <a:lnTo>
                    <a:pt x="10923" y="10208"/>
                  </a:lnTo>
                  <a:lnTo>
                    <a:pt x="10881" y="10188"/>
                  </a:lnTo>
                  <a:lnTo>
                    <a:pt x="10837" y="10173"/>
                  </a:lnTo>
                  <a:lnTo>
                    <a:pt x="10792" y="10161"/>
                  </a:lnTo>
                  <a:lnTo>
                    <a:pt x="10745" y="10153"/>
                  </a:lnTo>
                  <a:lnTo>
                    <a:pt x="10698" y="10149"/>
                  </a:lnTo>
                  <a:lnTo>
                    <a:pt x="10652" y="10149"/>
                  </a:lnTo>
                  <a:lnTo>
                    <a:pt x="10605" y="10153"/>
                  </a:lnTo>
                  <a:lnTo>
                    <a:pt x="10559" y="10161"/>
                  </a:lnTo>
                  <a:lnTo>
                    <a:pt x="10513" y="10173"/>
                  </a:lnTo>
                  <a:lnTo>
                    <a:pt x="10468" y="10188"/>
                  </a:lnTo>
                  <a:lnTo>
                    <a:pt x="10426" y="10208"/>
                  </a:lnTo>
                  <a:lnTo>
                    <a:pt x="10386" y="10232"/>
                  </a:lnTo>
                  <a:lnTo>
                    <a:pt x="10348" y="10259"/>
                  </a:lnTo>
                  <a:lnTo>
                    <a:pt x="10313" y="10289"/>
                  </a:lnTo>
                  <a:lnTo>
                    <a:pt x="10281" y="10324"/>
                  </a:lnTo>
                  <a:lnTo>
                    <a:pt x="10251" y="10362"/>
                  </a:lnTo>
                  <a:lnTo>
                    <a:pt x="10226" y="10404"/>
                  </a:lnTo>
                  <a:lnTo>
                    <a:pt x="10206" y="10450"/>
                  </a:lnTo>
                  <a:lnTo>
                    <a:pt x="10190" y="10499"/>
                  </a:lnTo>
                  <a:lnTo>
                    <a:pt x="10180" y="10551"/>
                  </a:lnTo>
                  <a:lnTo>
                    <a:pt x="10174" y="10609"/>
                  </a:lnTo>
                  <a:lnTo>
                    <a:pt x="10175" y="10669"/>
                  </a:lnTo>
                  <a:lnTo>
                    <a:pt x="10182" y="10732"/>
                  </a:lnTo>
                  <a:close/>
                  <a:moveTo>
                    <a:pt x="11489" y="8973"/>
                  </a:moveTo>
                  <a:lnTo>
                    <a:pt x="11500" y="9027"/>
                  </a:lnTo>
                  <a:lnTo>
                    <a:pt x="11516" y="9078"/>
                  </a:lnTo>
                  <a:lnTo>
                    <a:pt x="11536" y="9125"/>
                  </a:lnTo>
                  <a:lnTo>
                    <a:pt x="11561" y="9168"/>
                  </a:lnTo>
                  <a:lnTo>
                    <a:pt x="11589" y="9207"/>
                  </a:lnTo>
                  <a:lnTo>
                    <a:pt x="11621" y="9243"/>
                  </a:lnTo>
                  <a:lnTo>
                    <a:pt x="11657" y="9275"/>
                  </a:lnTo>
                  <a:lnTo>
                    <a:pt x="11695" y="9302"/>
                  </a:lnTo>
                  <a:lnTo>
                    <a:pt x="11736" y="9327"/>
                  </a:lnTo>
                  <a:lnTo>
                    <a:pt x="11780" y="9347"/>
                  </a:lnTo>
                  <a:lnTo>
                    <a:pt x="11825" y="9363"/>
                  </a:lnTo>
                  <a:lnTo>
                    <a:pt x="11871" y="9376"/>
                  </a:lnTo>
                  <a:lnTo>
                    <a:pt x="11918" y="9386"/>
                  </a:lnTo>
                  <a:lnTo>
                    <a:pt x="11966" y="9391"/>
                  </a:lnTo>
                  <a:lnTo>
                    <a:pt x="12015" y="9392"/>
                  </a:lnTo>
                  <a:lnTo>
                    <a:pt x="12063" y="9389"/>
                  </a:lnTo>
                  <a:lnTo>
                    <a:pt x="12110" y="9383"/>
                  </a:lnTo>
                  <a:lnTo>
                    <a:pt x="12156" y="9371"/>
                  </a:lnTo>
                  <a:lnTo>
                    <a:pt x="12202" y="9357"/>
                  </a:lnTo>
                  <a:lnTo>
                    <a:pt x="12246" y="9339"/>
                  </a:lnTo>
                  <a:lnTo>
                    <a:pt x="12288" y="9317"/>
                  </a:lnTo>
                  <a:lnTo>
                    <a:pt x="12327" y="9291"/>
                  </a:lnTo>
                  <a:lnTo>
                    <a:pt x="12364" y="9262"/>
                  </a:lnTo>
                  <a:lnTo>
                    <a:pt x="12398" y="9228"/>
                  </a:lnTo>
                  <a:lnTo>
                    <a:pt x="12428" y="9190"/>
                  </a:lnTo>
                  <a:lnTo>
                    <a:pt x="12454" y="9148"/>
                  </a:lnTo>
                  <a:lnTo>
                    <a:pt x="12476" y="9103"/>
                  </a:lnTo>
                  <a:lnTo>
                    <a:pt x="12494" y="9054"/>
                  </a:lnTo>
                  <a:lnTo>
                    <a:pt x="12507" y="9000"/>
                  </a:lnTo>
                  <a:lnTo>
                    <a:pt x="12514" y="8943"/>
                  </a:lnTo>
                  <a:lnTo>
                    <a:pt x="12515" y="8882"/>
                  </a:lnTo>
                  <a:lnTo>
                    <a:pt x="12510" y="8816"/>
                  </a:lnTo>
                  <a:lnTo>
                    <a:pt x="12507" y="8791"/>
                  </a:lnTo>
                  <a:lnTo>
                    <a:pt x="12502" y="8766"/>
                  </a:lnTo>
                  <a:lnTo>
                    <a:pt x="12495" y="8742"/>
                  </a:lnTo>
                  <a:lnTo>
                    <a:pt x="12488" y="8718"/>
                  </a:lnTo>
                  <a:lnTo>
                    <a:pt x="12478" y="8693"/>
                  </a:lnTo>
                  <a:lnTo>
                    <a:pt x="12468" y="8670"/>
                  </a:lnTo>
                  <a:lnTo>
                    <a:pt x="12457" y="8648"/>
                  </a:lnTo>
                  <a:lnTo>
                    <a:pt x="12445" y="8626"/>
                  </a:lnTo>
                  <a:lnTo>
                    <a:pt x="12432" y="8604"/>
                  </a:lnTo>
                  <a:lnTo>
                    <a:pt x="12418" y="8584"/>
                  </a:lnTo>
                  <a:lnTo>
                    <a:pt x="12403" y="8564"/>
                  </a:lnTo>
                  <a:lnTo>
                    <a:pt x="12386" y="8544"/>
                  </a:lnTo>
                  <a:lnTo>
                    <a:pt x="12369" y="8525"/>
                  </a:lnTo>
                  <a:lnTo>
                    <a:pt x="12351" y="8507"/>
                  </a:lnTo>
                  <a:lnTo>
                    <a:pt x="12332" y="8490"/>
                  </a:lnTo>
                  <a:lnTo>
                    <a:pt x="12312" y="8475"/>
                  </a:lnTo>
                  <a:lnTo>
                    <a:pt x="12291" y="8460"/>
                  </a:lnTo>
                  <a:lnTo>
                    <a:pt x="12270" y="8446"/>
                  </a:lnTo>
                  <a:lnTo>
                    <a:pt x="12248" y="8433"/>
                  </a:lnTo>
                  <a:lnTo>
                    <a:pt x="12224" y="8421"/>
                  </a:lnTo>
                  <a:lnTo>
                    <a:pt x="12200" y="8410"/>
                  </a:lnTo>
                  <a:lnTo>
                    <a:pt x="12176" y="8401"/>
                  </a:lnTo>
                  <a:lnTo>
                    <a:pt x="12151" y="8393"/>
                  </a:lnTo>
                  <a:lnTo>
                    <a:pt x="12125" y="8386"/>
                  </a:lnTo>
                  <a:lnTo>
                    <a:pt x="12099" y="8380"/>
                  </a:lnTo>
                  <a:lnTo>
                    <a:pt x="12072" y="8375"/>
                  </a:lnTo>
                  <a:lnTo>
                    <a:pt x="12045" y="8372"/>
                  </a:lnTo>
                  <a:lnTo>
                    <a:pt x="12018" y="8371"/>
                  </a:lnTo>
                  <a:lnTo>
                    <a:pt x="11989" y="8371"/>
                  </a:lnTo>
                  <a:lnTo>
                    <a:pt x="11960" y="8372"/>
                  </a:lnTo>
                  <a:lnTo>
                    <a:pt x="11931" y="8375"/>
                  </a:lnTo>
                  <a:lnTo>
                    <a:pt x="11902" y="8379"/>
                  </a:lnTo>
                  <a:lnTo>
                    <a:pt x="11878" y="8384"/>
                  </a:lnTo>
                  <a:lnTo>
                    <a:pt x="11855" y="8390"/>
                  </a:lnTo>
                  <a:lnTo>
                    <a:pt x="11832" y="8397"/>
                  </a:lnTo>
                  <a:lnTo>
                    <a:pt x="11809" y="8405"/>
                  </a:lnTo>
                  <a:lnTo>
                    <a:pt x="11787" y="8415"/>
                  </a:lnTo>
                  <a:lnTo>
                    <a:pt x="11766" y="8425"/>
                  </a:lnTo>
                  <a:lnTo>
                    <a:pt x="11745" y="8436"/>
                  </a:lnTo>
                  <a:lnTo>
                    <a:pt x="11723" y="8448"/>
                  </a:lnTo>
                  <a:lnTo>
                    <a:pt x="11704" y="8462"/>
                  </a:lnTo>
                  <a:lnTo>
                    <a:pt x="11684" y="8476"/>
                  </a:lnTo>
                  <a:lnTo>
                    <a:pt x="11666" y="8491"/>
                  </a:lnTo>
                  <a:lnTo>
                    <a:pt x="11648" y="8506"/>
                  </a:lnTo>
                  <a:lnTo>
                    <a:pt x="11631" y="8523"/>
                  </a:lnTo>
                  <a:lnTo>
                    <a:pt x="11615" y="8542"/>
                  </a:lnTo>
                  <a:lnTo>
                    <a:pt x="11599" y="8560"/>
                  </a:lnTo>
                  <a:lnTo>
                    <a:pt x="11584" y="8579"/>
                  </a:lnTo>
                  <a:lnTo>
                    <a:pt x="11571" y="8599"/>
                  </a:lnTo>
                  <a:lnTo>
                    <a:pt x="11558" y="8620"/>
                  </a:lnTo>
                  <a:lnTo>
                    <a:pt x="11546" y="8641"/>
                  </a:lnTo>
                  <a:lnTo>
                    <a:pt x="11535" y="8663"/>
                  </a:lnTo>
                  <a:lnTo>
                    <a:pt x="11525" y="8686"/>
                  </a:lnTo>
                  <a:lnTo>
                    <a:pt x="11516" y="8710"/>
                  </a:lnTo>
                  <a:lnTo>
                    <a:pt x="11508" y="8734"/>
                  </a:lnTo>
                  <a:lnTo>
                    <a:pt x="11501" y="8758"/>
                  </a:lnTo>
                  <a:lnTo>
                    <a:pt x="11495" y="8783"/>
                  </a:lnTo>
                  <a:lnTo>
                    <a:pt x="11490" y="8809"/>
                  </a:lnTo>
                  <a:lnTo>
                    <a:pt x="11486" y="8835"/>
                  </a:lnTo>
                  <a:lnTo>
                    <a:pt x="11484" y="8861"/>
                  </a:lnTo>
                  <a:lnTo>
                    <a:pt x="11483" y="8889"/>
                  </a:lnTo>
                  <a:lnTo>
                    <a:pt x="11484" y="8917"/>
                  </a:lnTo>
                  <a:lnTo>
                    <a:pt x="11486" y="8944"/>
                  </a:lnTo>
                  <a:lnTo>
                    <a:pt x="11489" y="8973"/>
                  </a:lnTo>
                  <a:close/>
                  <a:moveTo>
                    <a:pt x="8567" y="8777"/>
                  </a:moveTo>
                  <a:lnTo>
                    <a:pt x="8577" y="8834"/>
                  </a:lnTo>
                  <a:lnTo>
                    <a:pt x="8592" y="8888"/>
                  </a:lnTo>
                  <a:lnTo>
                    <a:pt x="8612" y="8937"/>
                  </a:lnTo>
                  <a:lnTo>
                    <a:pt x="8636" y="8982"/>
                  </a:lnTo>
                  <a:lnTo>
                    <a:pt x="8664" y="9024"/>
                  </a:lnTo>
                  <a:lnTo>
                    <a:pt x="8695" y="9062"/>
                  </a:lnTo>
                  <a:lnTo>
                    <a:pt x="8730" y="9095"/>
                  </a:lnTo>
                  <a:lnTo>
                    <a:pt x="8768" y="9124"/>
                  </a:lnTo>
                  <a:lnTo>
                    <a:pt x="8809" y="9149"/>
                  </a:lnTo>
                  <a:lnTo>
                    <a:pt x="8851" y="9170"/>
                  </a:lnTo>
                  <a:lnTo>
                    <a:pt x="8895" y="9188"/>
                  </a:lnTo>
                  <a:lnTo>
                    <a:pt x="8941" y="9201"/>
                  </a:lnTo>
                  <a:lnTo>
                    <a:pt x="8987" y="9210"/>
                  </a:lnTo>
                  <a:lnTo>
                    <a:pt x="9035" y="9217"/>
                  </a:lnTo>
                  <a:lnTo>
                    <a:pt x="9083" y="9219"/>
                  </a:lnTo>
                  <a:lnTo>
                    <a:pt x="9130" y="9216"/>
                  </a:lnTo>
                  <a:lnTo>
                    <a:pt x="9177" y="9209"/>
                  </a:lnTo>
                  <a:lnTo>
                    <a:pt x="9223" y="9199"/>
                  </a:lnTo>
                  <a:lnTo>
                    <a:pt x="9270" y="9185"/>
                  </a:lnTo>
                  <a:lnTo>
                    <a:pt x="9313" y="9167"/>
                  </a:lnTo>
                  <a:lnTo>
                    <a:pt x="9355" y="9145"/>
                  </a:lnTo>
                  <a:lnTo>
                    <a:pt x="9394" y="9120"/>
                  </a:lnTo>
                  <a:lnTo>
                    <a:pt x="9431" y="9090"/>
                  </a:lnTo>
                  <a:lnTo>
                    <a:pt x="9466" y="9057"/>
                  </a:lnTo>
                  <a:lnTo>
                    <a:pt x="9496" y="9019"/>
                  </a:lnTo>
                  <a:lnTo>
                    <a:pt x="9524" y="8978"/>
                  </a:lnTo>
                  <a:lnTo>
                    <a:pt x="9547" y="8933"/>
                  </a:lnTo>
                  <a:lnTo>
                    <a:pt x="9566" y="8884"/>
                  </a:lnTo>
                  <a:lnTo>
                    <a:pt x="9580" y="8830"/>
                  </a:lnTo>
                  <a:lnTo>
                    <a:pt x="9589" y="8774"/>
                  </a:lnTo>
                  <a:lnTo>
                    <a:pt x="9592" y="8714"/>
                  </a:lnTo>
                  <a:lnTo>
                    <a:pt x="9589" y="8649"/>
                  </a:lnTo>
                  <a:lnTo>
                    <a:pt x="9581" y="8587"/>
                  </a:lnTo>
                  <a:lnTo>
                    <a:pt x="9567" y="8528"/>
                  </a:lnTo>
                  <a:lnTo>
                    <a:pt x="9549" y="8475"/>
                  </a:lnTo>
                  <a:lnTo>
                    <a:pt x="9525" y="8427"/>
                  </a:lnTo>
                  <a:lnTo>
                    <a:pt x="9497" y="8383"/>
                  </a:lnTo>
                  <a:lnTo>
                    <a:pt x="9465" y="8343"/>
                  </a:lnTo>
                  <a:lnTo>
                    <a:pt x="9430" y="8309"/>
                  </a:lnTo>
                  <a:lnTo>
                    <a:pt x="9392" y="8279"/>
                  </a:lnTo>
                  <a:lnTo>
                    <a:pt x="9352" y="8253"/>
                  </a:lnTo>
                  <a:lnTo>
                    <a:pt x="9309" y="8232"/>
                  </a:lnTo>
                  <a:lnTo>
                    <a:pt x="9263" y="8215"/>
                  </a:lnTo>
                  <a:lnTo>
                    <a:pt x="9217" y="8202"/>
                  </a:lnTo>
                  <a:lnTo>
                    <a:pt x="9169" y="8192"/>
                  </a:lnTo>
                  <a:lnTo>
                    <a:pt x="9121" y="8188"/>
                  </a:lnTo>
                  <a:lnTo>
                    <a:pt x="9073" y="8188"/>
                  </a:lnTo>
                  <a:lnTo>
                    <a:pt x="9024" y="8192"/>
                  </a:lnTo>
                  <a:lnTo>
                    <a:pt x="8975" y="8201"/>
                  </a:lnTo>
                  <a:lnTo>
                    <a:pt x="8928" y="8213"/>
                  </a:lnTo>
                  <a:lnTo>
                    <a:pt x="8882" y="8229"/>
                  </a:lnTo>
                  <a:lnTo>
                    <a:pt x="8837" y="8249"/>
                  </a:lnTo>
                  <a:lnTo>
                    <a:pt x="8795" y="8272"/>
                  </a:lnTo>
                  <a:lnTo>
                    <a:pt x="8754" y="8300"/>
                  </a:lnTo>
                  <a:lnTo>
                    <a:pt x="8716" y="8331"/>
                  </a:lnTo>
                  <a:lnTo>
                    <a:pt x="8682" y="8366"/>
                  </a:lnTo>
                  <a:lnTo>
                    <a:pt x="8651" y="8406"/>
                  </a:lnTo>
                  <a:lnTo>
                    <a:pt x="8624" y="8448"/>
                  </a:lnTo>
                  <a:lnTo>
                    <a:pt x="8602" y="8494"/>
                  </a:lnTo>
                  <a:lnTo>
                    <a:pt x="8584" y="8544"/>
                  </a:lnTo>
                  <a:lnTo>
                    <a:pt x="8571" y="8597"/>
                  </a:lnTo>
                  <a:lnTo>
                    <a:pt x="8564" y="8653"/>
                  </a:lnTo>
                  <a:lnTo>
                    <a:pt x="8562" y="8714"/>
                  </a:lnTo>
                  <a:lnTo>
                    <a:pt x="8567" y="8777"/>
                  </a:lnTo>
                  <a:close/>
                  <a:moveTo>
                    <a:pt x="7674" y="4301"/>
                  </a:moveTo>
                  <a:lnTo>
                    <a:pt x="7613" y="4326"/>
                  </a:lnTo>
                  <a:lnTo>
                    <a:pt x="7558" y="4355"/>
                  </a:lnTo>
                  <a:lnTo>
                    <a:pt x="7508" y="4387"/>
                  </a:lnTo>
                  <a:lnTo>
                    <a:pt x="7465" y="4422"/>
                  </a:lnTo>
                  <a:lnTo>
                    <a:pt x="7427" y="4460"/>
                  </a:lnTo>
                  <a:lnTo>
                    <a:pt x="7395" y="4501"/>
                  </a:lnTo>
                  <a:lnTo>
                    <a:pt x="7368" y="4544"/>
                  </a:lnTo>
                  <a:lnTo>
                    <a:pt x="7346" y="4589"/>
                  </a:lnTo>
                  <a:lnTo>
                    <a:pt x="7329" y="4635"/>
                  </a:lnTo>
                  <a:lnTo>
                    <a:pt x="7317" y="4683"/>
                  </a:lnTo>
                  <a:lnTo>
                    <a:pt x="7309" y="4731"/>
                  </a:lnTo>
                  <a:lnTo>
                    <a:pt x="7307" y="4780"/>
                  </a:lnTo>
                  <a:lnTo>
                    <a:pt x="7308" y="4829"/>
                  </a:lnTo>
                  <a:lnTo>
                    <a:pt x="7314" y="4878"/>
                  </a:lnTo>
                  <a:lnTo>
                    <a:pt x="7324" y="4925"/>
                  </a:lnTo>
                  <a:lnTo>
                    <a:pt x="7338" y="4972"/>
                  </a:lnTo>
                  <a:lnTo>
                    <a:pt x="7355" y="5019"/>
                  </a:lnTo>
                  <a:lnTo>
                    <a:pt x="7377" y="5063"/>
                  </a:lnTo>
                  <a:lnTo>
                    <a:pt x="7402" y="5105"/>
                  </a:lnTo>
                  <a:lnTo>
                    <a:pt x="7431" y="5145"/>
                  </a:lnTo>
                  <a:lnTo>
                    <a:pt x="7462" y="5184"/>
                  </a:lnTo>
                  <a:lnTo>
                    <a:pt x="7497" y="5218"/>
                  </a:lnTo>
                  <a:lnTo>
                    <a:pt x="7535" y="5249"/>
                  </a:lnTo>
                  <a:lnTo>
                    <a:pt x="7577" y="5276"/>
                  </a:lnTo>
                  <a:lnTo>
                    <a:pt x="7621" y="5299"/>
                  </a:lnTo>
                  <a:lnTo>
                    <a:pt x="7667" y="5318"/>
                  </a:lnTo>
                  <a:lnTo>
                    <a:pt x="7716" y="5333"/>
                  </a:lnTo>
                  <a:lnTo>
                    <a:pt x="7767" y="5343"/>
                  </a:lnTo>
                  <a:lnTo>
                    <a:pt x="7821" y="5346"/>
                  </a:lnTo>
                  <a:lnTo>
                    <a:pt x="7876" y="5344"/>
                  </a:lnTo>
                  <a:lnTo>
                    <a:pt x="7933" y="5336"/>
                  </a:lnTo>
                  <a:lnTo>
                    <a:pt x="7992" y="5321"/>
                  </a:lnTo>
                  <a:lnTo>
                    <a:pt x="8052" y="5300"/>
                  </a:lnTo>
                  <a:lnTo>
                    <a:pt x="8105" y="5275"/>
                  </a:lnTo>
                  <a:lnTo>
                    <a:pt x="8153" y="5245"/>
                  </a:lnTo>
                  <a:lnTo>
                    <a:pt x="8195" y="5211"/>
                  </a:lnTo>
                  <a:lnTo>
                    <a:pt x="8233" y="5174"/>
                  </a:lnTo>
                  <a:lnTo>
                    <a:pt x="8266" y="5133"/>
                  </a:lnTo>
                  <a:lnTo>
                    <a:pt x="8294" y="5090"/>
                  </a:lnTo>
                  <a:lnTo>
                    <a:pt x="8317" y="5045"/>
                  </a:lnTo>
                  <a:lnTo>
                    <a:pt x="8335" y="4998"/>
                  </a:lnTo>
                  <a:lnTo>
                    <a:pt x="8349" y="4949"/>
                  </a:lnTo>
                  <a:lnTo>
                    <a:pt x="8357" y="4899"/>
                  </a:lnTo>
                  <a:lnTo>
                    <a:pt x="8362" y="4849"/>
                  </a:lnTo>
                  <a:lnTo>
                    <a:pt x="8362" y="4797"/>
                  </a:lnTo>
                  <a:lnTo>
                    <a:pt x="8358" y="4747"/>
                  </a:lnTo>
                  <a:lnTo>
                    <a:pt x="8350" y="4697"/>
                  </a:lnTo>
                  <a:lnTo>
                    <a:pt x="8338" y="4646"/>
                  </a:lnTo>
                  <a:lnTo>
                    <a:pt x="8322" y="4598"/>
                  </a:lnTo>
                  <a:lnTo>
                    <a:pt x="8302" y="4552"/>
                  </a:lnTo>
                  <a:lnTo>
                    <a:pt x="8277" y="4508"/>
                  </a:lnTo>
                  <a:lnTo>
                    <a:pt x="8250" y="4465"/>
                  </a:lnTo>
                  <a:lnTo>
                    <a:pt x="8219" y="4427"/>
                  </a:lnTo>
                  <a:lnTo>
                    <a:pt x="8185" y="4391"/>
                  </a:lnTo>
                  <a:lnTo>
                    <a:pt x="8147" y="4359"/>
                  </a:lnTo>
                  <a:lnTo>
                    <a:pt x="8107" y="4331"/>
                  </a:lnTo>
                  <a:lnTo>
                    <a:pt x="8063" y="4307"/>
                  </a:lnTo>
                  <a:lnTo>
                    <a:pt x="8015" y="4288"/>
                  </a:lnTo>
                  <a:lnTo>
                    <a:pt x="7965" y="4275"/>
                  </a:lnTo>
                  <a:lnTo>
                    <a:pt x="7912" y="4267"/>
                  </a:lnTo>
                  <a:lnTo>
                    <a:pt x="7857" y="4266"/>
                  </a:lnTo>
                  <a:lnTo>
                    <a:pt x="7798" y="4270"/>
                  </a:lnTo>
                  <a:lnTo>
                    <a:pt x="7737" y="4282"/>
                  </a:lnTo>
                  <a:lnTo>
                    <a:pt x="7674" y="4301"/>
                  </a:lnTo>
                  <a:close/>
                  <a:moveTo>
                    <a:pt x="6150" y="6822"/>
                  </a:moveTo>
                  <a:lnTo>
                    <a:pt x="6170" y="6868"/>
                  </a:lnTo>
                  <a:lnTo>
                    <a:pt x="6202" y="6914"/>
                  </a:lnTo>
                  <a:lnTo>
                    <a:pt x="6247" y="6960"/>
                  </a:lnTo>
                  <a:lnTo>
                    <a:pt x="6301" y="7006"/>
                  </a:lnTo>
                  <a:lnTo>
                    <a:pt x="6367" y="7053"/>
                  </a:lnTo>
                  <a:lnTo>
                    <a:pt x="6440" y="7098"/>
                  </a:lnTo>
                  <a:lnTo>
                    <a:pt x="6522" y="7142"/>
                  </a:lnTo>
                  <a:lnTo>
                    <a:pt x="6611" y="7185"/>
                  </a:lnTo>
                  <a:lnTo>
                    <a:pt x="6706" y="7226"/>
                  </a:lnTo>
                  <a:lnTo>
                    <a:pt x="6806" y="7265"/>
                  </a:lnTo>
                  <a:lnTo>
                    <a:pt x="6910" y="7302"/>
                  </a:lnTo>
                  <a:lnTo>
                    <a:pt x="7017" y="7336"/>
                  </a:lnTo>
                  <a:lnTo>
                    <a:pt x="7128" y="7369"/>
                  </a:lnTo>
                  <a:lnTo>
                    <a:pt x="7239" y="7397"/>
                  </a:lnTo>
                  <a:lnTo>
                    <a:pt x="7352" y="7422"/>
                  </a:lnTo>
                  <a:lnTo>
                    <a:pt x="7463" y="7444"/>
                  </a:lnTo>
                  <a:lnTo>
                    <a:pt x="7574" y="7461"/>
                  </a:lnTo>
                  <a:lnTo>
                    <a:pt x="7683" y="7474"/>
                  </a:lnTo>
                  <a:lnTo>
                    <a:pt x="7789" y="7483"/>
                  </a:lnTo>
                  <a:lnTo>
                    <a:pt x="7890" y="7486"/>
                  </a:lnTo>
                  <a:lnTo>
                    <a:pt x="7986" y="7485"/>
                  </a:lnTo>
                  <a:lnTo>
                    <a:pt x="8077" y="7478"/>
                  </a:lnTo>
                  <a:lnTo>
                    <a:pt x="8161" y="7465"/>
                  </a:lnTo>
                  <a:lnTo>
                    <a:pt x="8237" y="7446"/>
                  </a:lnTo>
                  <a:lnTo>
                    <a:pt x="8306" y="7421"/>
                  </a:lnTo>
                  <a:lnTo>
                    <a:pt x="8364" y="7389"/>
                  </a:lnTo>
                  <a:lnTo>
                    <a:pt x="8411" y="7349"/>
                  </a:lnTo>
                  <a:lnTo>
                    <a:pt x="8448" y="7303"/>
                  </a:lnTo>
                  <a:lnTo>
                    <a:pt x="8472" y="7249"/>
                  </a:lnTo>
                  <a:lnTo>
                    <a:pt x="8483" y="7188"/>
                  </a:lnTo>
                  <a:lnTo>
                    <a:pt x="8480" y="7117"/>
                  </a:lnTo>
                  <a:lnTo>
                    <a:pt x="8463" y="7039"/>
                  </a:lnTo>
                  <a:lnTo>
                    <a:pt x="8454" y="7016"/>
                  </a:lnTo>
                  <a:lnTo>
                    <a:pt x="8445" y="6993"/>
                  </a:lnTo>
                  <a:lnTo>
                    <a:pt x="8435" y="6972"/>
                  </a:lnTo>
                  <a:lnTo>
                    <a:pt x="8423" y="6954"/>
                  </a:lnTo>
                  <a:lnTo>
                    <a:pt x="8411" y="6936"/>
                  </a:lnTo>
                  <a:lnTo>
                    <a:pt x="8397" y="6920"/>
                  </a:lnTo>
                  <a:lnTo>
                    <a:pt x="8383" y="6906"/>
                  </a:lnTo>
                  <a:lnTo>
                    <a:pt x="8367" y="6893"/>
                  </a:lnTo>
                  <a:lnTo>
                    <a:pt x="8351" y="6881"/>
                  </a:lnTo>
                  <a:lnTo>
                    <a:pt x="8334" y="6870"/>
                  </a:lnTo>
                  <a:lnTo>
                    <a:pt x="8316" y="6861"/>
                  </a:lnTo>
                  <a:lnTo>
                    <a:pt x="8298" y="6852"/>
                  </a:lnTo>
                  <a:lnTo>
                    <a:pt x="8278" y="6843"/>
                  </a:lnTo>
                  <a:lnTo>
                    <a:pt x="8258" y="6836"/>
                  </a:lnTo>
                  <a:lnTo>
                    <a:pt x="8237" y="6831"/>
                  </a:lnTo>
                  <a:lnTo>
                    <a:pt x="8216" y="6825"/>
                  </a:lnTo>
                  <a:lnTo>
                    <a:pt x="8195" y="6821"/>
                  </a:lnTo>
                  <a:lnTo>
                    <a:pt x="8172" y="6817"/>
                  </a:lnTo>
                  <a:lnTo>
                    <a:pt x="8150" y="6814"/>
                  </a:lnTo>
                  <a:lnTo>
                    <a:pt x="8127" y="6811"/>
                  </a:lnTo>
                  <a:lnTo>
                    <a:pt x="8080" y="6807"/>
                  </a:lnTo>
                  <a:lnTo>
                    <a:pt x="8030" y="6803"/>
                  </a:lnTo>
                  <a:lnTo>
                    <a:pt x="7931" y="6798"/>
                  </a:lnTo>
                  <a:lnTo>
                    <a:pt x="7831" y="6791"/>
                  </a:lnTo>
                  <a:lnTo>
                    <a:pt x="7784" y="6787"/>
                  </a:lnTo>
                  <a:lnTo>
                    <a:pt x="7738" y="6782"/>
                  </a:lnTo>
                  <a:lnTo>
                    <a:pt x="7692" y="6777"/>
                  </a:lnTo>
                  <a:lnTo>
                    <a:pt x="7647" y="6771"/>
                  </a:lnTo>
                  <a:lnTo>
                    <a:pt x="7602" y="6764"/>
                  </a:lnTo>
                  <a:lnTo>
                    <a:pt x="7557" y="6757"/>
                  </a:lnTo>
                  <a:lnTo>
                    <a:pt x="7511" y="6750"/>
                  </a:lnTo>
                  <a:lnTo>
                    <a:pt x="7467" y="6742"/>
                  </a:lnTo>
                  <a:lnTo>
                    <a:pt x="7423" y="6733"/>
                  </a:lnTo>
                  <a:lnTo>
                    <a:pt x="7379" y="6723"/>
                  </a:lnTo>
                  <a:lnTo>
                    <a:pt x="7336" y="6713"/>
                  </a:lnTo>
                  <a:lnTo>
                    <a:pt x="7293" y="6703"/>
                  </a:lnTo>
                  <a:lnTo>
                    <a:pt x="7249" y="6692"/>
                  </a:lnTo>
                  <a:lnTo>
                    <a:pt x="7207" y="6680"/>
                  </a:lnTo>
                  <a:lnTo>
                    <a:pt x="7165" y="6666"/>
                  </a:lnTo>
                  <a:lnTo>
                    <a:pt x="7124" y="6653"/>
                  </a:lnTo>
                  <a:lnTo>
                    <a:pt x="7088" y="6640"/>
                  </a:lnTo>
                  <a:lnTo>
                    <a:pt x="7049" y="6624"/>
                  </a:lnTo>
                  <a:lnTo>
                    <a:pt x="7007" y="6606"/>
                  </a:lnTo>
                  <a:lnTo>
                    <a:pt x="6965" y="6587"/>
                  </a:lnTo>
                  <a:lnTo>
                    <a:pt x="6878" y="6544"/>
                  </a:lnTo>
                  <a:lnTo>
                    <a:pt x="6790" y="6499"/>
                  </a:lnTo>
                  <a:lnTo>
                    <a:pt x="6707" y="6456"/>
                  </a:lnTo>
                  <a:lnTo>
                    <a:pt x="6632" y="6420"/>
                  </a:lnTo>
                  <a:lnTo>
                    <a:pt x="6598" y="6405"/>
                  </a:lnTo>
                  <a:lnTo>
                    <a:pt x="6569" y="6394"/>
                  </a:lnTo>
                  <a:lnTo>
                    <a:pt x="6555" y="6389"/>
                  </a:lnTo>
                  <a:lnTo>
                    <a:pt x="6542" y="6385"/>
                  </a:lnTo>
                  <a:lnTo>
                    <a:pt x="6530" y="6382"/>
                  </a:lnTo>
                  <a:lnTo>
                    <a:pt x="6520" y="6380"/>
                  </a:lnTo>
                  <a:lnTo>
                    <a:pt x="6497" y="6377"/>
                  </a:lnTo>
                  <a:lnTo>
                    <a:pt x="6474" y="6376"/>
                  </a:lnTo>
                  <a:lnTo>
                    <a:pt x="6451" y="6376"/>
                  </a:lnTo>
                  <a:lnTo>
                    <a:pt x="6429" y="6378"/>
                  </a:lnTo>
                  <a:lnTo>
                    <a:pt x="6407" y="6381"/>
                  </a:lnTo>
                  <a:lnTo>
                    <a:pt x="6386" y="6385"/>
                  </a:lnTo>
                  <a:lnTo>
                    <a:pt x="6366" y="6390"/>
                  </a:lnTo>
                  <a:lnTo>
                    <a:pt x="6346" y="6397"/>
                  </a:lnTo>
                  <a:lnTo>
                    <a:pt x="6326" y="6405"/>
                  </a:lnTo>
                  <a:lnTo>
                    <a:pt x="6308" y="6413"/>
                  </a:lnTo>
                  <a:lnTo>
                    <a:pt x="6289" y="6423"/>
                  </a:lnTo>
                  <a:lnTo>
                    <a:pt x="6271" y="6434"/>
                  </a:lnTo>
                  <a:lnTo>
                    <a:pt x="6255" y="6447"/>
                  </a:lnTo>
                  <a:lnTo>
                    <a:pt x="6239" y="6460"/>
                  </a:lnTo>
                  <a:lnTo>
                    <a:pt x="6225" y="6474"/>
                  </a:lnTo>
                  <a:lnTo>
                    <a:pt x="6211" y="6489"/>
                  </a:lnTo>
                  <a:lnTo>
                    <a:pt x="6198" y="6504"/>
                  </a:lnTo>
                  <a:lnTo>
                    <a:pt x="6186" y="6522"/>
                  </a:lnTo>
                  <a:lnTo>
                    <a:pt x="6176" y="6539"/>
                  </a:lnTo>
                  <a:lnTo>
                    <a:pt x="6166" y="6558"/>
                  </a:lnTo>
                  <a:lnTo>
                    <a:pt x="6158" y="6576"/>
                  </a:lnTo>
                  <a:lnTo>
                    <a:pt x="6150" y="6596"/>
                  </a:lnTo>
                  <a:lnTo>
                    <a:pt x="6144" y="6616"/>
                  </a:lnTo>
                  <a:lnTo>
                    <a:pt x="6139" y="6637"/>
                  </a:lnTo>
                  <a:lnTo>
                    <a:pt x="6136" y="6658"/>
                  </a:lnTo>
                  <a:lnTo>
                    <a:pt x="6133" y="6681"/>
                  </a:lnTo>
                  <a:lnTo>
                    <a:pt x="6132" y="6704"/>
                  </a:lnTo>
                  <a:lnTo>
                    <a:pt x="6133" y="6726"/>
                  </a:lnTo>
                  <a:lnTo>
                    <a:pt x="6135" y="6750"/>
                  </a:lnTo>
                  <a:lnTo>
                    <a:pt x="6138" y="6773"/>
                  </a:lnTo>
                  <a:lnTo>
                    <a:pt x="6143" y="6797"/>
                  </a:lnTo>
                  <a:lnTo>
                    <a:pt x="6150" y="68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96" name="Freeform 61">
              <a:extLst>
                <a:ext uri="{FF2B5EF4-FFF2-40B4-BE49-F238E27FC236}">
                  <a16:creationId xmlns:a16="http://schemas.microsoft.com/office/drawing/2014/main" id="{51E2326C-5EDB-43D8-840A-36E9C687A4AA}"/>
                </a:ext>
              </a:extLst>
            </p:cNvPr>
            <p:cNvSpPr>
              <a:spLocks noEditPoints="1"/>
            </p:cNvSpPr>
            <p:nvPr/>
          </p:nvSpPr>
          <p:spPr bwMode="auto">
            <a:xfrm>
              <a:off x="4809691" y="5412832"/>
              <a:ext cx="364129" cy="357439"/>
            </a:xfrm>
            <a:custGeom>
              <a:avLst/>
              <a:gdLst>
                <a:gd name="T0" fmla="*/ 106 w 160"/>
                <a:gd name="T1" fmla="*/ 20 h 157"/>
                <a:gd name="T2" fmla="*/ 147 w 160"/>
                <a:gd name="T3" fmla="*/ 20 h 157"/>
                <a:gd name="T4" fmla="*/ 126 w 160"/>
                <a:gd name="T5" fmla="*/ 32 h 157"/>
                <a:gd name="T6" fmla="*/ 126 w 160"/>
                <a:gd name="T7" fmla="*/ 8 h 157"/>
                <a:gd name="T8" fmla="*/ 126 w 160"/>
                <a:gd name="T9" fmla="*/ 32 h 157"/>
                <a:gd name="T10" fmla="*/ 100 w 160"/>
                <a:gd name="T11" fmla="*/ 20 h 157"/>
                <a:gd name="T12" fmla="*/ 60 w 160"/>
                <a:gd name="T13" fmla="*/ 20 h 157"/>
                <a:gd name="T14" fmla="*/ 80 w 160"/>
                <a:gd name="T15" fmla="*/ 8 h 157"/>
                <a:gd name="T16" fmla="*/ 80 w 160"/>
                <a:gd name="T17" fmla="*/ 32 h 157"/>
                <a:gd name="T18" fmla="*/ 80 w 160"/>
                <a:gd name="T19" fmla="*/ 8 h 157"/>
                <a:gd name="T20" fmla="*/ 123 w 160"/>
                <a:gd name="T21" fmla="*/ 44 h 157"/>
                <a:gd name="T22" fmla="*/ 123 w 160"/>
                <a:gd name="T23" fmla="*/ 53 h 157"/>
                <a:gd name="T24" fmla="*/ 152 w 160"/>
                <a:gd name="T25" fmla="*/ 65 h 157"/>
                <a:gd name="T26" fmla="*/ 144 w 160"/>
                <a:gd name="T27" fmla="*/ 101 h 157"/>
                <a:gd name="T28" fmla="*/ 141 w 160"/>
                <a:gd name="T29" fmla="*/ 141 h 157"/>
                <a:gd name="T30" fmla="*/ 115 w 160"/>
                <a:gd name="T31" fmla="*/ 149 h 157"/>
                <a:gd name="T32" fmla="*/ 115 w 160"/>
                <a:gd name="T33" fmla="*/ 157 h 157"/>
                <a:gd name="T34" fmla="*/ 149 w 160"/>
                <a:gd name="T35" fmla="*/ 141 h 157"/>
                <a:gd name="T36" fmla="*/ 160 w 160"/>
                <a:gd name="T37" fmla="*/ 90 h 157"/>
                <a:gd name="T38" fmla="*/ 140 w 160"/>
                <a:gd name="T39" fmla="*/ 44 h 157"/>
                <a:gd name="T40" fmla="*/ 89 w 160"/>
                <a:gd name="T41" fmla="*/ 157 h 157"/>
                <a:gd name="T42" fmla="*/ 105 w 160"/>
                <a:gd name="T43" fmla="*/ 108 h 157"/>
                <a:gd name="T44" fmla="*/ 116 w 160"/>
                <a:gd name="T45" fmla="*/ 64 h 157"/>
                <a:gd name="T46" fmla="*/ 64 w 160"/>
                <a:gd name="T47" fmla="*/ 44 h 157"/>
                <a:gd name="T48" fmla="*/ 44 w 160"/>
                <a:gd name="T49" fmla="*/ 90 h 157"/>
                <a:gd name="T50" fmla="*/ 55 w 160"/>
                <a:gd name="T51" fmla="*/ 141 h 157"/>
                <a:gd name="T52" fmla="*/ 52 w 160"/>
                <a:gd name="T53" fmla="*/ 90 h 157"/>
                <a:gd name="T54" fmla="*/ 64 w 160"/>
                <a:gd name="T55" fmla="*/ 52 h 157"/>
                <a:gd name="T56" fmla="*/ 108 w 160"/>
                <a:gd name="T57" fmla="*/ 64 h 157"/>
                <a:gd name="T58" fmla="*/ 100 w 160"/>
                <a:gd name="T59" fmla="*/ 101 h 157"/>
                <a:gd name="T60" fmla="*/ 97 w 160"/>
                <a:gd name="T61" fmla="*/ 141 h 157"/>
                <a:gd name="T62" fmla="*/ 71 w 160"/>
                <a:gd name="T63" fmla="*/ 149 h 157"/>
                <a:gd name="T64" fmla="*/ 63 w 160"/>
                <a:gd name="T65" fmla="*/ 105 h 157"/>
                <a:gd name="T66" fmla="*/ 52 w 160"/>
                <a:gd name="T67" fmla="*/ 90 h 157"/>
                <a:gd name="T68" fmla="*/ 34 w 160"/>
                <a:gd name="T69" fmla="*/ 0 h 157"/>
                <a:gd name="T70" fmla="*/ 34 w 160"/>
                <a:gd name="T71" fmla="*/ 40 h 157"/>
                <a:gd name="T72" fmla="*/ 21 w 160"/>
                <a:gd name="T73" fmla="*/ 20 h 157"/>
                <a:gd name="T74" fmla="*/ 46 w 160"/>
                <a:gd name="T75" fmla="*/ 20 h 157"/>
                <a:gd name="T76" fmla="*/ 21 w 160"/>
                <a:gd name="T77" fmla="*/ 20 h 157"/>
                <a:gd name="T78" fmla="*/ 45 w 160"/>
                <a:gd name="T79" fmla="*/ 157 h 157"/>
                <a:gd name="T80" fmla="*/ 45 w 160"/>
                <a:gd name="T81" fmla="*/ 149 h 157"/>
                <a:gd name="T82" fmla="*/ 19 w 160"/>
                <a:gd name="T83" fmla="*/ 141 h 157"/>
                <a:gd name="T84" fmla="*/ 16 w 160"/>
                <a:gd name="T85" fmla="*/ 101 h 157"/>
                <a:gd name="T86" fmla="*/ 8 w 160"/>
                <a:gd name="T87" fmla="*/ 64 h 157"/>
                <a:gd name="T88" fmla="*/ 37 w 160"/>
                <a:gd name="T89" fmla="*/ 52 h 157"/>
                <a:gd name="T90" fmla="*/ 37 w 160"/>
                <a:gd name="T91" fmla="*/ 44 h 157"/>
                <a:gd name="T92" fmla="*/ 0 w 160"/>
                <a:gd name="T93" fmla="*/ 64 h 157"/>
                <a:gd name="T94" fmla="*/ 11 w 160"/>
                <a:gd name="T95" fmla="*/ 108 h 157"/>
                <a:gd name="T96" fmla="*/ 26 w 160"/>
                <a:gd name="T97"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0" h="157">
                  <a:moveTo>
                    <a:pt x="126" y="0"/>
                  </a:moveTo>
                  <a:cubicBezTo>
                    <a:pt x="115" y="0"/>
                    <a:pt x="106" y="9"/>
                    <a:pt x="106" y="20"/>
                  </a:cubicBezTo>
                  <a:cubicBezTo>
                    <a:pt x="106" y="31"/>
                    <a:pt x="115" y="40"/>
                    <a:pt x="126" y="40"/>
                  </a:cubicBezTo>
                  <a:cubicBezTo>
                    <a:pt x="138" y="40"/>
                    <a:pt x="147" y="31"/>
                    <a:pt x="147" y="20"/>
                  </a:cubicBezTo>
                  <a:cubicBezTo>
                    <a:pt x="147" y="9"/>
                    <a:pt x="138" y="0"/>
                    <a:pt x="126" y="0"/>
                  </a:cubicBezTo>
                  <a:close/>
                  <a:moveTo>
                    <a:pt x="126" y="32"/>
                  </a:moveTo>
                  <a:cubicBezTo>
                    <a:pt x="120" y="32"/>
                    <a:pt x="114" y="27"/>
                    <a:pt x="114" y="20"/>
                  </a:cubicBezTo>
                  <a:cubicBezTo>
                    <a:pt x="114" y="13"/>
                    <a:pt x="120" y="8"/>
                    <a:pt x="126" y="8"/>
                  </a:cubicBezTo>
                  <a:cubicBezTo>
                    <a:pt x="133" y="8"/>
                    <a:pt x="139" y="13"/>
                    <a:pt x="139" y="20"/>
                  </a:cubicBezTo>
                  <a:cubicBezTo>
                    <a:pt x="139" y="27"/>
                    <a:pt x="133" y="32"/>
                    <a:pt x="126" y="32"/>
                  </a:cubicBezTo>
                  <a:close/>
                  <a:moveTo>
                    <a:pt x="80" y="40"/>
                  </a:moveTo>
                  <a:cubicBezTo>
                    <a:pt x="91" y="40"/>
                    <a:pt x="100" y="31"/>
                    <a:pt x="100" y="20"/>
                  </a:cubicBezTo>
                  <a:cubicBezTo>
                    <a:pt x="100" y="9"/>
                    <a:pt x="91" y="0"/>
                    <a:pt x="80" y="0"/>
                  </a:cubicBezTo>
                  <a:cubicBezTo>
                    <a:pt x="69" y="0"/>
                    <a:pt x="60" y="9"/>
                    <a:pt x="60" y="20"/>
                  </a:cubicBezTo>
                  <a:cubicBezTo>
                    <a:pt x="60" y="31"/>
                    <a:pt x="69" y="40"/>
                    <a:pt x="80" y="40"/>
                  </a:cubicBezTo>
                  <a:close/>
                  <a:moveTo>
                    <a:pt x="80" y="8"/>
                  </a:moveTo>
                  <a:cubicBezTo>
                    <a:pt x="87" y="8"/>
                    <a:pt x="92" y="13"/>
                    <a:pt x="92" y="20"/>
                  </a:cubicBezTo>
                  <a:cubicBezTo>
                    <a:pt x="92" y="27"/>
                    <a:pt x="87" y="32"/>
                    <a:pt x="80" y="32"/>
                  </a:cubicBezTo>
                  <a:cubicBezTo>
                    <a:pt x="73" y="32"/>
                    <a:pt x="68" y="27"/>
                    <a:pt x="68" y="20"/>
                  </a:cubicBezTo>
                  <a:cubicBezTo>
                    <a:pt x="68" y="13"/>
                    <a:pt x="73" y="8"/>
                    <a:pt x="80" y="8"/>
                  </a:cubicBezTo>
                  <a:close/>
                  <a:moveTo>
                    <a:pt x="140" y="44"/>
                  </a:moveTo>
                  <a:cubicBezTo>
                    <a:pt x="123" y="44"/>
                    <a:pt x="123" y="44"/>
                    <a:pt x="123" y="44"/>
                  </a:cubicBezTo>
                  <a:cubicBezTo>
                    <a:pt x="121" y="44"/>
                    <a:pt x="119" y="46"/>
                    <a:pt x="119" y="48"/>
                  </a:cubicBezTo>
                  <a:cubicBezTo>
                    <a:pt x="119" y="51"/>
                    <a:pt x="121" y="53"/>
                    <a:pt x="123" y="53"/>
                  </a:cubicBezTo>
                  <a:cubicBezTo>
                    <a:pt x="140" y="53"/>
                    <a:pt x="140" y="53"/>
                    <a:pt x="140" y="53"/>
                  </a:cubicBezTo>
                  <a:cubicBezTo>
                    <a:pt x="147" y="53"/>
                    <a:pt x="152" y="58"/>
                    <a:pt x="152" y="65"/>
                  </a:cubicBezTo>
                  <a:cubicBezTo>
                    <a:pt x="152" y="90"/>
                    <a:pt x="152" y="90"/>
                    <a:pt x="152" y="90"/>
                  </a:cubicBezTo>
                  <a:cubicBezTo>
                    <a:pt x="152" y="95"/>
                    <a:pt x="149" y="100"/>
                    <a:pt x="144" y="101"/>
                  </a:cubicBezTo>
                  <a:cubicBezTo>
                    <a:pt x="143" y="102"/>
                    <a:pt x="141" y="103"/>
                    <a:pt x="141" y="105"/>
                  </a:cubicBezTo>
                  <a:cubicBezTo>
                    <a:pt x="141" y="141"/>
                    <a:pt x="141" y="141"/>
                    <a:pt x="141" y="141"/>
                  </a:cubicBezTo>
                  <a:cubicBezTo>
                    <a:pt x="141" y="146"/>
                    <a:pt x="138" y="149"/>
                    <a:pt x="134" y="149"/>
                  </a:cubicBezTo>
                  <a:cubicBezTo>
                    <a:pt x="115" y="149"/>
                    <a:pt x="115" y="149"/>
                    <a:pt x="115" y="149"/>
                  </a:cubicBezTo>
                  <a:cubicBezTo>
                    <a:pt x="113" y="149"/>
                    <a:pt x="111" y="151"/>
                    <a:pt x="111" y="153"/>
                  </a:cubicBezTo>
                  <a:cubicBezTo>
                    <a:pt x="111" y="155"/>
                    <a:pt x="113" y="157"/>
                    <a:pt x="115" y="157"/>
                  </a:cubicBezTo>
                  <a:cubicBezTo>
                    <a:pt x="134" y="157"/>
                    <a:pt x="134" y="157"/>
                    <a:pt x="134" y="157"/>
                  </a:cubicBezTo>
                  <a:cubicBezTo>
                    <a:pt x="142" y="157"/>
                    <a:pt x="149" y="150"/>
                    <a:pt x="149" y="141"/>
                  </a:cubicBezTo>
                  <a:cubicBezTo>
                    <a:pt x="149" y="108"/>
                    <a:pt x="149" y="108"/>
                    <a:pt x="149" y="108"/>
                  </a:cubicBezTo>
                  <a:cubicBezTo>
                    <a:pt x="156" y="104"/>
                    <a:pt x="160" y="97"/>
                    <a:pt x="160" y="90"/>
                  </a:cubicBezTo>
                  <a:cubicBezTo>
                    <a:pt x="160" y="64"/>
                    <a:pt x="160" y="64"/>
                    <a:pt x="160" y="64"/>
                  </a:cubicBezTo>
                  <a:cubicBezTo>
                    <a:pt x="160" y="53"/>
                    <a:pt x="151" y="44"/>
                    <a:pt x="140" y="44"/>
                  </a:cubicBezTo>
                  <a:close/>
                  <a:moveTo>
                    <a:pt x="71" y="157"/>
                  </a:moveTo>
                  <a:cubicBezTo>
                    <a:pt x="89" y="157"/>
                    <a:pt x="89" y="157"/>
                    <a:pt x="89" y="157"/>
                  </a:cubicBezTo>
                  <a:cubicBezTo>
                    <a:pt x="98" y="157"/>
                    <a:pt x="105" y="150"/>
                    <a:pt x="105" y="141"/>
                  </a:cubicBezTo>
                  <a:cubicBezTo>
                    <a:pt x="105" y="108"/>
                    <a:pt x="105" y="108"/>
                    <a:pt x="105" y="108"/>
                  </a:cubicBezTo>
                  <a:cubicBezTo>
                    <a:pt x="111" y="104"/>
                    <a:pt x="116" y="97"/>
                    <a:pt x="116" y="90"/>
                  </a:cubicBezTo>
                  <a:cubicBezTo>
                    <a:pt x="116" y="64"/>
                    <a:pt x="116" y="64"/>
                    <a:pt x="116" y="64"/>
                  </a:cubicBezTo>
                  <a:cubicBezTo>
                    <a:pt x="116" y="53"/>
                    <a:pt x="107" y="44"/>
                    <a:pt x="96" y="44"/>
                  </a:cubicBezTo>
                  <a:cubicBezTo>
                    <a:pt x="64" y="44"/>
                    <a:pt x="64" y="44"/>
                    <a:pt x="64" y="44"/>
                  </a:cubicBezTo>
                  <a:cubicBezTo>
                    <a:pt x="53" y="44"/>
                    <a:pt x="44" y="53"/>
                    <a:pt x="44" y="64"/>
                  </a:cubicBezTo>
                  <a:cubicBezTo>
                    <a:pt x="44" y="90"/>
                    <a:pt x="44" y="90"/>
                    <a:pt x="44" y="90"/>
                  </a:cubicBezTo>
                  <a:cubicBezTo>
                    <a:pt x="44" y="97"/>
                    <a:pt x="49" y="104"/>
                    <a:pt x="55" y="108"/>
                  </a:cubicBezTo>
                  <a:cubicBezTo>
                    <a:pt x="55" y="141"/>
                    <a:pt x="55" y="141"/>
                    <a:pt x="55" y="141"/>
                  </a:cubicBezTo>
                  <a:cubicBezTo>
                    <a:pt x="55" y="150"/>
                    <a:pt x="62" y="157"/>
                    <a:pt x="71" y="157"/>
                  </a:cubicBezTo>
                  <a:close/>
                  <a:moveTo>
                    <a:pt x="52" y="90"/>
                  </a:moveTo>
                  <a:cubicBezTo>
                    <a:pt x="52" y="64"/>
                    <a:pt x="52" y="64"/>
                    <a:pt x="52" y="64"/>
                  </a:cubicBezTo>
                  <a:cubicBezTo>
                    <a:pt x="52" y="58"/>
                    <a:pt x="58" y="52"/>
                    <a:pt x="64" y="52"/>
                  </a:cubicBezTo>
                  <a:cubicBezTo>
                    <a:pt x="96" y="52"/>
                    <a:pt x="96" y="52"/>
                    <a:pt x="96" y="52"/>
                  </a:cubicBezTo>
                  <a:cubicBezTo>
                    <a:pt x="102" y="52"/>
                    <a:pt x="108" y="58"/>
                    <a:pt x="108" y="64"/>
                  </a:cubicBezTo>
                  <a:cubicBezTo>
                    <a:pt x="108" y="90"/>
                    <a:pt x="108" y="90"/>
                    <a:pt x="108" y="90"/>
                  </a:cubicBezTo>
                  <a:cubicBezTo>
                    <a:pt x="108" y="95"/>
                    <a:pt x="104" y="100"/>
                    <a:pt x="100" y="101"/>
                  </a:cubicBezTo>
                  <a:cubicBezTo>
                    <a:pt x="98" y="102"/>
                    <a:pt x="97" y="103"/>
                    <a:pt x="97" y="105"/>
                  </a:cubicBezTo>
                  <a:cubicBezTo>
                    <a:pt x="97" y="141"/>
                    <a:pt x="97" y="141"/>
                    <a:pt x="97" y="141"/>
                  </a:cubicBezTo>
                  <a:cubicBezTo>
                    <a:pt x="97" y="146"/>
                    <a:pt x="94" y="149"/>
                    <a:pt x="89" y="149"/>
                  </a:cubicBezTo>
                  <a:cubicBezTo>
                    <a:pt x="71" y="149"/>
                    <a:pt x="71" y="149"/>
                    <a:pt x="71" y="149"/>
                  </a:cubicBezTo>
                  <a:cubicBezTo>
                    <a:pt x="67" y="149"/>
                    <a:pt x="63" y="146"/>
                    <a:pt x="63" y="141"/>
                  </a:cubicBezTo>
                  <a:cubicBezTo>
                    <a:pt x="63" y="105"/>
                    <a:pt x="63" y="105"/>
                    <a:pt x="63" y="105"/>
                  </a:cubicBezTo>
                  <a:cubicBezTo>
                    <a:pt x="63" y="103"/>
                    <a:pt x="62" y="102"/>
                    <a:pt x="60" y="101"/>
                  </a:cubicBezTo>
                  <a:cubicBezTo>
                    <a:pt x="56" y="100"/>
                    <a:pt x="52" y="95"/>
                    <a:pt x="52" y="90"/>
                  </a:cubicBezTo>
                  <a:close/>
                  <a:moveTo>
                    <a:pt x="54" y="20"/>
                  </a:moveTo>
                  <a:cubicBezTo>
                    <a:pt x="54" y="9"/>
                    <a:pt x="45" y="0"/>
                    <a:pt x="34" y="0"/>
                  </a:cubicBezTo>
                  <a:cubicBezTo>
                    <a:pt x="22" y="0"/>
                    <a:pt x="13" y="9"/>
                    <a:pt x="13" y="20"/>
                  </a:cubicBezTo>
                  <a:cubicBezTo>
                    <a:pt x="13" y="31"/>
                    <a:pt x="22" y="40"/>
                    <a:pt x="34" y="40"/>
                  </a:cubicBezTo>
                  <a:cubicBezTo>
                    <a:pt x="45" y="40"/>
                    <a:pt x="54" y="31"/>
                    <a:pt x="54" y="20"/>
                  </a:cubicBezTo>
                  <a:close/>
                  <a:moveTo>
                    <a:pt x="21" y="20"/>
                  </a:moveTo>
                  <a:cubicBezTo>
                    <a:pt x="21" y="13"/>
                    <a:pt x="27" y="8"/>
                    <a:pt x="34" y="8"/>
                  </a:cubicBezTo>
                  <a:cubicBezTo>
                    <a:pt x="40" y="8"/>
                    <a:pt x="46" y="13"/>
                    <a:pt x="46" y="20"/>
                  </a:cubicBezTo>
                  <a:cubicBezTo>
                    <a:pt x="46" y="27"/>
                    <a:pt x="40" y="32"/>
                    <a:pt x="34" y="32"/>
                  </a:cubicBezTo>
                  <a:cubicBezTo>
                    <a:pt x="27" y="32"/>
                    <a:pt x="21" y="27"/>
                    <a:pt x="21" y="20"/>
                  </a:cubicBezTo>
                  <a:close/>
                  <a:moveTo>
                    <a:pt x="26" y="157"/>
                  </a:moveTo>
                  <a:cubicBezTo>
                    <a:pt x="45" y="157"/>
                    <a:pt x="45" y="157"/>
                    <a:pt x="45" y="157"/>
                  </a:cubicBezTo>
                  <a:cubicBezTo>
                    <a:pt x="47" y="157"/>
                    <a:pt x="49" y="155"/>
                    <a:pt x="49" y="153"/>
                  </a:cubicBezTo>
                  <a:cubicBezTo>
                    <a:pt x="49" y="151"/>
                    <a:pt x="47" y="149"/>
                    <a:pt x="45" y="149"/>
                  </a:cubicBezTo>
                  <a:cubicBezTo>
                    <a:pt x="26" y="149"/>
                    <a:pt x="26" y="149"/>
                    <a:pt x="26" y="149"/>
                  </a:cubicBezTo>
                  <a:cubicBezTo>
                    <a:pt x="22" y="149"/>
                    <a:pt x="19" y="146"/>
                    <a:pt x="19" y="141"/>
                  </a:cubicBezTo>
                  <a:cubicBezTo>
                    <a:pt x="19" y="105"/>
                    <a:pt x="19" y="105"/>
                    <a:pt x="19" y="105"/>
                  </a:cubicBezTo>
                  <a:cubicBezTo>
                    <a:pt x="19" y="103"/>
                    <a:pt x="17" y="102"/>
                    <a:pt x="16" y="101"/>
                  </a:cubicBezTo>
                  <a:cubicBezTo>
                    <a:pt x="11" y="100"/>
                    <a:pt x="8" y="95"/>
                    <a:pt x="8" y="90"/>
                  </a:cubicBezTo>
                  <a:cubicBezTo>
                    <a:pt x="8" y="64"/>
                    <a:pt x="8" y="64"/>
                    <a:pt x="8" y="64"/>
                  </a:cubicBezTo>
                  <a:cubicBezTo>
                    <a:pt x="8" y="58"/>
                    <a:pt x="13" y="52"/>
                    <a:pt x="20" y="52"/>
                  </a:cubicBezTo>
                  <a:cubicBezTo>
                    <a:pt x="37" y="52"/>
                    <a:pt x="37" y="52"/>
                    <a:pt x="37" y="52"/>
                  </a:cubicBezTo>
                  <a:cubicBezTo>
                    <a:pt x="39" y="52"/>
                    <a:pt x="41" y="51"/>
                    <a:pt x="41" y="48"/>
                  </a:cubicBezTo>
                  <a:cubicBezTo>
                    <a:pt x="41" y="46"/>
                    <a:pt x="39" y="44"/>
                    <a:pt x="37" y="44"/>
                  </a:cubicBezTo>
                  <a:cubicBezTo>
                    <a:pt x="20" y="44"/>
                    <a:pt x="20" y="44"/>
                    <a:pt x="20" y="44"/>
                  </a:cubicBezTo>
                  <a:cubicBezTo>
                    <a:pt x="9" y="44"/>
                    <a:pt x="0" y="53"/>
                    <a:pt x="0" y="64"/>
                  </a:cubicBezTo>
                  <a:cubicBezTo>
                    <a:pt x="0" y="90"/>
                    <a:pt x="0" y="90"/>
                    <a:pt x="0" y="90"/>
                  </a:cubicBezTo>
                  <a:cubicBezTo>
                    <a:pt x="0" y="97"/>
                    <a:pt x="4" y="104"/>
                    <a:pt x="11" y="108"/>
                  </a:cubicBezTo>
                  <a:cubicBezTo>
                    <a:pt x="11" y="141"/>
                    <a:pt x="11" y="141"/>
                    <a:pt x="11" y="141"/>
                  </a:cubicBezTo>
                  <a:cubicBezTo>
                    <a:pt x="11" y="150"/>
                    <a:pt x="18" y="157"/>
                    <a:pt x="26" y="1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10">
              <a:extLst>
                <a:ext uri="{FF2B5EF4-FFF2-40B4-BE49-F238E27FC236}">
                  <a16:creationId xmlns:a16="http://schemas.microsoft.com/office/drawing/2014/main" id="{6C092D26-EB9C-4A6F-A697-937210F2CFCD}"/>
                </a:ext>
              </a:extLst>
            </p:cNvPr>
            <p:cNvSpPr>
              <a:spLocks noEditPoints="1"/>
            </p:cNvSpPr>
            <p:nvPr/>
          </p:nvSpPr>
          <p:spPr bwMode="auto">
            <a:xfrm>
              <a:off x="2611292" y="4427981"/>
              <a:ext cx="428360" cy="338665"/>
            </a:xfrm>
            <a:custGeom>
              <a:avLst/>
              <a:gdLst>
                <a:gd name="T0" fmla="*/ 254 w 895"/>
                <a:gd name="T1" fmla="*/ 314 h 715"/>
                <a:gd name="T2" fmla="*/ 308 w 895"/>
                <a:gd name="T3" fmla="*/ 255 h 715"/>
                <a:gd name="T4" fmla="*/ 353 w 895"/>
                <a:gd name="T5" fmla="*/ 200 h 715"/>
                <a:gd name="T6" fmla="*/ 286 w 895"/>
                <a:gd name="T7" fmla="*/ 138 h 715"/>
                <a:gd name="T8" fmla="*/ 197 w 895"/>
                <a:gd name="T9" fmla="*/ 156 h 715"/>
                <a:gd name="T10" fmla="*/ 57 w 895"/>
                <a:gd name="T11" fmla="*/ 396 h 715"/>
                <a:gd name="T12" fmla="*/ 4 w 895"/>
                <a:gd name="T13" fmla="*/ 614 h 715"/>
                <a:gd name="T14" fmla="*/ 90 w 895"/>
                <a:gd name="T15" fmla="*/ 709 h 715"/>
                <a:gd name="T16" fmla="*/ 227 w 895"/>
                <a:gd name="T17" fmla="*/ 697 h 715"/>
                <a:gd name="T18" fmla="*/ 316 w 895"/>
                <a:gd name="T19" fmla="*/ 640 h 715"/>
                <a:gd name="T20" fmla="*/ 260 w 895"/>
                <a:gd name="T21" fmla="*/ 604 h 715"/>
                <a:gd name="T22" fmla="*/ 266 w 895"/>
                <a:gd name="T23" fmla="*/ 536 h 715"/>
                <a:gd name="T24" fmla="*/ 220 w 895"/>
                <a:gd name="T25" fmla="*/ 494 h 715"/>
                <a:gd name="T26" fmla="*/ 205 w 895"/>
                <a:gd name="T27" fmla="*/ 428 h 715"/>
                <a:gd name="T28" fmla="*/ 266 w 895"/>
                <a:gd name="T29" fmla="*/ 380 h 715"/>
                <a:gd name="T30" fmla="*/ 481 w 895"/>
                <a:gd name="T31" fmla="*/ 88 h 715"/>
                <a:gd name="T32" fmla="*/ 447 w 895"/>
                <a:gd name="T33" fmla="*/ 0 h 715"/>
                <a:gd name="T34" fmla="*/ 486 w 895"/>
                <a:gd name="T35" fmla="*/ 472 h 715"/>
                <a:gd name="T36" fmla="*/ 515 w 895"/>
                <a:gd name="T37" fmla="*/ 494 h 715"/>
                <a:gd name="T38" fmla="*/ 480 w 895"/>
                <a:gd name="T39" fmla="*/ 512 h 715"/>
                <a:gd name="T40" fmla="*/ 478 w 895"/>
                <a:gd name="T41" fmla="*/ 475 h 715"/>
                <a:gd name="T42" fmla="*/ 422 w 895"/>
                <a:gd name="T43" fmla="*/ 393 h 715"/>
                <a:gd name="T44" fmla="*/ 404 w 895"/>
                <a:gd name="T45" fmla="*/ 425 h 715"/>
                <a:gd name="T46" fmla="*/ 382 w 895"/>
                <a:gd name="T47" fmla="*/ 397 h 715"/>
                <a:gd name="T48" fmla="*/ 311 w 895"/>
                <a:gd name="T49" fmla="*/ 342 h 715"/>
                <a:gd name="T50" fmla="*/ 316 w 895"/>
                <a:gd name="T51" fmla="*/ 412 h 715"/>
                <a:gd name="T52" fmla="*/ 246 w 895"/>
                <a:gd name="T53" fmla="*/ 443 h 715"/>
                <a:gd name="T54" fmla="*/ 296 w 895"/>
                <a:gd name="T55" fmla="*/ 472 h 715"/>
                <a:gd name="T56" fmla="*/ 329 w 895"/>
                <a:gd name="T57" fmla="*/ 523 h 715"/>
                <a:gd name="T58" fmla="*/ 302 w 895"/>
                <a:gd name="T59" fmla="*/ 586 h 715"/>
                <a:gd name="T60" fmla="*/ 352 w 895"/>
                <a:gd name="T61" fmla="*/ 575 h 715"/>
                <a:gd name="T62" fmla="*/ 412 w 895"/>
                <a:gd name="T63" fmla="*/ 579 h 715"/>
                <a:gd name="T64" fmla="*/ 443 w 895"/>
                <a:gd name="T65" fmla="*/ 649 h 715"/>
                <a:gd name="T66" fmla="*/ 471 w 895"/>
                <a:gd name="T67" fmla="*/ 600 h 715"/>
                <a:gd name="T68" fmla="*/ 523 w 895"/>
                <a:gd name="T69" fmla="*/ 566 h 715"/>
                <a:gd name="T70" fmla="*/ 586 w 895"/>
                <a:gd name="T71" fmla="*/ 594 h 715"/>
                <a:gd name="T72" fmla="*/ 574 w 895"/>
                <a:gd name="T73" fmla="*/ 543 h 715"/>
                <a:gd name="T74" fmla="*/ 579 w 895"/>
                <a:gd name="T75" fmla="*/ 482 h 715"/>
                <a:gd name="T76" fmla="*/ 649 w 895"/>
                <a:gd name="T77" fmla="*/ 453 h 715"/>
                <a:gd name="T78" fmla="*/ 600 w 895"/>
                <a:gd name="T79" fmla="*/ 423 h 715"/>
                <a:gd name="T80" fmla="*/ 566 w 895"/>
                <a:gd name="T81" fmla="*/ 372 h 715"/>
                <a:gd name="T82" fmla="*/ 593 w 895"/>
                <a:gd name="T83" fmla="*/ 309 h 715"/>
                <a:gd name="T84" fmla="*/ 543 w 895"/>
                <a:gd name="T85" fmla="*/ 320 h 715"/>
                <a:gd name="T86" fmla="*/ 481 w 895"/>
                <a:gd name="T87" fmla="*/ 316 h 715"/>
                <a:gd name="T88" fmla="*/ 452 w 895"/>
                <a:gd name="T89" fmla="*/ 246 h 715"/>
                <a:gd name="T90" fmla="*/ 423 w 895"/>
                <a:gd name="T91" fmla="*/ 296 h 715"/>
                <a:gd name="T92" fmla="*/ 372 w 895"/>
                <a:gd name="T93" fmla="*/ 329 h 715"/>
                <a:gd name="T94" fmla="*/ 309 w 895"/>
                <a:gd name="T95" fmla="*/ 302 h 715"/>
                <a:gd name="T96" fmla="*/ 592 w 895"/>
                <a:gd name="T97" fmla="*/ 255 h 715"/>
                <a:gd name="T98" fmla="*/ 642 w 895"/>
                <a:gd name="T99" fmla="*/ 329 h 715"/>
                <a:gd name="T100" fmla="*/ 664 w 895"/>
                <a:gd name="T101" fmla="*/ 392 h 715"/>
                <a:gd name="T102" fmla="*/ 694 w 895"/>
                <a:gd name="T103" fmla="*/ 454 h 715"/>
                <a:gd name="T104" fmla="*/ 650 w 895"/>
                <a:gd name="T105" fmla="*/ 510 h 715"/>
                <a:gd name="T106" fmla="*/ 641 w 895"/>
                <a:gd name="T107" fmla="*/ 560 h 715"/>
                <a:gd name="T108" fmla="*/ 595 w 895"/>
                <a:gd name="T109" fmla="*/ 638 h 715"/>
                <a:gd name="T110" fmla="*/ 669 w 895"/>
                <a:gd name="T111" fmla="*/ 697 h 715"/>
                <a:gd name="T112" fmla="*/ 808 w 895"/>
                <a:gd name="T113" fmla="*/ 708 h 715"/>
                <a:gd name="T114" fmla="*/ 890 w 895"/>
                <a:gd name="T115" fmla="*/ 619 h 715"/>
                <a:gd name="T116" fmla="*/ 863 w 895"/>
                <a:gd name="T117" fmla="*/ 459 h 715"/>
                <a:gd name="T118" fmla="*/ 715 w 895"/>
                <a:gd name="T119" fmla="*/ 175 h 715"/>
                <a:gd name="T120" fmla="*/ 632 w 895"/>
                <a:gd name="T121" fmla="*/ 134 h 715"/>
                <a:gd name="T122" fmla="*/ 554 w 895"/>
                <a:gd name="T123" fmla="*/ 17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95" h="715">
                  <a:moveTo>
                    <a:pt x="284" y="380"/>
                  </a:moveTo>
                  <a:lnTo>
                    <a:pt x="279" y="373"/>
                  </a:lnTo>
                  <a:lnTo>
                    <a:pt x="272" y="366"/>
                  </a:lnTo>
                  <a:lnTo>
                    <a:pt x="267" y="362"/>
                  </a:lnTo>
                  <a:lnTo>
                    <a:pt x="264" y="356"/>
                  </a:lnTo>
                  <a:lnTo>
                    <a:pt x="260" y="349"/>
                  </a:lnTo>
                  <a:lnTo>
                    <a:pt x="257" y="341"/>
                  </a:lnTo>
                  <a:lnTo>
                    <a:pt x="254" y="331"/>
                  </a:lnTo>
                  <a:lnTo>
                    <a:pt x="253" y="322"/>
                  </a:lnTo>
                  <a:lnTo>
                    <a:pt x="254" y="314"/>
                  </a:lnTo>
                  <a:lnTo>
                    <a:pt x="256" y="305"/>
                  </a:lnTo>
                  <a:lnTo>
                    <a:pt x="258" y="297"/>
                  </a:lnTo>
                  <a:lnTo>
                    <a:pt x="262" y="289"/>
                  </a:lnTo>
                  <a:lnTo>
                    <a:pt x="266" y="282"/>
                  </a:lnTo>
                  <a:lnTo>
                    <a:pt x="271" y="276"/>
                  </a:lnTo>
                  <a:lnTo>
                    <a:pt x="277" y="270"/>
                  </a:lnTo>
                  <a:lnTo>
                    <a:pt x="284" y="265"/>
                  </a:lnTo>
                  <a:lnTo>
                    <a:pt x="291" y="260"/>
                  </a:lnTo>
                  <a:lnTo>
                    <a:pt x="300" y="257"/>
                  </a:lnTo>
                  <a:lnTo>
                    <a:pt x="308" y="255"/>
                  </a:lnTo>
                  <a:lnTo>
                    <a:pt x="316" y="254"/>
                  </a:lnTo>
                  <a:lnTo>
                    <a:pt x="325" y="254"/>
                  </a:lnTo>
                  <a:lnTo>
                    <a:pt x="334" y="255"/>
                  </a:lnTo>
                  <a:lnTo>
                    <a:pt x="347" y="259"/>
                  </a:lnTo>
                  <a:lnTo>
                    <a:pt x="358" y="264"/>
                  </a:lnTo>
                  <a:lnTo>
                    <a:pt x="358" y="245"/>
                  </a:lnTo>
                  <a:lnTo>
                    <a:pt x="358" y="227"/>
                  </a:lnTo>
                  <a:lnTo>
                    <a:pt x="357" y="217"/>
                  </a:lnTo>
                  <a:lnTo>
                    <a:pt x="355" y="209"/>
                  </a:lnTo>
                  <a:lnTo>
                    <a:pt x="353" y="200"/>
                  </a:lnTo>
                  <a:lnTo>
                    <a:pt x="351" y="192"/>
                  </a:lnTo>
                  <a:lnTo>
                    <a:pt x="347" y="184"/>
                  </a:lnTo>
                  <a:lnTo>
                    <a:pt x="342" y="177"/>
                  </a:lnTo>
                  <a:lnTo>
                    <a:pt x="338" y="170"/>
                  </a:lnTo>
                  <a:lnTo>
                    <a:pt x="332" y="163"/>
                  </a:lnTo>
                  <a:lnTo>
                    <a:pt x="325" y="157"/>
                  </a:lnTo>
                  <a:lnTo>
                    <a:pt x="316" y="151"/>
                  </a:lnTo>
                  <a:lnTo>
                    <a:pt x="307" y="145"/>
                  </a:lnTo>
                  <a:lnTo>
                    <a:pt x="296" y="140"/>
                  </a:lnTo>
                  <a:lnTo>
                    <a:pt x="286" y="138"/>
                  </a:lnTo>
                  <a:lnTo>
                    <a:pt x="277" y="135"/>
                  </a:lnTo>
                  <a:lnTo>
                    <a:pt x="266" y="134"/>
                  </a:lnTo>
                  <a:lnTo>
                    <a:pt x="257" y="134"/>
                  </a:lnTo>
                  <a:lnTo>
                    <a:pt x="246" y="134"/>
                  </a:lnTo>
                  <a:lnTo>
                    <a:pt x="237" y="137"/>
                  </a:lnTo>
                  <a:lnTo>
                    <a:pt x="227" y="139"/>
                  </a:lnTo>
                  <a:lnTo>
                    <a:pt x="218" y="142"/>
                  </a:lnTo>
                  <a:lnTo>
                    <a:pt x="210" y="146"/>
                  </a:lnTo>
                  <a:lnTo>
                    <a:pt x="203" y="151"/>
                  </a:lnTo>
                  <a:lnTo>
                    <a:pt x="197" y="156"/>
                  </a:lnTo>
                  <a:lnTo>
                    <a:pt x="191" y="161"/>
                  </a:lnTo>
                  <a:lnTo>
                    <a:pt x="180" y="175"/>
                  </a:lnTo>
                  <a:lnTo>
                    <a:pt x="170" y="186"/>
                  </a:lnTo>
                  <a:lnTo>
                    <a:pt x="153" y="214"/>
                  </a:lnTo>
                  <a:lnTo>
                    <a:pt x="134" y="243"/>
                  </a:lnTo>
                  <a:lnTo>
                    <a:pt x="117" y="274"/>
                  </a:lnTo>
                  <a:lnTo>
                    <a:pt x="101" y="302"/>
                  </a:lnTo>
                  <a:lnTo>
                    <a:pt x="86" y="331"/>
                  </a:lnTo>
                  <a:lnTo>
                    <a:pt x="70" y="364"/>
                  </a:lnTo>
                  <a:lnTo>
                    <a:pt x="57" y="396"/>
                  </a:lnTo>
                  <a:lnTo>
                    <a:pt x="44" y="428"/>
                  </a:lnTo>
                  <a:lnTo>
                    <a:pt x="32" y="459"/>
                  </a:lnTo>
                  <a:lnTo>
                    <a:pt x="18" y="498"/>
                  </a:lnTo>
                  <a:lnTo>
                    <a:pt x="12" y="518"/>
                  </a:lnTo>
                  <a:lnTo>
                    <a:pt x="7" y="537"/>
                  </a:lnTo>
                  <a:lnTo>
                    <a:pt x="3" y="555"/>
                  </a:lnTo>
                  <a:lnTo>
                    <a:pt x="1" y="570"/>
                  </a:lnTo>
                  <a:lnTo>
                    <a:pt x="0" y="586"/>
                  </a:lnTo>
                  <a:lnTo>
                    <a:pt x="1" y="600"/>
                  </a:lnTo>
                  <a:lnTo>
                    <a:pt x="4" y="614"/>
                  </a:lnTo>
                  <a:lnTo>
                    <a:pt x="7" y="629"/>
                  </a:lnTo>
                  <a:lnTo>
                    <a:pt x="13" y="640"/>
                  </a:lnTo>
                  <a:lnTo>
                    <a:pt x="19" y="652"/>
                  </a:lnTo>
                  <a:lnTo>
                    <a:pt x="26" y="664"/>
                  </a:lnTo>
                  <a:lnTo>
                    <a:pt x="36" y="674"/>
                  </a:lnTo>
                  <a:lnTo>
                    <a:pt x="45" y="683"/>
                  </a:lnTo>
                  <a:lnTo>
                    <a:pt x="55" y="691"/>
                  </a:lnTo>
                  <a:lnTo>
                    <a:pt x="67" y="699"/>
                  </a:lnTo>
                  <a:lnTo>
                    <a:pt x="79" y="705"/>
                  </a:lnTo>
                  <a:lnTo>
                    <a:pt x="90" y="709"/>
                  </a:lnTo>
                  <a:lnTo>
                    <a:pt x="104" y="713"/>
                  </a:lnTo>
                  <a:lnTo>
                    <a:pt x="118" y="715"/>
                  </a:lnTo>
                  <a:lnTo>
                    <a:pt x="132" y="715"/>
                  </a:lnTo>
                  <a:lnTo>
                    <a:pt x="143" y="715"/>
                  </a:lnTo>
                  <a:lnTo>
                    <a:pt x="153" y="715"/>
                  </a:lnTo>
                  <a:lnTo>
                    <a:pt x="163" y="714"/>
                  </a:lnTo>
                  <a:lnTo>
                    <a:pt x="172" y="712"/>
                  </a:lnTo>
                  <a:lnTo>
                    <a:pt x="190" y="707"/>
                  </a:lnTo>
                  <a:lnTo>
                    <a:pt x="209" y="702"/>
                  </a:lnTo>
                  <a:lnTo>
                    <a:pt x="227" y="697"/>
                  </a:lnTo>
                  <a:lnTo>
                    <a:pt x="246" y="693"/>
                  </a:lnTo>
                  <a:lnTo>
                    <a:pt x="264" y="687"/>
                  </a:lnTo>
                  <a:lnTo>
                    <a:pt x="279" y="681"/>
                  </a:lnTo>
                  <a:lnTo>
                    <a:pt x="295" y="672"/>
                  </a:lnTo>
                  <a:lnTo>
                    <a:pt x="309" y="663"/>
                  </a:lnTo>
                  <a:lnTo>
                    <a:pt x="315" y="658"/>
                  </a:lnTo>
                  <a:lnTo>
                    <a:pt x="321" y="652"/>
                  </a:lnTo>
                  <a:lnTo>
                    <a:pt x="326" y="646"/>
                  </a:lnTo>
                  <a:lnTo>
                    <a:pt x="330" y="640"/>
                  </a:lnTo>
                  <a:lnTo>
                    <a:pt x="316" y="640"/>
                  </a:lnTo>
                  <a:lnTo>
                    <a:pt x="305" y="639"/>
                  </a:lnTo>
                  <a:lnTo>
                    <a:pt x="300" y="638"/>
                  </a:lnTo>
                  <a:lnTo>
                    <a:pt x="295" y="637"/>
                  </a:lnTo>
                  <a:lnTo>
                    <a:pt x="289" y="633"/>
                  </a:lnTo>
                  <a:lnTo>
                    <a:pt x="283" y="630"/>
                  </a:lnTo>
                  <a:lnTo>
                    <a:pt x="277" y="625"/>
                  </a:lnTo>
                  <a:lnTo>
                    <a:pt x="272" y="620"/>
                  </a:lnTo>
                  <a:lnTo>
                    <a:pt x="267" y="615"/>
                  </a:lnTo>
                  <a:lnTo>
                    <a:pt x="264" y="609"/>
                  </a:lnTo>
                  <a:lnTo>
                    <a:pt x="260" y="604"/>
                  </a:lnTo>
                  <a:lnTo>
                    <a:pt x="258" y="596"/>
                  </a:lnTo>
                  <a:lnTo>
                    <a:pt x="256" y="590"/>
                  </a:lnTo>
                  <a:lnTo>
                    <a:pt x="254" y="583"/>
                  </a:lnTo>
                  <a:lnTo>
                    <a:pt x="254" y="576"/>
                  </a:lnTo>
                  <a:lnTo>
                    <a:pt x="254" y="570"/>
                  </a:lnTo>
                  <a:lnTo>
                    <a:pt x="254" y="563"/>
                  </a:lnTo>
                  <a:lnTo>
                    <a:pt x="257" y="556"/>
                  </a:lnTo>
                  <a:lnTo>
                    <a:pt x="259" y="549"/>
                  </a:lnTo>
                  <a:lnTo>
                    <a:pt x="262" y="542"/>
                  </a:lnTo>
                  <a:lnTo>
                    <a:pt x="266" y="536"/>
                  </a:lnTo>
                  <a:lnTo>
                    <a:pt x="271" y="529"/>
                  </a:lnTo>
                  <a:lnTo>
                    <a:pt x="278" y="522"/>
                  </a:lnTo>
                  <a:lnTo>
                    <a:pt x="284" y="514"/>
                  </a:lnTo>
                  <a:lnTo>
                    <a:pt x="266" y="514"/>
                  </a:lnTo>
                  <a:lnTo>
                    <a:pt x="251" y="512"/>
                  </a:lnTo>
                  <a:lnTo>
                    <a:pt x="244" y="510"/>
                  </a:lnTo>
                  <a:lnTo>
                    <a:pt x="238" y="507"/>
                  </a:lnTo>
                  <a:lnTo>
                    <a:pt x="232" y="504"/>
                  </a:lnTo>
                  <a:lnTo>
                    <a:pt x="225" y="498"/>
                  </a:lnTo>
                  <a:lnTo>
                    <a:pt x="220" y="494"/>
                  </a:lnTo>
                  <a:lnTo>
                    <a:pt x="215" y="488"/>
                  </a:lnTo>
                  <a:lnTo>
                    <a:pt x="212" y="482"/>
                  </a:lnTo>
                  <a:lnTo>
                    <a:pt x="208" y="476"/>
                  </a:lnTo>
                  <a:lnTo>
                    <a:pt x="206" y="470"/>
                  </a:lnTo>
                  <a:lnTo>
                    <a:pt x="203" y="463"/>
                  </a:lnTo>
                  <a:lnTo>
                    <a:pt x="202" y="456"/>
                  </a:lnTo>
                  <a:lnTo>
                    <a:pt x="201" y="449"/>
                  </a:lnTo>
                  <a:lnTo>
                    <a:pt x="202" y="442"/>
                  </a:lnTo>
                  <a:lnTo>
                    <a:pt x="202" y="435"/>
                  </a:lnTo>
                  <a:lnTo>
                    <a:pt x="205" y="428"/>
                  </a:lnTo>
                  <a:lnTo>
                    <a:pt x="207" y="421"/>
                  </a:lnTo>
                  <a:lnTo>
                    <a:pt x="210" y="415"/>
                  </a:lnTo>
                  <a:lnTo>
                    <a:pt x="214" y="407"/>
                  </a:lnTo>
                  <a:lnTo>
                    <a:pt x="220" y="402"/>
                  </a:lnTo>
                  <a:lnTo>
                    <a:pt x="226" y="396"/>
                  </a:lnTo>
                  <a:lnTo>
                    <a:pt x="232" y="391"/>
                  </a:lnTo>
                  <a:lnTo>
                    <a:pt x="239" y="387"/>
                  </a:lnTo>
                  <a:lnTo>
                    <a:pt x="245" y="385"/>
                  </a:lnTo>
                  <a:lnTo>
                    <a:pt x="252" y="383"/>
                  </a:lnTo>
                  <a:lnTo>
                    <a:pt x="266" y="380"/>
                  </a:lnTo>
                  <a:lnTo>
                    <a:pt x="284" y="380"/>
                  </a:lnTo>
                  <a:close/>
                  <a:moveTo>
                    <a:pt x="414" y="209"/>
                  </a:moveTo>
                  <a:lnTo>
                    <a:pt x="428" y="204"/>
                  </a:lnTo>
                  <a:lnTo>
                    <a:pt x="447" y="201"/>
                  </a:lnTo>
                  <a:lnTo>
                    <a:pt x="467" y="205"/>
                  </a:lnTo>
                  <a:lnTo>
                    <a:pt x="481" y="209"/>
                  </a:lnTo>
                  <a:lnTo>
                    <a:pt x="481" y="179"/>
                  </a:lnTo>
                  <a:lnTo>
                    <a:pt x="481" y="148"/>
                  </a:lnTo>
                  <a:lnTo>
                    <a:pt x="481" y="118"/>
                  </a:lnTo>
                  <a:lnTo>
                    <a:pt x="481" y="88"/>
                  </a:lnTo>
                  <a:lnTo>
                    <a:pt x="481" y="45"/>
                  </a:lnTo>
                  <a:lnTo>
                    <a:pt x="480" y="18"/>
                  </a:lnTo>
                  <a:lnTo>
                    <a:pt x="479" y="13"/>
                  </a:lnTo>
                  <a:lnTo>
                    <a:pt x="478" y="9"/>
                  </a:lnTo>
                  <a:lnTo>
                    <a:pt x="474" y="6"/>
                  </a:lnTo>
                  <a:lnTo>
                    <a:pt x="472" y="3"/>
                  </a:lnTo>
                  <a:lnTo>
                    <a:pt x="467" y="2"/>
                  </a:lnTo>
                  <a:lnTo>
                    <a:pt x="461" y="1"/>
                  </a:lnTo>
                  <a:lnTo>
                    <a:pt x="455" y="0"/>
                  </a:lnTo>
                  <a:lnTo>
                    <a:pt x="447" y="0"/>
                  </a:lnTo>
                  <a:lnTo>
                    <a:pt x="439" y="0"/>
                  </a:lnTo>
                  <a:lnTo>
                    <a:pt x="431" y="1"/>
                  </a:lnTo>
                  <a:lnTo>
                    <a:pt x="427" y="2"/>
                  </a:lnTo>
                  <a:lnTo>
                    <a:pt x="422" y="5"/>
                  </a:lnTo>
                  <a:lnTo>
                    <a:pt x="418" y="8"/>
                  </a:lnTo>
                  <a:lnTo>
                    <a:pt x="416" y="13"/>
                  </a:lnTo>
                  <a:lnTo>
                    <a:pt x="415" y="20"/>
                  </a:lnTo>
                  <a:lnTo>
                    <a:pt x="414" y="28"/>
                  </a:lnTo>
                  <a:lnTo>
                    <a:pt x="414" y="209"/>
                  </a:lnTo>
                  <a:close/>
                  <a:moveTo>
                    <a:pt x="486" y="472"/>
                  </a:moveTo>
                  <a:lnTo>
                    <a:pt x="491" y="470"/>
                  </a:lnTo>
                  <a:lnTo>
                    <a:pt x="496" y="470"/>
                  </a:lnTo>
                  <a:lnTo>
                    <a:pt x="500" y="472"/>
                  </a:lnTo>
                  <a:lnTo>
                    <a:pt x="504" y="473"/>
                  </a:lnTo>
                  <a:lnTo>
                    <a:pt x="507" y="475"/>
                  </a:lnTo>
                  <a:lnTo>
                    <a:pt x="510" y="479"/>
                  </a:lnTo>
                  <a:lnTo>
                    <a:pt x="512" y="482"/>
                  </a:lnTo>
                  <a:lnTo>
                    <a:pt x="513" y="486"/>
                  </a:lnTo>
                  <a:lnTo>
                    <a:pt x="515" y="491"/>
                  </a:lnTo>
                  <a:lnTo>
                    <a:pt x="515" y="494"/>
                  </a:lnTo>
                  <a:lnTo>
                    <a:pt x="513" y="498"/>
                  </a:lnTo>
                  <a:lnTo>
                    <a:pt x="512" y="503"/>
                  </a:lnTo>
                  <a:lnTo>
                    <a:pt x="510" y="506"/>
                  </a:lnTo>
                  <a:lnTo>
                    <a:pt x="507" y="508"/>
                  </a:lnTo>
                  <a:lnTo>
                    <a:pt x="504" y="512"/>
                  </a:lnTo>
                  <a:lnTo>
                    <a:pt x="499" y="513"/>
                  </a:lnTo>
                  <a:lnTo>
                    <a:pt x="493" y="514"/>
                  </a:lnTo>
                  <a:lnTo>
                    <a:pt x="488" y="514"/>
                  </a:lnTo>
                  <a:lnTo>
                    <a:pt x="485" y="513"/>
                  </a:lnTo>
                  <a:lnTo>
                    <a:pt x="480" y="512"/>
                  </a:lnTo>
                  <a:lnTo>
                    <a:pt x="478" y="510"/>
                  </a:lnTo>
                  <a:lnTo>
                    <a:pt x="474" y="506"/>
                  </a:lnTo>
                  <a:lnTo>
                    <a:pt x="473" y="503"/>
                  </a:lnTo>
                  <a:lnTo>
                    <a:pt x="471" y="499"/>
                  </a:lnTo>
                  <a:lnTo>
                    <a:pt x="471" y="494"/>
                  </a:lnTo>
                  <a:lnTo>
                    <a:pt x="471" y="491"/>
                  </a:lnTo>
                  <a:lnTo>
                    <a:pt x="471" y="486"/>
                  </a:lnTo>
                  <a:lnTo>
                    <a:pt x="472" y="482"/>
                  </a:lnTo>
                  <a:lnTo>
                    <a:pt x="474" y="479"/>
                  </a:lnTo>
                  <a:lnTo>
                    <a:pt x="478" y="475"/>
                  </a:lnTo>
                  <a:lnTo>
                    <a:pt x="481" y="473"/>
                  </a:lnTo>
                  <a:lnTo>
                    <a:pt x="486" y="472"/>
                  </a:lnTo>
                  <a:close/>
                  <a:moveTo>
                    <a:pt x="397" y="381"/>
                  </a:moveTo>
                  <a:lnTo>
                    <a:pt x="402" y="380"/>
                  </a:lnTo>
                  <a:lnTo>
                    <a:pt x="406" y="380"/>
                  </a:lnTo>
                  <a:lnTo>
                    <a:pt x="411" y="381"/>
                  </a:lnTo>
                  <a:lnTo>
                    <a:pt x="415" y="384"/>
                  </a:lnTo>
                  <a:lnTo>
                    <a:pt x="417" y="386"/>
                  </a:lnTo>
                  <a:lnTo>
                    <a:pt x="421" y="390"/>
                  </a:lnTo>
                  <a:lnTo>
                    <a:pt x="422" y="393"/>
                  </a:lnTo>
                  <a:lnTo>
                    <a:pt x="424" y="397"/>
                  </a:lnTo>
                  <a:lnTo>
                    <a:pt x="424" y="400"/>
                  </a:lnTo>
                  <a:lnTo>
                    <a:pt x="424" y="405"/>
                  </a:lnTo>
                  <a:lnTo>
                    <a:pt x="424" y="409"/>
                  </a:lnTo>
                  <a:lnTo>
                    <a:pt x="423" y="412"/>
                  </a:lnTo>
                  <a:lnTo>
                    <a:pt x="421" y="416"/>
                  </a:lnTo>
                  <a:lnTo>
                    <a:pt x="417" y="419"/>
                  </a:lnTo>
                  <a:lnTo>
                    <a:pt x="414" y="422"/>
                  </a:lnTo>
                  <a:lnTo>
                    <a:pt x="409" y="424"/>
                  </a:lnTo>
                  <a:lnTo>
                    <a:pt x="404" y="425"/>
                  </a:lnTo>
                  <a:lnTo>
                    <a:pt x="399" y="425"/>
                  </a:lnTo>
                  <a:lnTo>
                    <a:pt x="396" y="424"/>
                  </a:lnTo>
                  <a:lnTo>
                    <a:pt x="391" y="422"/>
                  </a:lnTo>
                  <a:lnTo>
                    <a:pt x="389" y="419"/>
                  </a:lnTo>
                  <a:lnTo>
                    <a:pt x="385" y="417"/>
                  </a:lnTo>
                  <a:lnTo>
                    <a:pt x="383" y="413"/>
                  </a:lnTo>
                  <a:lnTo>
                    <a:pt x="382" y="410"/>
                  </a:lnTo>
                  <a:lnTo>
                    <a:pt x="380" y="405"/>
                  </a:lnTo>
                  <a:lnTo>
                    <a:pt x="380" y="402"/>
                  </a:lnTo>
                  <a:lnTo>
                    <a:pt x="382" y="397"/>
                  </a:lnTo>
                  <a:lnTo>
                    <a:pt x="383" y="393"/>
                  </a:lnTo>
                  <a:lnTo>
                    <a:pt x="385" y="390"/>
                  </a:lnTo>
                  <a:lnTo>
                    <a:pt x="387" y="386"/>
                  </a:lnTo>
                  <a:lnTo>
                    <a:pt x="392" y="384"/>
                  </a:lnTo>
                  <a:lnTo>
                    <a:pt x="397" y="381"/>
                  </a:lnTo>
                  <a:close/>
                  <a:moveTo>
                    <a:pt x="298" y="324"/>
                  </a:moveTo>
                  <a:lnTo>
                    <a:pt x="301" y="329"/>
                  </a:lnTo>
                  <a:lnTo>
                    <a:pt x="303" y="334"/>
                  </a:lnTo>
                  <a:lnTo>
                    <a:pt x="307" y="337"/>
                  </a:lnTo>
                  <a:lnTo>
                    <a:pt x="311" y="342"/>
                  </a:lnTo>
                  <a:lnTo>
                    <a:pt x="320" y="353"/>
                  </a:lnTo>
                  <a:lnTo>
                    <a:pt x="327" y="364"/>
                  </a:lnTo>
                  <a:lnTo>
                    <a:pt x="329" y="371"/>
                  </a:lnTo>
                  <a:lnTo>
                    <a:pt x="330" y="378"/>
                  </a:lnTo>
                  <a:lnTo>
                    <a:pt x="330" y="385"/>
                  </a:lnTo>
                  <a:lnTo>
                    <a:pt x="328" y="392"/>
                  </a:lnTo>
                  <a:lnTo>
                    <a:pt x="326" y="398"/>
                  </a:lnTo>
                  <a:lnTo>
                    <a:pt x="323" y="403"/>
                  </a:lnTo>
                  <a:lnTo>
                    <a:pt x="320" y="409"/>
                  </a:lnTo>
                  <a:lnTo>
                    <a:pt x="316" y="412"/>
                  </a:lnTo>
                  <a:lnTo>
                    <a:pt x="309" y="418"/>
                  </a:lnTo>
                  <a:lnTo>
                    <a:pt x="303" y="422"/>
                  </a:lnTo>
                  <a:lnTo>
                    <a:pt x="298" y="424"/>
                  </a:lnTo>
                  <a:lnTo>
                    <a:pt x="292" y="424"/>
                  </a:lnTo>
                  <a:lnTo>
                    <a:pt x="279" y="424"/>
                  </a:lnTo>
                  <a:lnTo>
                    <a:pt x="264" y="425"/>
                  </a:lnTo>
                  <a:lnTo>
                    <a:pt x="258" y="428"/>
                  </a:lnTo>
                  <a:lnTo>
                    <a:pt x="252" y="432"/>
                  </a:lnTo>
                  <a:lnTo>
                    <a:pt x="248" y="437"/>
                  </a:lnTo>
                  <a:lnTo>
                    <a:pt x="246" y="443"/>
                  </a:lnTo>
                  <a:lnTo>
                    <a:pt x="246" y="449"/>
                  </a:lnTo>
                  <a:lnTo>
                    <a:pt x="247" y="455"/>
                  </a:lnTo>
                  <a:lnTo>
                    <a:pt x="250" y="461"/>
                  </a:lnTo>
                  <a:lnTo>
                    <a:pt x="254" y="465"/>
                  </a:lnTo>
                  <a:lnTo>
                    <a:pt x="262" y="468"/>
                  </a:lnTo>
                  <a:lnTo>
                    <a:pt x="267" y="469"/>
                  </a:lnTo>
                  <a:lnTo>
                    <a:pt x="275" y="470"/>
                  </a:lnTo>
                  <a:lnTo>
                    <a:pt x="282" y="470"/>
                  </a:lnTo>
                  <a:lnTo>
                    <a:pt x="289" y="470"/>
                  </a:lnTo>
                  <a:lnTo>
                    <a:pt x="296" y="472"/>
                  </a:lnTo>
                  <a:lnTo>
                    <a:pt x="303" y="474"/>
                  </a:lnTo>
                  <a:lnTo>
                    <a:pt x="310" y="478"/>
                  </a:lnTo>
                  <a:lnTo>
                    <a:pt x="314" y="480"/>
                  </a:lnTo>
                  <a:lnTo>
                    <a:pt x="319" y="485"/>
                  </a:lnTo>
                  <a:lnTo>
                    <a:pt x="322" y="489"/>
                  </a:lnTo>
                  <a:lnTo>
                    <a:pt x="326" y="495"/>
                  </a:lnTo>
                  <a:lnTo>
                    <a:pt x="328" y="501"/>
                  </a:lnTo>
                  <a:lnTo>
                    <a:pt x="329" y="507"/>
                  </a:lnTo>
                  <a:lnTo>
                    <a:pt x="330" y="514"/>
                  </a:lnTo>
                  <a:lnTo>
                    <a:pt x="329" y="523"/>
                  </a:lnTo>
                  <a:lnTo>
                    <a:pt x="328" y="530"/>
                  </a:lnTo>
                  <a:lnTo>
                    <a:pt x="325" y="536"/>
                  </a:lnTo>
                  <a:lnTo>
                    <a:pt x="322" y="541"/>
                  </a:lnTo>
                  <a:lnTo>
                    <a:pt x="317" y="545"/>
                  </a:lnTo>
                  <a:lnTo>
                    <a:pt x="310" y="554"/>
                  </a:lnTo>
                  <a:lnTo>
                    <a:pt x="302" y="561"/>
                  </a:lnTo>
                  <a:lnTo>
                    <a:pt x="300" y="568"/>
                  </a:lnTo>
                  <a:lnTo>
                    <a:pt x="298" y="574"/>
                  </a:lnTo>
                  <a:lnTo>
                    <a:pt x="300" y="580"/>
                  </a:lnTo>
                  <a:lnTo>
                    <a:pt x="302" y="586"/>
                  </a:lnTo>
                  <a:lnTo>
                    <a:pt x="305" y="590"/>
                  </a:lnTo>
                  <a:lnTo>
                    <a:pt x="311" y="594"/>
                  </a:lnTo>
                  <a:lnTo>
                    <a:pt x="317" y="596"/>
                  </a:lnTo>
                  <a:lnTo>
                    <a:pt x="325" y="596"/>
                  </a:lnTo>
                  <a:lnTo>
                    <a:pt x="329" y="595"/>
                  </a:lnTo>
                  <a:lnTo>
                    <a:pt x="334" y="593"/>
                  </a:lnTo>
                  <a:lnTo>
                    <a:pt x="339" y="588"/>
                  </a:lnTo>
                  <a:lnTo>
                    <a:pt x="342" y="585"/>
                  </a:lnTo>
                  <a:lnTo>
                    <a:pt x="347" y="580"/>
                  </a:lnTo>
                  <a:lnTo>
                    <a:pt x="352" y="575"/>
                  </a:lnTo>
                  <a:lnTo>
                    <a:pt x="358" y="571"/>
                  </a:lnTo>
                  <a:lnTo>
                    <a:pt x="364" y="568"/>
                  </a:lnTo>
                  <a:lnTo>
                    <a:pt x="371" y="566"/>
                  </a:lnTo>
                  <a:lnTo>
                    <a:pt x="378" y="566"/>
                  </a:lnTo>
                  <a:lnTo>
                    <a:pt x="385" y="566"/>
                  </a:lnTo>
                  <a:lnTo>
                    <a:pt x="392" y="567"/>
                  </a:lnTo>
                  <a:lnTo>
                    <a:pt x="398" y="569"/>
                  </a:lnTo>
                  <a:lnTo>
                    <a:pt x="404" y="571"/>
                  </a:lnTo>
                  <a:lnTo>
                    <a:pt x="409" y="575"/>
                  </a:lnTo>
                  <a:lnTo>
                    <a:pt x="412" y="579"/>
                  </a:lnTo>
                  <a:lnTo>
                    <a:pt x="418" y="586"/>
                  </a:lnTo>
                  <a:lnTo>
                    <a:pt x="422" y="592"/>
                  </a:lnTo>
                  <a:lnTo>
                    <a:pt x="423" y="598"/>
                  </a:lnTo>
                  <a:lnTo>
                    <a:pt x="424" y="604"/>
                  </a:lnTo>
                  <a:lnTo>
                    <a:pt x="424" y="615"/>
                  </a:lnTo>
                  <a:lnTo>
                    <a:pt x="425" y="631"/>
                  </a:lnTo>
                  <a:lnTo>
                    <a:pt x="428" y="638"/>
                  </a:lnTo>
                  <a:lnTo>
                    <a:pt x="433" y="643"/>
                  </a:lnTo>
                  <a:lnTo>
                    <a:pt x="437" y="646"/>
                  </a:lnTo>
                  <a:lnTo>
                    <a:pt x="443" y="649"/>
                  </a:lnTo>
                  <a:lnTo>
                    <a:pt x="449" y="649"/>
                  </a:lnTo>
                  <a:lnTo>
                    <a:pt x="455" y="648"/>
                  </a:lnTo>
                  <a:lnTo>
                    <a:pt x="461" y="645"/>
                  </a:lnTo>
                  <a:lnTo>
                    <a:pt x="466" y="640"/>
                  </a:lnTo>
                  <a:lnTo>
                    <a:pt x="468" y="634"/>
                  </a:lnTo>
                  <a:lnTo>
                    <a:pt x="469" y="629"/>
                  </a:lnTo>
                  <a:lnTo>
                    <a:pt x="471" y="621"/>
                  </a:lnTo>
                  <a:lnTo>
                    <a:pt x="469" y="614"/>
                  </a:lnTo>
                  <a:lnTo>
                    <a:pt x="471" y="607"/>
                  </a:lnTo>
                  <a:lnTo>
                    <a:pt x="471" y="600"/>
                  </a:lnTo>
                  <a:lnTo>
                    <a:pt x="473" y="593"/>
                  </a:lnTo>
                  <a:lnTo>
                    <a:pt x="477" y="586"/>
                  </a:lnTo>
                  <a:lnTo>
                    <a:pt x="480" y="581"/>
                  </a:lnTo>
                  <a:lnTo>
                    <a:pt x="485" y="577"/>
                  </a:lnTo>
                  <a:lnTo>
                    <a:pt x="488" y="573"/>
                  </a:lnTo>
                  <a:lnTo>
                    <a:pt x="494" y="569"/>
                  </a:lnTo>
                  <a:lnTo>
                    <a:pt x="500" y="567"/>
                  </a:lnTo>
                  <a:lnTo>
                    <a:pt x="507" y="566"/>
                  </a:lnTo>
                  <a:lnTo>
                    <a:pt x="515" y="564"/>
                  </a:lnTo>
                  <a:lnTo>
                    <a:pt x="523" y="566"/>
                  </a:lnTo>
                  <a:lnTo>
                    <a:pt x="529" y="567"/>
                  </a:lnTo>
                  <a:lnTo>
                    <a:pt x="535" y="570"/>
                  </a:lnTo>
                  <a:lnTo>
                    <a:pt x="541" y="574"/>
                  </a:lnTo>
                  <a:lnTo>
                    <a:pt x="545" y="577"/>
                  </a:lnTo>
                  <a:lnTo>
                    <a:pt x="554" y="586"/>
                  </a:lnTo>
                  <a:lnTo>
                    <a:pt x="561" y="593"/>
                  </a:lnTo>
                  <a:lnTo>
                    <a:pt x="567" y="596"/>
                  </a:lnTo>
                  <a:lnTo>
                    <a:pt x="574" y="596"/>
                  </a:lnTo>
                  <a:lnTo>
                    <a:pt x="580" y="596"/>
                  </a:lnTo>
                  <a:lnTo>
                    <a:pt x="586" y="594"/>
                  </a:lnTo>
                  <a:lnTo>
                    <a:pt x="591" y="589"/>
                  </a:lnTo>
                  <a:lnTo>
                    <a:pt x="594" y="585"/>
                  </a:lnTo>
                  <a:lnTo>
                    <a:pt x="595" y="577"/>
                  </a:lnTo>
                  <a:lnTo>
                    <a:pt x="595" y="570"/>
                  </a:lnTo>
                  <a:lnTo>
                    <a:pt x="594" y="566"/>
                  </a:lnTo>
                  <a:lnTo>
                    <a:pt x="592" y="561"/>
                  </a:lnTo>
                  <a:lnTo>
                    <a:pt x="588" y="556"/>
                  </a:lnTo>
                  <a:lnTo>
                    <a:pt x="583" y="552"/>
                  </a:lnTo>
                  <a:lnTo>
                    <a:pt x="579" y="548"/>
                  </a:lnTo>
                  <a:lnTo>
                    <a:pt x="574" y="543"/>
                  </a:lnTo>
                  <a:lnTo>
                    <a:pt x="570" y="537"/>
                  </a:lnTo>
                  <a:lnTo>
                    <a:pt x="568" y="531"/>
                  </a:lnTo>
                  <a:lnTo>
                    <a:pt x="566" y="524"/>
                  </a:lnTo>
                  <a:lnTo>
                    <a:pt x="564" y="517"/>
                  </a:lnTo>
                  <a:lnTo>
                    <a:pt x="564" y="510"/>
                  </a:lnTo>
                  <a:lnTo>
                    <a:pt x="566" y="503"/>
                  </a:lnTo>
                  <a:lnTo>
                    <a:pt x="568" y="497"/>
                  </a:lnTo>
                  <a:lnTo>
                    <a:pt x="572" y="492"/>
                  </a:lnTo>
                  <a:lnTo>
                    <a:pt x="575" y="486"/>
                  </a:lnTo>
                  <a:lnTo>
                    <a:pt x="579" y="482"/>
                  </a:lnTo>
                  <a:lnTo>
                    <a:pt x="586" y="476"/>
                  </a:lnTo>
                  <a:lnTo>
                    <a:pt x="593" y="473"/>
                  </a:lnTo>
                  <a:lnTo>
                    <a:pt x="599" y="470"/>
                  </a:lnTo>
                  <a:lnTo>
                    <a:pt x="604" y="470"/>
                  </a:lnTo>
                  <a:lnTo>
                    <a:pt x="616" y="470"/>
                  </a:lnTo>
                  <a:lnTo>
                    <a:pt x="631" y="469"/>
                  </a:lnTo>
                  <a:lnTo>
                    <a:pt x="638" y="467"/>
                  </a:lnTo>
                  <a:lnTo>
                    <a:pt x="643" y="463"/>
                  </a:lnTo>
                  <a:lnTo>
                    <a:pt x="646" y="457"/>
                  </a:lnTo>
                  <a:lnTo>
                    <a:pt x="649" y="453"/>
                  </a:lnTo>
                  <a:lnTo>
                    <a:pt x="649" y="447"/>
                  </a:lnTo>
                  <a:lnTo>
                    <a:pt x="648" y="441"/>
                  </a:lnTo>
                  <a:lnTo>
                    <a:pt x="644" y="435"/>
                  </a:lnTo>
                  <a:lnTo>
                    <a:pt x="639" y="430"/>
                  </a:lnTo>
                  <a:lnTo>
                    <a:pt x="635" y="428"/>
                  </a:lnTo>
                  <a:lnTo>
                    <a:pt x="629" y="425"/>
                  </a:lnTo>
                  <a:lnTo>
                    <a:pt x="622" y="425"/>
                  </a:lnTo>
                  <a:lnTo>
                    <a:pt x="614" y="425"/>
                  </a:lnTo>
                  <a:lnTo>
                    <a:pt x="607" y="424"/>
                  </a:lnTo>
                  <a:lnTo>
                    <a:pt x="600" y="423"/>
                  </a:lnTo>
                  <a:lnTo>
                    <a:pt x="592" y="422"/>
                  </a:lnTo>
                  <a:lnTo>
                    <a:pt x="585" y="418"/>
                  </a:lnTo>
                  <a:lnTo>
                    <a:pt x="580" y="415"/>
                  </a:lnTo>
                  <a:lnTo>
                    <a:pt x="576" y="410"/>
                  </a:lnTo>
                  <a:lnTo>
                    <a:pt x="573" y="405"/>
                  </a:lnTo>
                  <a:lnTo>
                    <a:pt x="569" y="400"/>
                  </a:lnTo>
                  <a:lnTo>
                    <a:pt x="567" y="394"/>
                  </a:lnTo>
                  <a:lnTo>
                    <a:pt x="566" y="387"/>
                  </a:lnTo>
                  <a:lnTo>
                    <a:pt x="564" y="380"/>
                  </a:lnTo>
                  <a:lnTo>
                    <a:pt x="566" y="372"/>
                  </a:lnTo>
                  <a:lnTo>
                    <a:pt x="567" y="366"/>
                  </a:lnTo>
                  <a:lnTo>
                    <a:pt x="570" y="360"/>
                  </a:lnTo>
                  <a:lnTo>
                    <a:pt x="573" y="354"/>
                  </a:lnTo>
                  <a:lnTo>
                    <a:pt x="578" y="349"/>
                  </a:lnTo>
                  <a:lnTo>
                    <a:pt x="585" y="341"/>
                  </a:lnTo>
                  <a:lnTo>
                    <a:pt x="592" y="334"/>
                  </a:lnTo>
                  <a:lnTo>
                    <a:pt x="595" y="328"/>
                  </a:lnTo>
                  <a:lnTo>
                    <a:pt x="597" y="321"/>
                  </a:lnTo>
                  <a:lnTo>
                    <a:pt x="595" y="315"/>
                  </a:lnTo>
                  <a:lnTo>
                    <a:pt x="593" y="309"/>
                  </a:lnTo>
                  <a:lnTo>
                    <a:pt x="589" y="304"/>
                  </a:lnTo>
                  <a:lnTo>
                    <a:pt x="583" y="301"/>
                  </a:lnTo>
                  <a:lnTo>
                    <a:pt x="578" y="299"/>
                  </a:lnTo>
                  <a:lnTo>
                    <a:pt x="570" y="298"/>
                  </a:lnTo>
                  <a:lnTo>
                    <a:pt x="566" y="301"/>
                  </a:lnTo>
                  <a:lnTo>
                    <a:pt x="561" y="303"/>
                  </a:lnTo>
                  <a:lnTo>
                    <a:pt x="556" y="306"/>
                  </a:lnTo>
                  <a:lnTo>
                    <a:pt x="553" y="311"/>
                  </a:lnTo>
                  <a:lnTo>
                    <a:pt x="548" y="315"/>
                  </a:lnTo>
                  <a:lnTo>
                    <a:pt x="543" y="320"/>
                  </a:lnTo>
                  <a:lnTo>
                    <a:pt x="537" y="323"/>
                  </a:lnTo>
                  <a:lnTo>
                    <a:pt x="531" y="327"/>
                  </a:lnTo>
                  <a:lnTo>
                    <a:pt x="524" y="329"/>
                  </a:lnTo>
                  <a:lnTo>
                    <a:pt x="517" y="330"/>
                  </a:lnTo>
                  <a:lnTo>
                    <a:pt x="510" y="329"/>
                  </a:lnTo>
                  <a:lnTo>
                    <a:pt x="504" y="328"/>
                  </a:lnTo>
                  <a:lnTo>
                    <a:pt x="497" y="327"/>
                  </a:lnTo>
                  <a:lnTo>
                    <a:pt x="491" y="323"/>
                  </a:lnTo>
                  <a:lnTo>
                    <a:pt x="486" y="321"/>
                  </a:lnTo>
                  <a:lnTo>
                    <a:pt x="481" y="316"/>
                  </a:lnTo>
                  <a:lnTo>
                    <a:pt x="477" y="310"/>
                  </a:lnTo>
                  <a:lnTo>
                    <a:pt x="473" y="304"/>
                  </a:lnTo>
                  <a:lnTo>
                    <a:pt x="472" y="298"/>
                  </a:lnTo>
                  <a:lnTo>
                    <a:pt x="471" y="292"/>
                  </a:lnTo>
                  <a:lnTo>
                    <a:pt x="471" y="279"/>
                  </a:lnTo>
                  <a:lnTo>
                    <a:pt x="469" y="264"/>
                  </a:lnTo>
                  <a:lnTo>
                    <a:pt x="467" y="258"/>
                  </a:lnTo>
                  <a:lnTo>
                    <a:pt x="462" y="252"/>
                  </a:lnTo>
                  <a:lnTo>
                    <a:pt x="458" y="248"/>
                  </a:lnTo>
                  <a:lnTo>
                    <a:pt x="452" y="246"/>
                  </a:lnTo>
                  <a:lnTo>
                    <a:pt x="446" y="246"/>
                  </a:lnTo>
                  <a:lnTo>
                    <a:pt x="440" y="247"/>
                  </a:lnTo>
                  <a:lnTo>
                    <a:pt x="435" y="249"/>
                  </a:lnTo>
                  <a:lnTo>
                    <a:pt x="430" y="254"/>
                  </a:lnTo>
                  <a:lnTo>
                    <a:pt x="427" y="260"/>
                  </a:lnTo>
                  <a:lnTo>
                    <a:pt x="425" y="266"/>
                  </a:lnTo>
                  <a:lnTo>
                    <a:pt x="425" y="273"/>
                  </a:lnTo>
                  <a:lnTo>
                    <a:pt x="424" y="280"/>
                  </a:lnTo>
                  <a:lnTo>
                    <a:pt x="424" y="287"/>
                  </a:lnTo>
                  <a:lnTo>
                    <a:pt x="423" y="296"/>
                  </a:lnTo>
                  <a:lnTo>
                    <a:pt x="422" y="303"/>
                  </a:lnTo>
                  <a:lnTo>
                    <a:pt x="418" y="310"/>
                  </a:lnTo>
                  <a:lnTo>
                    <a:pt x="415" y="314"/>
                  </a:lnTo>
                  <a:lnTo>
                    <a:pt x="411" y="318"/>
                  </a:lnTo>
                  <a:lnTo>
                    <a:pt x="406" y="322"/>
                  </a:lnTo>
                  <a:lnTo>
                    <a:pt x="401" y="325"/>
                  </a:lnTo>
                  <a:lnTo>
                    <a:pt x="395" y="328"/>
                  </a:lnTo>
                  <a:lnTo>
                    <a:pt x="387" y="329"/>
                  </a:lnTo>
                  <a:lnTo>
                    <a:pt x="380" y="330"/>
                  </a:lnTo>
                  <a:lnTo>
                    <a:pt x="372" y="329"/>
                  </a:lnTo>
                  <a:lnTo>
                    <a:pt x="365" y="328"/>
                  </a:lnTo>
                  <a:lnTo>
                    <a:pt x="359" y="324"/>
                  </a:lnTo>
                  <a:lnTo>
                    <a:pt x="354" y="322"/>
                  </a:lnTo>
                  <a:lnTo>
                    <a:pt x="349" y="318"/>
                  </a:lnTo>
                  <a:lnTo>
                    <a:pt x="342" y="310"/>
                  </a:lnTo>
                  <a:lnTo>
                    <a:pt x="334" y="303"/>
                  </a:lnTo>
                  <a:lnTo>
                    <a:pt x="328" y="299"/>
                  </a:lnTo>
                  <a:lnTo>
                    <a:pt x="321" y="298"/>
                  </a:lnTo>
                  <a:lnTo>
                    <a:pt x="315" y="299"/>
                  </a:lnTo>
                  <a:lnTo>
                    <a:pt x="309" y="302"/>
                  </a:lnTo>
                  <a:lnTo>
                    <a:pt x="304" y="305"/>
                  </a:lnTo>
                  <a:lnTo>
                    <a:pt x="301" y="311"/>
                  </a:lnTo>
                  <a:lnTo>
                    <a:pt x="298" y="317"/>
                  </a:lnTo>
                  <a:lnTo>
                    <a:pt x="298" y="324"/>
                  </a:lnTo>
                  <a:close/>
                  <a:moveTo>
                    <a:pt x="537" y="264"/>
                  </a:moveTo>
                  <a:lnTo>
                    <a:pt x="549" y="259"/>
                  </a:lnTo>
                  <a:lnTo>
                    <a:pt x="562" y="254"/>
                  </a:lnTo>
                  <a:lnTo>
                    <a:pt x="572" y="253"/>
                  </a:lnTo>
                  <a:lnTo>
                    <a:pt x="582" y="254"/>
                  </a:lnTo>
                  <a:lnTo>
                    <a:pt x="592" y="255"/>
                  </a:lnTo>
                  <a:lnTo>
                    <a:pt x="601" y="259"/>
                  </a:lnTo>
                  <a:lnTo>
                    <a:pt x="610" y="264"/>
                  </a:lnTo>
                  <a:lnTo>
                    <a:pt x="618" y="270"/>
                  </a:lnTo>
                  <a:lnTo>
                    <a:pt x="625" y="277"/>
                  </a:lnTo>
                  <a:lnTo>
                    <a:pt x="631" y="285"/>
                  </a:lnTo>
                  <a:lnTo>
                    <a:pt x="636" y="295"/>
                  </a:lnTo>
                  <a:lnTo>
                    <a:pt x="639" y="304"/>
                  </a:lnTo>
                  <a:lnTo>
                    <a:pt x="642" y="314"/>
                  </a:lnTo>
                  <a:lnTo>
                    <a:pt x="642" y="322"/>
                  </a:lnTo>
                  <a:lnTo>
                    <a:pt x="642" y="329"/>
                  </a:lnTo>
                  <a:lnTo>
                    <a:pt x="639" y="337"/>
                  </a:lnTo>
                  <a:lnTo>
                    <a:pt x="637" y="344"/>
                  </a:lnTo>
                  <a:lnTo>
                    <a:pt x="633" y="350"/>
                  </a:lnTo>
                  <a:lnTo>
                    <a:pt x="619" y="371"/>
                  </a:lnTo>
                  <a:lnTo>
                    <a:pt x="611" y="380"/>
                  </a:lnTo>
                  <a:lnTo>
                    <a:pt x="629" y="381"/>
                  </a:lnTo>
                  <a:lnTo>
                    <a:pt x="644" y="384"/>
                  </a:lnTo>
                  <a:lnTo>
                    <a:pt x="651" y="385"/>
                  </a:lnTo>
                  <a:lnTo>
                    <a:pt x="657" y="388"/>
                  </a:lnTo>
                  <a:lnTo>
                    <a:pt x="664" y="392"/>
                  </a:lnTo>
                  <a:lnTo>
                    <a:pt x="670" y="397"/>
                  </a:lnTo>
                  <a:lnTo>
                    <a:pt x="675" y="402"/>
                  </a:lnTo>
                  <a:lnTo>
                    <a:pt x="680" y="407"/>
                  </a:lnTo>
                  <a:lnTo>
                    <a:pt x="684" y="413"/>
                  </a:lnTo>
                  <a:lnTo>
                    <a:pt x="688" y="421"/>
                  </a:lnTo>
                  <a:lnTo>
                    <a:pt x="690" y="426"/>
                  </a:lnTo>
                  <a:lnTo>
                    <a:pt x="692" y="434"/>
                  </a:lnTo>
                  <a:lnTo>
                    <a:pt x="693" y="440"/>
                  </a:lnTo>
                  <a:lnTo>
                    <a:pt x="694" y="447"/>
                  </a:lnTo>
                  <a:lnTo>
                    <a:pt x="694" y="454"/>
                  </a:lnTo>
                  <a:lnTo>
                    <a:pt x="693" y="460"/>
                  </a:lnTo>
                  <a:lnTo>
                    <a:pt x="690" y="467"/>
                  </a:lnTo>
                  <a:lnTo>
                    <a:pt x="688" y="474"/>
                  </a:lnTo>
                  <a:lnTo>
                    <a:pt x="684" y="480"/>
                  </a:lnTo>
                  <a:lnTo>
                    <a:pt x="680" y="487"/>
                  </a:lnTo>
                  <a:lnTo>
                    <a:pt x="675" y="493"/>
                  </a:lnTo>
                  <a:lnTo>
                    <a:pt x="669" y="499"/>
                  </a:lnTo>
                  <a:lnTo>
                    <a:pt x="663" y="504"/>
                  </a:lnTo>
                  <a:lnTo>
                    <a:pt x="657" y="507"/>
                  </a:lnTo>
                  <a:lnTo>
                    <a:pt x="650" y="510"/>
                  </a:lnTo>
                  <a:lnTo>
                    <a:pt x="643" y="512"/>
                  </a:lnTo>
                  <a:lnTo>
                    <a:pt x="627" y="514"/>
                  </a:lnTo>
                  <a:lnTo>
                    <a:pt x="611" y="514"/>
                  </a:lnTo>
                  <a:lnTo>
                    <a:pt x="612" y="517"/>
                  </a:lnTo>
                  <a:lnTo>
                    <a:pt x="613" y="518"/>
                  </a:lnTo>
                  <a:lnTo>
                    <a:pt x="619" y="524"/>
                  </a:lnTo>
                  <a:lnTo>
                    <a:pt x="625" y="530"/>
                  </a:lnTo>
                  <a:lnTo>
                    <a:pt x="630" y="537"/>
                  </a:lnTo>
                  <a:lnTo>
                    <a:pt x="636" y="548"/>
                  </a:lnTo>
                  <a:lnTo>
                    <a:pt x="641" y="560"/>
                  </a:lnTo>
                  <a:lnTo>
                    <a:pt x="642" y="571"/>
                  </a:lnTo>
                  <a:lnTo>
                    <a:pt x="642" y="583"/>
                  </a:lnTo>
                  <a:lnTo>
                    <a:pt x="638" y="594"/>
                  </a:lnTo>
                  <a:lnTo>
                    <a:pt x="635" y="605"/>
                  </a:lnTo>
                  <a:lnTo>
                    <a:pt x="629" y="614"/>
                  </a:lnTo>
                  <a:lnTo>
                    <a:pt x="620" y="623"/>
                  </a:lnTo>
                  <a:lnTo>
                    <a:pt x="612" y="630"/>
                  </a:lnTo>
                  <a:lnTo>
                    <a:pt x="606" y="633"/>
                  </a:lnTo>
                  <a:lnTo>
                    <a:pt x="600" y="637"/>
                  </a:lnTo>
                  <a:lnTo>
                    <a:pt x="595" y="638"/>
                  </a:lnTo>
                  <a:lnTo>
                    <a:pt x="589" y="639"/>
                  </a:lnTo>
                  <a:lnTo>
                    <a:pt x="579" y="640"/>
                  </a:lnTo>
                  <a:lnTo>
                    <a:pt x="564" y="640"/>
                  </a:lnTo>
                  <a:lnTo>
                    <a:pt x="574" y="652"/>
                  </a:lnTo>
                  <a:lnTo>
                    <a:pt x="586" y="663"/>
                  </a:lnTo>
                  <a:lnTo>
                    <a:pt x="600" y="672"/>
                  </a:lnTo>
                  <a:lnTo>
                    <a:pt x="616" y="682"/>
                  </a:lnTo>
                  <a:lnTo>
                    <a:pt x="631" y="688"/>
                  </a:lnTo>
                  <a:lnTo>
                    <a:pt x="650" y="693"/>
                  </a:lnTo>
                  <a:lnTo>
                    <a:pt x="669" y="697"/>
                  </a:lnTo>
                  <a:lnTo>
                    <a:pt x="687" y="702"/>
                  </a:lnTo>
                  <a:lnTo>
                    <a:pt x="707" y="708"/>
                  </a:lnTo>
                  <a:lnTo>
                    <a:pt x="726" y="712"/>
                  </a:lnTo>
                  <a:lnTo>
                    <a:pt x="745" y="714"/>
                  </a:lnTo>
                  <a:lnTo>
                    <a:pt x="763" y="715"/>
                  </a:lnTo>
                  <a:lnTo>
                    <a:pt x="772" y="715"/>
                  </a:lnTo>
                  <a:lnTo>
                    <a:pt x="781" y="714"/>
                  </a:lnTo>
                  <a:lnTo>
                    <a:pt x="790" y="713"/>
                  </a:lnTo>
                  <a:lnTo>
                    <a:pt x="799" y="710"/>
                  </a:lnTo>
                  <a:lnTo>
                    <a:pt x="808" y="708"/>
                  </a:lnTo>
                  <a:lnTo>
                    <a:pt x="816" y="705"/>
                  </a:lnTo>
                  <a:lnTo>
                    <a:pt x="825" y="700"/>
                  </a:lnTo>
                  <a:lnTo>
                    <a:pt x="834" y="694"/>
                  </a:lnTo>
                  <a:lnTo>
                    <a:pt x="848" y="683"/>
                  </a:lnTo>
                  <a:lnTo>
                    <a:pt x="859" y="674"/>
                  </a:lnTo>
                  <a:lnTo>
                    <a:pt x="870" y="662"/>
                  </a:lnTo>
                  <a:lnTo>
                    <a:pt x="879" y="646"/>
                  </a:lnTo>
                  <a:lnTo>
                    <a:pt x="884" y="637"/>
                  </a:lnTo>
                  <a:lnTo>
                    <a:pt x="888" y="629"/>
                  </a:lnTo>
                  <a:lnTo>
                    <a:pt x="890" y="619"/>
                  </a:lnTo>
                  <a:lnTo>
                    <a:pt x="892" y="609"/>
                  </a:lnTo>
                  <a:lnTo>
                    <a:pt x="894" y="600"/>
                  </a:lnTo>
                  <a:lnTo>
                    <a:pt x="895" y="590"/>
                  </a:lnTo>
                  <a:lnTo>
                    <a:pt x="895" y="580"/>
                  </a:lnTo>
                  <a:lnTo>
                    <a:pt x="894" y="569"/>
                  </a:lnTo>
                  <a:lnTo>
                    <a:pt x="891" y="554"/>
                  </a:lnTo>
                  <a:lnTo>
                    <a:pt x="888" y="537"/>
                  </a:lnTo>
                  <a:lnTo>
                    <a:pt x="882" y="517"/>
                  </a:lnTo>
                  <a:lnTo>
                    <a:pt x="876" y="498"/>
                  </a:lnTo>
                  <a:lnTo>
                    <a:pt x="863" y="459"/>
                  </a:lnTo>
                  <a:lnTo>
                    <a:pt x="851" y="428"/>
                  </a:lnTo>
                  <a:lnTo>
                    <a:pt x="838" y="396"/>
                  </a:lnTo>
                  <a:lnTo>
                    <a:pt x="823" y="362"/>
                  </a:lnTo>
                  <a:lnTo>
                    <a:pt x="808" y="331"/>
                  </a:lnTo>
                  <a:lnTo>
                    <a:pt x="793" y="301"/>
                  </a:lnTo>
                  <a:lnTo>
                    <a:pt x="776" y="271"/>
                  </a:lnTo>
                  <a:lnTo>
                    <a:pt x="759" y="242"/>
                  </a:lnTo>
                  <a:lnTo>
                    <a:pt x="741" y="214"/>
                  </a:lnTo>
                  <a:lnTo>
                    <a:pt x="724" y="186"/>
                  </a:lnTo>
                  <a:lnTo>
                    <a:pt x="715" y="175"/>
                  </a:lnTo>
                  <a:lnTo>
                    <a:pt x="703" y="161"/>
                  </a:lnTo>
                  <a:lnTo>
                    <a:pt x="698" y="156"/>
                  </a:lnTo>
                  <a:lnTo>
                    <a:pt x="690" y="150"/>
                  </a:lnTo>
                  <a:lnTo>
                    <a:pt x="683" y="145"/>
                  </a:lnTo>
                  <a:lnTo>
                    <a:pt x="676" y="141"/>
                  </a:lnTo>
                  <a:lnTo>
                    <a:pt x="668" y="139"/>
                  </a:lnTo>
                  <a:lnTo>
                    <a:pt x="658" y="137"/>
                  </a:lnTo>
                  <a:lnTo>
                    <a:pt x="650" y="134"/>
                  </a:lnTo>
                  <a:lnTo>
                    <a:pt x="641" y="134"/>
                  </a:lnTo>
                  <a:lnTo>
                    <a:pt x="632" y="134"/>
                  </a:lnTo>
                  <a:lnTo>
                    <a:pt x="623" y="134"/>
                  </a:lnTo>
                  <a:lnTo>
                    <a:pt x="614" y="137"/>
                  </a:lnTo>
                  <a:lnTo>
                    <a:pt x="605" y="139"/>
                  </a:lnTo>
                  <a:lnTo>
                    <a:pt x="597" y="141"/>
                  </a:lnTo>
                  <a:lnTo>
                    <a:pt x="588" y="145"/>
                  </a:lnTo>
                  <a:lnTo>
                    <a:pt x="580" y="150"/>
                  </a:lnTo>
                  <a:lnTo>
                    <a:pt x="573" y="154"/>
                  </a:lnTo>
                  <a:lnTo>
                    <a:pt x="566" y="160"/>
                  </a:lnTo>
                  <a:lnTo>
                    <a:pt x="560" y="167"/>
                  </a:lnTo>
                  <a:lnTo>
                    <a:pt x="554" y="175"/>
                  </a:lnTo>
                  <a:lnTo>
                    <a:pt x="548" y="183"/>
                  </a:lnTo>
                  <a:lnTo>
                    <a:pt x="544" y="191"/>
                  </a:lnTo>
                  <a:lnTo>
                    <a:pt x="541" y="201"/>
                  </a:lnTo>
                  <a:lnTo>
                    <a:pt x="538" y="210"/>
                  </a:lnTo>
                  <a:lnTo>
                    <a:pt x="537" y="221"/>
                  </a:lnTo>
                  <a:lnTo>
                    <a:pt x="536" y="242"/>
                  </a:lnTo>
                  <a:lnTo>
                    <a:pt x="537" y="26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TextBox 97">
              <a:extLst>
                <a:ext uri="{FF2B5EF4-FFF2-40B4-BE49-F238E27FC236}">
                  <a16:creationId xmlns:a16="http://schemas.microsoft.com/office/drawing/2014/main" id="{08D2C08E-83C8-4A15-889B-263EF0D7564C}"/>
                </a:ext>
              </a:extLst>
            </p:cNvPr>
            <p:cNvSpPr txBox="1"/>
            <p:nvPr/>
          </p:nvSpPr>
          <p:spPr>
            <a:xfrm>
              <a:off x="3370085" y="6039771"/>
              <a:ext cx="1803735" cy="461665"/>
            </a:xfrm>
            <a:prstGeom prst="rect">
              <a:avLst/>
            </a:prstGeom>
            <a:noFill/>
          </p:spPr>
          <p:txBody>
            <a:bodyPr wrap="square" rtlCol="0">
              <a:spAutoFit/>
            </a:bodyPr>
            <a:lstStyle/>
            <a:p>
              <a:pPr algn="ctr"/>
              <a:r>
                <a:rPr lang="mn-MN" sz="1200" b="1" dirty="0">
                  <a:latin typeface="+mj-lt"/>
                </a:rPr>
                <a:t>ОРЧНЫ ЭРҮҮЛ МЭНД</a:t>
              </a:r>
              <a:endParaRPr lang="en-US" sz="1200" b="1" dirty="0">
                <a:latin typeface="+mj-lt"/>
              </a:endParaRPr>
            </a:p>
          </p:txBody>
        </p:sp>
      </p:grpSp>
      <p:sp>
        <p:nvSpPr>
          <p:cNvPr id="99" name="TextBox 98">
            <a:extLst>
              <a:ext uri="{FF2B5EF4-FFF2-40B4-BE49-F238E27FC236}">
                <a16:creationId xmlns:a16="http://schemas.microsoft.com/office/drawing/2014/main" id="{AD0A18DB-CC86-4107-96EF-01BDB99647CB}"/>
              </a:ext>
            </a:extLst>
          </p:cNvPr>
          <p:cNvSpPr txBox="1"/>
          <p:nvPr/>
        </p:nvSpPr>
        <p:spPr>
          <a:xfrm>
            <a:off x="19681" y="3913454"/>
            <a:ext cx="2153366" cy="461665"/>
          </a:xfrm>
          <a:prstGeom prst="rect">
            <a:avLst/>
          </a:prstGeom>
          <a:noFill/>
        </p:spPr>
        <p:txBody>
          <a:bodyPr wrap="square" rtlCol="0">
            <a:spAutoFit/>
          </a:bodyPr>
          <a:lstStyle/>
          <a:p>
            <a:pPr algn="r"/>
            <a:r>
              <a:rPr lang="mn-MN" sz="1200" b="1" dirty="0">
                <a:latin typeface="+mj-lt"/>
              </a:rPr>
              <a:t>ХАЛДВАРТ ӨВЧИНТЭЙ ТЭМЦЭХ, СЭРГИЙЛЭХ</a:t>
            </a:r>
            <a:endParaRPr lang="en-US" sz="1200" b="1" dirty="0">
              <a:latin typeface="+mj-lt"/>
            </a:endParaRPr>
          </a:p>
        </p:txBody>
      </p:sp>
      <p:sp>
        <p:nvSpPr>
          <p:cNvPr id="100" name="TextBox 99">
            <a:extLst>
              <a:ext uri="{FF2B5EF4-FFF2-40B4-BE49-F238E27FC236}">
                <a16:creationId xmlns:a16="http://schemas.microsoft.com/office/drawing/2014/main" id="{7A011149-633E-4933-ADC7-79E2828BC810}"/>
              </a:ext>
            </a:extLst>
          </p:cNvPr>
          <p:cNvSpPr txBox="1"/>
          <p:nvPr/>
        </p:nvSpPr>
        <p:spPr>
          <a:xfrm>
            <a:off x="5852980" y="3950626"/>
            <a:ext cx="1791549" cy="461665"/>
          </a:xfrm>
          <a:prstGeom prst="rect">
            <a:avLst/>
          </a:prstGeom>
          <a:noFill/>
        </p:spPr>
        <p:txBody>
          <a:bodyPr wrap="square" rtlCol="0">
            <a:spAutoFit/>
          </a:bodyPr>
          <a:lstStyle/>
          <a:p>
            <a:r>
              <a:rPr lang="mn-MN" sz="1200" b="1" dirty="0">
                <a:latin typeface="+mj-lt"/>
              </a:rPr>
              <a:t>ХАРШЛААС СЭРГИЙЛЭХ</a:t>
            </a:r>
            <a:endParaRPr lang="en-US" sz="1200" b="1" dirty="0">
              <a:latin typeface="+mj-lt"/>
            </a:endParaRPr>
          </a:p>
        </p:txBody>
      </p:sp>
      <p:sp>
        <p:nvSpPr>
          <p:cNvPr id="101" name="TextBox 100">
            <a:extLst>
              <a:ext uri="{FF2B5EF4-FFF2-40B4-BE49-F238E27FC236}">
                <a16:creationId xmlns:a16="http://schemas.microsoft.com/office/drawing/2014/main" id="{032D29F3-45CD-49BB-B6A7-8D3CF8C14DAC}"/>
              </a:ext>
            </a:extLst>
          </p:cNvPr>
          <p:cNvSpPr txBox="1"/>
          <p:nvPr/>
        </p:nvSpPr>
        <p:spPr>
          <a:xfrm>
            <a:off x="1831171" y="278049"/>
            <a:ext cx="6735780" cy="461665"/>
          </a:xfrm>
          <a:prstGeom prst="rect">
            <a:avLst/>
          </a:prstGeom>
          <a:noFill/>
        </p:spPr>
        <p:txBody>
          <a:bodyPr wrap="square" rtlCol="0">
            <a:spAutoFit/>
          </a:bodyPr>
          <a:lstStyle/>
          <a:p>
            <a:pPr algn="ctr"/>
            <a:r>
              <a:rPr lang="mn-MN" sz="2400" b="1" dirty="0">
                <a:solidFill>
                  <a:schemeClr val="bg1"/>
                </a:solidFill>
                <a:latin typeface="Tahoma" panose="020B0604030504040204" pitchFamily="34" charset="0"/>
                <a:ea typeface="Tahoma" panose="020B0604030504040204" pitchFamily="34" charset="0"/>
                <a:cs typeface="Tahoma" panose="020B0604030504040204" pitchFamily="34" charset="0"/>
              </a:rPr>
              <a:t>Арга хэмжээний төлөвлөгөө</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mn-MN" sz="2400" b="1" dirty="0">
                <a:solidFill>
                  <a:schemeClr val="bg1"/>
                </a:solidFill>
                <a:latin typeface="Tahoma" panose="020B0604030504040204" pitchFamily="34" charset="0"/>
                <a:ea typeface="Tahoma" panose="020B0604030504040204" pitchFamily="34" charset="0"/>
                <a:cs typeface="Tahoma" panose="020B0604030504040204" pitchFamily="34" charset="0"/>
              </a:rPr>
              <a:t>ЗГҮАМХ</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a:t>
            </a:r>
          </a:p>
        </p:txBody>
      </p:sp>
      <p:pic>
        <p:nvPicPr>
          <p:cNvPr id="1026" name="Picture 2">
            <a:extLst>
              <a:ext uri="{FF2B5EF4-FFF2-40B4-BE49-F238E27FC236}">
                <a16:creationId xmlns:a16="http://schemas.microsoft.com/office/drawing/2014/main" id="{7EEF015A-DE85-40E1-87F4-901B3B2B24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5770" y="2095235"/>
            <a:ext cx="45148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3338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0A447-6DF5-4603-8EC0-FFD4433250B6}"/>
              </a:ext>
            </a:extLst>
          </p:cNvPr>
          <p:cNvSpPr>
            <a:spLocks noGrp="1"/>
          </p:cNvSpPr>
          <p:nvPr>
            <p:ph type="title"/>
          </p:nvPr>
        </p:nvSpPr>
        <p:spPr>
          <a:xfrm>
            <a:off x="264695" y="342085"/>
            <a:ext cx="6244377" cy="805544"/>
          </a:xfrm>
        </p:spPr>
        <p:txBody>
          <a:bodyPr>
            <a:normAutofit/>
          </a:bodyPr>
          <a:lstStyle/>
          <a:p>
            <a:pPr algn="ctr"/>
            <a:r>
              <a:rPr lang="mn-MN" sz="2800" b="1" dirty="0">
                <a:solidFill>
                  <a:srgbClr val="0070C0"/>
                </a:solidFill>
                <a:latin typeface="Arial" panose="020B0604020202020204" pitchFamily="34" charset="0"/>
                <a:cs typeface="Arial" panose="020B0604020202020204" pitchFamily="34" charset="0"/>
              </a:rPr>
              <a:t>Эрүүл мэндийг дэмжих сан</a:t>
            </a:r>
            <a:endParaRPr lang="en-US" sz="2800" b="1" dirty="0">
              <a:solidFill>
                <a:srgbClr val="0070C0"/>
              </a:solidFill>
            </a:endParaRPr>
          </a:p>
        </p:txBody>
      </p:sp>
      <p:graphicFrame>
        <p:nvGraphicFramePr>
          <p:cNvPr id="11" name="Content Placeholder 10">
            <a:extLst>
              <a:ext uri="{FF2B5EF4-FFF2-40B4-BE49-F238E27FC236}">
                <a16:creationId xmlns:a16="http://schemas.microsoft.com/office/drawing/2014/main" id="{A74AD0FA-A7F9-47D0-ABED-DA18546C14C4}"/>
              </a:ext>
            </a:extLst>
          </p:cNvPr>
          <p:cNvGraphicFramePr>
            <a:graphicFrameLocks noGrp="1"/>
          </p:cNvGraphicFramePr>
          <p:nvPr>
            <p:ph idx="1"/>
          </p:nvPr>
        </p:nvGraphicFramePr>
        <p:xfrm>
          <a:off x="0" y="3086743"/>
          <a:ext cx="6604000" cy="41141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3"/>
          <p:cNvGraphicFramePr>
            <a:graphicFrameLocks/>
          </p:cNvGraphicFramePr>
          <p:nvPr/>
        </p:nvGraphicFramePr>
        <p:xfrm>
          <a:off x="-2019300" y="1440505"/>
          <a:ext cx="10325100" cy="22764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13" name="Straight Connector 12"/>
          <p:cNvCxnSpPr/>
          <p:nvPr/>
        </p:nvCxnSpPr>
        <p:spPr>
          <a:xfrm>
            <a:off x="6707047" y="1062990"/>
            <a:ext cx="0" cy="5795010"/>
          </a:xfrm>
          <a:prstGeom prst="line">
            <a:avLst/>
          </a:prstGeom>
          <a:ln w="57150">
            <a:solidFill>
              <a:srgbClr val="0099F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04AE4C1-50E1-45AF-8901-F7FE5A3CF50E}"/>
              </a:ext>
            </a:extLst>
          </p:cNvPr>
          <p:cNvSpPr txBox="1"/>
          <p:nvPr/>
        </p:nvSpPr>
        <p:spPr>
          <a:xfrm>
            <a:off x="6810094" y="541421"/>
            <a:ext cx="5221483" cy="2062103"/>
          </a:xfrm>
          <a:prstGeom prst="rect">
            <a:avLst/>
          </a:prstGeom>
          <a:noFill/>
        </p:spPr>
        <p:txBody>
          <a:bodyPr wrap="square">
            <a:spAutoFit/>
          </a:bodyPr>
          <a:lstStyle/>
          <a:p>
            <a:pPr marL="0" lvl="1" algn="ctr"/>
            <a:r>
              <a:rPr lang="mn-MN" sz="2400" b="1" dirty="0">
                <a:solidFill>
                  <a:srgbClr val="0099F2"/>
                </a:solidFill>
                <a:latin typeface="Arial" panose="020B0604020202020204" pitchFamily="34" charset="0"/>
                <a:cs typeface="Arial" panose="020B0604020202020204" pitchFamily="34" charset="0"/>
              </a:rPr>
              <a:t>Албан болон албан бус боловсрол олгох үйл ажиллагаа:</a:t>
            </a:r>
          </a:p>
          <a:p>
            <a:pPr marL="1200150" lvl="2" indent="-285750" algn="just">
              <a:buFont typeface="Courier New" panose="02070309020205020404" pitchFamily="49" charset="0"/>
              <a:buChar char="o"/>
            </a:pPr>
            <a:r>
              <a:rPr lang="mn-MN" sz="1600" dirty="0">
                <a:solidFill>
                  <a:srgbClr val="0099F2"/>
                </a:solidFill>
                <a:latin typeface="Arial" panose="020B0604020202020204" pitchFamily="34" charset="0"/>
                <a:cs typeface="Arial" panose="020B0604020202020204" pitchFamily="34" charset="0"/>
              </a:rPr>
              <a:t>Эрүүл мэндийн хичээл “бие даасан”</a:t>
            </a:r>
          </a:p>
          <a:p>
            <a:pPr marL="1200150" lvl="2" indent="-285750" algn="just">
              <a:buFont typeface="Courier New" panose="02070309020205020404" pitchFamily="49" charset="0"/>
              <a:buChar char="o"/>
            </a:pPr>
            <a:r>
              <a:rPr lang="mn-MN" sz="1600" dirty="0">
                <a:solidFill>
                  <a:srgbClr val="0099F2"/>
                </a:solidFill>
                <a:latin typeface="Arial" panose="020B0604020202020204" pitchFamily="34" charset="0"/>
                <a:cs typeface="Arial" panose="020B0604020202020204" pitchFamily="34" charset="0"/>
              </a:rPr>
              <a:t>Дэлхийн болон тэмдэглэлт өдрүүд</a:t>
            </a:r>
          </a:p>
          <a:p>
            <a:pPr marL="1200150" lvl="2" indent="-285750" algn="just">
              <a:buFont typeface="Courier New" panose="02070309020205020404" pitchFamily="49" charset="0"/>
              <a:buChar char="o"/>
            </a:pPr>
            <a:r>
              <a:rPr lang="mn-MN" sz="1600" dirty="0">
                <a:solidFill>
                  <a:srgbClr val="0099F2"/>
                </a:solidFill>
                <a:latin typeface="Arial" panose="020B0604020202020204" pitchFamily="34" charset="0"/>
                <a:cs typeface="Arial" panose="020B0604020202020204" pitchFamily="34" charset="0"/>
              </a:rPr>
              <a:t>Харьяа байгууллагууд төрөлжсөн мэргэжлийн чиглэлээр аян, сургалт, сурталчилгаа</a:t>
            </a:r>
            <a:endParaRPr lang="mn-MN" sz="1600"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16602062-34A1-45E7-9001-2D200733791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6200000">
            <a:off x="7292650" y="2862473"/>
            <a:ext cx="2493103" cy="32589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2">
            <a:extLst>
              <a:ext uri="{FF2B5EF4-FFF2-40B4-BE49-F238E27FC236}">
                <a16:creationId xmlns:a16="http://schemas.microsoft.com/office/drawing/2014/main" id="{F4B04A73-40A6-4579-BF7F-72FAF3F9CE6B}"/>
              </a:ext>
            </a:extLst>
          </p:cNvPr>
          <p:cNvPicPr>
            <a:picLocks noChangeAspect="1" noChangeArrowheads="1"/>
          </p:cNvPicPr>
          <p:nvPr/>
        </p:nvPicPr>
        <p:blipFill>
          <a:blip r:embed="rId14" cstate="print"/>
          <a:srcRect/>
          <a:stretch>
            <a:fillRect/>
          </a:stretch>
        </p:blipFill>
        <p:spPr bwMode="auto">
          <a:xfrm>
            <a:off x="10325100" y="3245408"/>
            <a:ext cx="1812095" cy="2474164"/>
          </a:xfrm>
          <a:prstGeom prst="rect">
            <a:avLst/>
          </a:prstGeom>
          <a:noFill/>
          <a:ln w="9525">
            <a:noFill/>
            <a:miter lim="800000"/>
            <a:headEnd/>
            <a:tailEnd/>
          </a:ln>
          <a:effectLst/>
        </p:spPr>
      </p:pic>
    </p:spTree>
    <p:extLst>
      <p:ext uri="{BB962C8B-B14F-4D97-AF65-F5344CB8AC3E}">
        <p14:creationId xmlns:p14="http://schemas.microsoft.com/office/powerpoint/2010/main" val="2069412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gn="ctr"/>
            <a:r>
              <a:rPr lang="mn-MN" sz="2400" dirty="0"/>
              <a:t>Нийгмийн эрүүл мэндийн бодлого</a:t>
            </a:r>
            <a:endParaRPr lang="en-US" sz="2400" dirty="0"/>
          </a:p>
        </p:txBody>
      </p:sp>
      <p:pic>
        <p:nvPicPr>
          <p:cNvPr id="5" name="Picture 4">
            <a:extLst>
              <a:ext uri="{FF2B5EF4-FFF2-40B4-BE49-F238E27FC236}">
                <a16:creationId xmlns:a16="http://schemas.microsoft.com/office/drawing/2014/main" id="{9FB9F7A0-907F-49A0-81C3-3177D46ABB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271" y="1458540"/>
            <a:ext cx="1959092" cy="2312821"/>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3431CA91-C96E-441D-8529-8CBFABAC5C9F}"/>
              </a:ext>
            </a:extLst>
          </p:cNvPr>
          <p:cNvPicPr/>
          <p:nvPr/>
        </p:nvPicPr>
        <p:blipFill rotWithShape="1">
          <a:blip r:embed="rId3"/>
          <a:srcRect l="34910" t="19186" r="35221" b="10554"/>
          <a:stretch/>
        </p:blipFill>
        <p:spPr bwMode="auto">
          <a:xfrm>
            <a:off x="1229591" y="3996693"/>
            <a:ext cx="1842084" cy="2465999"/>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A7D10FAE-71E9-4D74-B472-DB1352485007}"/>
              </a:ext>
            </a:extLst>
          </p:cNvPr>
          <p:cNvSpPr/>
          <p:nvPr/>
        </p:nvSpPr>
        <p:spPr>
          <a:xfrm>
            <a:off x="2789626" y="1283834"/>
            <a:ext cx="8914103" cy="2712859"/>
          </a:xfrm>
          <a:prstGeom prst="rect">
            <a:avLst/>
          </a:prstGeom>
        </p:spPr>
        <p:txBody>
          <a:bodyPr wrap="square">
            <a:spAutoFit/>
          </a:bodyPr>
          <a:lstStyle/>
          <a:p>
            <a:pPr marR="0" lvl="0" algn="just" defTabSz="914400" rtl="0" eaLnBrk="1" fontAlgn="auto" latinLnBrk="0" hangingPunct="1">
              <a:lnSpc>
                <a:spcPct val="107000"/>
              </a:lnSpc>
              <a:spcBef>
                <a:spcPts val="0"/>
              </a:spcBef>
              <a:spcAft>
                <a:spcPts val="0"/>
              </a:spcAft>
              <a:buClrTx/>
              <a:buSzTx/>
              <a:tabLst/>
              <a:defRPr/>
            </a:pPr>
            <a:r>
              <a:rPr kumimoji="0" lang="mn-MN" sz="1400" b="1" i="0" u="none" strike="noStrike" kern="1200" cap="none" spc="0" normalizeH="0" baseline="0" noProof="0" dirty="0">
                <a:ln>
                  <a:noFill/>
                </a:ln>
                <a:solidFill>
                  <a:schemeClr val="accent5">
                    <a:lumMod val="50000"/>
                  </a:schemeClr>
                </a:solidFill>
                <a:effectLst/>
                <a:uLnTx/>
                <a:uFillTx/>
                <a:latin typeface="Arial" panose="020B0604020202020204" pitchFamily="34" charset="0"/>
                <a:ea typeface="Times New Roman" panose="02020603050405020304" pitchFamily="18" charset="0"/>
                <a:cs typeface="Times New Roman" panose="02020603050405020304" pitchFamily="18" charset="0"/>
              </a:rPr>
              <a:t>“Алсын хараа-2050” Монгол Улсын урт хугацааны хөгжлийн бодлого</a:t>
            </a:r>
          </a:p>
          <a:p>
            <a:pPr marR="0" lvl="0" algn="just" defTabSz="914400" rtl="0" eaLnBrk="1" fontAlgn="auto" latinLnBrk="0" hangingPunct="1">
              <a:lnSpc>
                <a:spcPct val="107000"/>
              </a:lnSpc>
              <a:spcBef>
                <a:spcPts val="0"/>
              </a:spcBef>
              <a:spcAft>
                <a:spcPts val="0"/>
              </a:spcAft>
              <a:buClrTx/>
              <a:buSzTx/>
              <a:tabLst/>
              <a:defRPr/>
            </a:pPr>
            <a:endParaRPr kumimoji="0" lang="mn-MN" sz="1400" b="1" i="0" u="none" strike="noStrike" kern="1200" cap="none" spc="0" normalizeH="0" baseline="0" noProof="0" dirty="0">
              <a:ln>
                <a:noFill/>
              </a:ln>
              <a:solidFill>
                <a:schemeClr val="accent5">
                  <a:lumMod val="50000"/>
                </a:scheme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107000"/>
              </a:lnSpc>
              <a:spcBef>
                <a:spcPts val="0"/>
              </a:spcBef>
              <a:spcAft>
                <a:spcPts val="0"/>
              </a:spcAft>
              <a:buClrTx/>
              <a:buSzTx/>
              <a:tabLst/>
              <a:defRPr/>
            </a:pPr>
            <a:r>
              <a:rPr lang="en-US"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I </a:t>
            </a: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үе шат </a:t>
            </a:r>
            <a:r>
              <a:rPr kumimoji="0" lang="mn-MN"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2021-2030. </a:t>
            </a: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Эрүүл мэндийн чанар, хүртээмтэй тогтолцооны  шинэчлэлийн үе</a:t>
            </a:r>
          </a:p>
          <a:p>
            <a:pPr marL="285750" marR="0" lvl="0" indent="-285750" algn="just" defTabSz="914400" rtl="0" eaLnBrk="1" fontAlgn="auto" latinLnBrk="0" hangingPunct="1">
              <a:lnSpc>
                <a:spcPct val="107000"/>
              </a:lnSpc>
              <a:spcBef>
                <a:spcPts val="0"/>
              </a:spcBef>
              <a:spcAft>
                <a:spcPts val="0"/>
              </a:spcAft>
              <a:buClrTx/>
              <a:buSzTx/>
              <a:buFontTx/>
              <a:buChar char="-"/>
              <a:tabLst/>
              <a:defRPr/>
            </a:pP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Иргэн, гэр бүл, ажил олгогчийн оролцоонд тулгууралсан НЭМ-ийн тогтолцоо бэхэжсэн байна.</a:t>
            </a:r>
          </a:p>
          <a:p>
            <a:pPr marL="285750" marR="0" lvl="0" indent="-285750" algn="just" defTabSz="914400" rtl="0" eaLnBrk="1" fontAlgn="auto" latinLnBrk="0" hangingPunct="1">
              <a:lnSpc>
                <a:spcPct val="107000"/>
              </a:lnSpc>
              <a:spcBef>
                <a:spcPts val="0"/>
              </a:spcBef>
              <a:spcAft>
                <a:spcPts val="0"/>
              </a:spcAft>
              <a:buClrTx/>
              <a:buSzTx/>
              <a:buFontTx/>
              <a:buChar char="-"/>
              <a:tabLst/>
              <a:defRPr/>
            </a:pP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Товлолын дархлаажуулалтыг хамралтыг нэмэгдүүлж, ВГ, сүрьеэгийн тохиолдлыг бууруулсан байна.</a:t>
            </a:r>
          </a:p>
          <a:p>
            <a:pPr marR="0" lvl="0" algn="just" defTabSz="914400" rtl="0" eaLnBrk="1" fontAlgn="auto" latinLnBrk="0" hangingPunct="1">
              <a:lnSpc>
                <a:spcPct val="107000"/>
              </a:lnSpc>
              <a:spcBef>
                <a:spcPts val="0"/>
              </a:spcBef>
              <a:spcAft>
                <a:spcPts val="0"/>
              </a:spcAft>
              <a:buClrTx/>
              <a:buSzTx/>
              <a:tabLst/>
              <a:defRPr/>
            </a:pPr>
            <a:r>
              <a:rPr lang="en-US"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II </a:t>
            </a: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үе шат </a:t>
            </a:r>
            <a:r>
              <a:rPr kumimoji="0" lang="mn-MN"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2031-2040. Амьдралын зөв дадал, хэвшилтэй иргэнийг төлөвшүүлэх үе</a:t>
            </a:r>
          </a:p>
          <a:p>
            <a:pPr marR="0" lvl="0" algn="just" defTabSz="914400" rtl="0" eaLnBrk="1" fontAlgn="auto" latinLnBrk="0" hangingPunct="1">
              <a:lnSpc>
                <a:spcPct val="107000"/>
              </a:lnSpc>
              <a:spcBef>
                <a:spcPts val="0"/>
              </a:spcBef>
              <a:spcAft>
                <a:spcPts val="0"/>
              </a:spcAft>
              <a:buClrTx/>
              <a:buSzTx/>
              <a:tabLst/>
              <a:defRPr/>
            </a:pPr>
            <a:r>
              <a:rPr lang="en-US"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III</a:t>
            </a: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үе шат 2041-2050 Эрүүл амьдралыг дэмжих үе</a:t>
            </a:r>
          </a:p>
          <a:p>
            <a:pPr marR="0" lvl="0" algn="just" defTabSz="914400" rtl="0" eaLnBrk="1" fontAlgn="auto" latinLnBrk="0" hangingPunct="1">
              <a:lnSpc>
                <a:spcPct val="107000"/>
              </a:lnSpc>
              <a:spcBef>
                <a:spcPts val="0"/>
              </a:spcBef>
              <a:spcAft>
                <a:spcPts val="0"/>
              </a:spcAft>
              <a:buClrTx/>
              <a:buSzTx/>
              <a:tabLst/>
              <a:defRPr/>
            </a:pPr>
            <a:endPar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107000"/>
              </a:lnSpc>
              <a:spcBef>
                <a:spcPts val="0"/>
              </a:spcBef>
              <a:spcAft>
                <a:spcPts val="0"/>
              </a:spcAft>
              <a:buClrTx/>
              <a:buSzTx/>
              <a:tabLst/>
              <a:defRPr/>
            </a:pP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2021-2030 онд хэрэгжүүлэх үйл ажиллагаа</a:t>
            </a:r>
          </a:p>
          <a:p>
            <a:pPr marL="171450" lvl="0" indent="-171450" algn="just">
              <a:lnSpc>
                <a:spcPct val="107000"/>
              </a:lnSpc>
              <a:buFont typeface="Arial" panose="020B0604020202020204" pitchFamily="34" charset="0"/>
              <a:buChar char="•"/>
              <a:defRPr/>
            </a:pP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2.2.4.Аймаг, дүүргийн түвшинд хүн амд </a:t>
            </a:r>
            <a:r>
              <a:rPr lang="mn-MN" sz="1200" b="1" dirty="0">
                <a:solidFill>
                  <a:schemeClr val="accent5">
                    <a:lumMod val="50000"/>
                  </a:schemeClr>
                </a:solidFill>
                <a:latin typeface="Arial" panose="020B0604020202020204" pitchFamily="34" charset="0"/>
                <a:ea typeface="Times New Roman" panose="02020603050405020304" pitchFamily="18" charset="0"/>
                <a:cs typeface="Times New Roman" panose="02020603050405020304" pitchFamily="18" charset="0"/>
              </a:rPr>
              <a:t>нийгмийн эрүүл мэндийн тусламж, үйлчилгээ үзүүлэх нийгмийн эрүүл мэндийн төвийг </a:t>
            </a: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байгуулна.</a:t>
            </a:r>
          </a:p>
          <a:p>
            <a:pPr marL="171450" lvl="0" indent="-171450" algn="just">
              <a:lnSpc>
                <a:spcPct val="107000"/>
              </a:lnSpc>
              <a:buFont typeface="Arial" panose="020B0604020202020204" pitchFamily="34" charset="0"/>
              <a:buChar char="•"/>
              <a:defRPr/>
            </a:pP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2.2.5.Иргэн бүрийг 2 жил тутамд урьдчилан сэргийлэх, эрт илрүүлэх үзлэг, оношилгоо, шинжилгээнд тогтмол хамрагддаг болгож хэвшүүлнэ.</a:t>
            </a:r>
          </a:p>
        </p:txBody>
      </p:sp>
      <p:sp>
        <p:nvSpPr>
          <p:cNvPr id="8" name="Rectangle 7">
            <a:extLst>
              <a:ext uri="{FF2B5EF4-FFF2-40B4-BE49-F238E27FC236}">
                <a16:creationId xmlns:a16="http://schemas.microsoft.com/office/drawing/2014/main" id="{4CAA8F9A-B599-4D0F-BA80-9197ED8A376E}"/>
              </a:ext>
            </a:extLst>
          </p:cNvPr>
          <p:cNvSpPr/>
          <p:nvPr/>
        </p:nvSpPr>
        <p:spPr>
          <a:xfrm>
            <a:off x="3702230" y="4310422"/>
            <a:ext cx="7866296" cy="1658980"/>
          </a:xfrm>
          <a:prstGeom prst="rect">
            <a:avLst/>
          </a:prstGeom>
        </p:spPr>
        <p:txBody>
          <a:bodyPr wrap="square">
            <a:spAutoFit/>
          </a:bodyPr>
          <a:lstStyle/>
          <a:p>
            <a:pPr lvl="0" algn="just">
              <a:lnSpc>
                <a:spcPct val="107000"/>
              </a:lnSpc>
              <a:defRPr/>
            </a:pPr>
            <a:r>
              <a:rPr lang="mn-MN" sz="1200" b="1" dirty="0">
                <a:solidFill>
                  <a:schemeClr val="accent5">
                    <a:lumMod val="50000"/>
                  </a:schemeClr>
                </a:solidFill>
                <a:latin typeface="Arial" panose="020B0604020202020204" pitchFamily="34" charset="0"/>
                <a:ea typeface="Times New Roman" panose="02020603050405020304" pitchFamily="18" charset="0"/>
                <a:cs typeface="Times New Roman" panose="02020603050405020304" pitchFamily="18" charset="0"/>
              </a:rPr>
              <a:t>Засгийн газрын 2020 оны 203 дугаар тогтоолоор баталсан “Монгол Улсын Засгийн газрын 2020-2024 оны үйл ажиллагааны хөтөлбөрийг хэрэгжүүлэх арга хэмжээний төлөвлөгөө”</a:t>
            </a:r>
          </a:p>
          <a:p>
            <a:pPr lvl="0" algn="just">
              <a:lnSpc>
                <a:spcPct val="107000"/>
              </a:lnSpc>
              <a:defRPr/>
            </a:pPr>
            <a:endParaRPr lang="mn-MN" sz="1200" b="1" dirty="0">
              <a:solidFill>
                <a:schemeClr val="accent5">
                  <a:lumMod val="50000"/>
                </a:schemeClr>
              </a:solidFill>
              <a:latin typeface="Arial" panose="020B0604020202020204" pitchFamily="34" charset="0"/>
              <a:ea typeface="Times New Roman" panose="02020603050405020304" pitchFamily="18" charset="0"/>
              <a:cs typeface="Times New Roman" panose="02020603050405020304" pitchFamily="18" charset="0"/>
            </a:endParaRPr>
          </a:p>
          <a:p>
            <a:pPr marL="171450" lvl="0" indent="-171450" algn="just">
              <a:lnSpc>
                <a:spcPct val="107000"/>
              </a:lnSpc>
              <a:buFont typeface="Arial" panose="020B0604020202020204" pitchFamily="34" charset="0"/>
              <a:buChar char="•"/>
              <a:defRPr/>
            </a:pP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2.1.1. Иргэдийн эрүүл мэндийн боловсролыг дээшлүүлж, иргэн бүр. урьдчилан сэргийлэх, эрт илрүүлэх эрүүл мэндийн үзлэг, оношилгоонд тогтмол хамрагдах нөхцөлийг олон улсын жишигт нийцүүлэн сайжруулж, эрүүл идэвхтэй амьдралын хэв маягийг төлөвшүүлэх үндэсний хөтөлбөрүүдийг хэрэгжүүлнэ</a:t>
            </a:r>
          </a:p>
          <a:p>
            <a:pPr marL="171450" lvl="0" indent="-171450" algn="just">
              <a:lnSpc>
                <a:spcPct val="107000"/>
              </a:lnSpc>
              <a:buFont typeface="Arial" panose="020B0604020202020204" pitchFamily="34" charset="0"/>
              <a:buChar char="•"/>
              <a:defRPr/>
            </a:pP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Эрүүл мэндийг дэмжих төв байгуулна</a:t>
            </a:r>
          </a:p>
          <a:p>
            <a:pPr marL="171450" lvl="0" indent="-171450" algn="just">
              <a:lnSpc>
                <a:spcPct val="107000"/>
              </a:lnSpc>
              <a:buFont typeface="Arial" panose="020B0604020202020204" pitchFamily="34" charset="0"/>
              <a:buChar char="•"/>
              <a:defRPr/>
            </a:pPr>
            <a:r>
              <a:rPr lang="mn-MN"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Зарим аймагт ЗӨСТ, хил дагуух боомтуудад тандалтын нэгж байгуулна.</a:t>
            </a:r>
          </a:p>
        </p:txBody>
      </p:sp>
      <p:cxnSp>
        <p:nvCxnSpPr>
          <p:cNvPr id="9" name="Straight Connector 8">
            <a:extLst>
              <a:ext uri="{FF2B5EF4-FFF2-40B4-BE49-F238E27FC236}">
                <a16:creationId xmlns:a16="http://schemas.microsoft.com/office/drawing/2014/main" id="{803F5BE0-9E32-4FEC-A575-08FDEC618807}"/>
              </a:ext>
            </a:extLst>
          </p:cNvPr>
          <p:cNvCxnSpPr>
            <a:cxnSpLocks/>
          </p:cNvCxnSpPr>
          <p:nvPr/>
        </p:nvCxnSpPr>
        <p:spPr>
          <a:xfrm>
            <a:off x="3347622" y="1622077"/>
            <a:ext cx="7998040" cy="0"/>
          </a:xfrm>
          <a:prstGeom prst="line">
            <a:avLst/>
          </a:prstGeom>
          <a:ln w="127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0616112-87D3-4C63-B400-61B4528E5C0F}"/>
              </a:ext>
            </a:extLst>
          </p:cNvPr>
          <p:cNvCxnSpPr>
            <a:cxnSpLocks/>
          </p:cNvCxnSpPr>
          <p:nvPr/>
        </p:nvCxnSpPr>
        <p:spPr>
          <a:xfrm>
            <a:off x="3753348" y="4826027"/>
            <a:ext cx="7764059" cy="0"/>
          </a:xfrm>
          <a:prstGeom prst="line">
            <a:avLst/>
          </a:prstGeom>
          <a:ln w="127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890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19B3D7-8B5F-4F5D-997E-1EE4FCDB91B3}"/>
              </a:ext>
            </a:extLst>
          </p:cNvPr>
          <p:cNvSpPr txBox="1"/>
          <p:nvPr/>
        </p:nvSpPr>
        <p:spPr>
          <a:xfrm>
            <a:off x="264695" y="1313715"/>
            <a:ext cx="11862033" cy="6093976"/>
          </a:xfrm>
          <a:prstGeom prst="rect">
            <a:avLst/>
          </a:prstGeom>
          <a:noFill/>
        </p:spPr>
        <p:txBody>
          <a:bodyPr wrap="square">
            <a:spAutoFit/>
          </a:bodyPr>
          <a:lstStyle/>
          <a:p>
            <a:pPr marL="457200" indent="-457200" algn="just">
              <a:buFontTx/>
              <a:buAutoNum type="arabicPeriod"/>
            </a:pPr>
            <a:r>
              <a:rPr lang="mn-MN" sz="2000" b="1" dirty="0">
                <a:solidFill>
                  <a:srgbClr val="002060"/>
                </a:solidFill>
                <a:latin typeface="Arial" panose="020B0604020202020204" pitchFamily="34" charset="0"/>
                <a:cs typeface="Arial" panose="020B0604020202020204" pitchFamily="34" charset="0"/>
              </a:rPr>
              <a:t>Анхан шатны эрүүл мэндийн байгууллагуудад боломжит үзлэг, оношилгоо, шинжилгээг хийх замаар лавлагаа шатлалын эмнэлгийн ачааллыг бууруулах</a:t>
            </a:r>
          </a:p>
          <a:p>
            <a:pPr algn="just"/>
            <a:r>
              <a:rPr lang="mn-MN" sz="2000" b="1" dirty="0">
                <a:solidFill>
                  <a:srgbClr val="002060"/>
                </a:solidFill>
                <a:latin typeface="Arial" panose="020B0604020202020204" pitchFamily="34" charset="0"/>
                <a:cs typeface="Arial" panose="020B0604020202020204" pitchFamily="34" charset="0"/>
              </a:rPr>
              <a:t>	Эрт илрүүлгийг үзлэгийг үр дүнтэй, чанартай зохион байгуулах </a:t>
            </a:r>
          </a:p>
          <a:p>
            <a:pPr algn="just"/>
            <a:r>
              <a:rPr lang="mn-MN" sz="2000" b="1" dirty="0">
                <a:solidFill>
                  <a:srgbClr val="002060"/>
                </a:solidFill>
                <a:latin typeface="Arial" panose="020B0604020202020204" pitchFamily="34" charset="0"/>
                <a:cs typeface="Arial" panose="020B0604020202020204" pitchFamily="34" charset="0"/>
              </a:rPr>
              <a:t>	АНЭ-т ЭМД төв  </a:t>
            </a:r>
          </a:p>
          <a:p>
            <a:pPr algn="just"/>
            <a:r>
              <a:rPr lang="mn-MN" sz="2000" b="1" dirty="0">
                <a:solidFill>
                  <a:srgbClr val="002060"/>
                </a:solidFill>
                <a:latin typeface="Arial" panose="020B0604020202020204" pitchFamily="34" charset="0"/>
                <a:cs typeface="Arial" panose="020B0604020202020204" pitchFamily="34" charset="0"/>
              </a:rPr>
              <a:t>	Хүртээмж, хамралтыг нэмэгдүүлэхийн тулд явуулын амбулатори, лаборатори 	ажиллууулах</a:t>
            </a:r>
          </a:p>
          <a:p>
            <a:pPr marL="457200" indent="-457200" algn="just">
              <a:buAutoNum type="arabicPeriod" startAt="2"/>
            </a:pPr>
            <a:r>
              <a:rPr lang="mn-MN" sz="2000" b="1" dirty="0">
                <a:solidFill>
                  <a:srgbClr val="002060"/>
                </a:solidFill>
                <a:latin typeface="Arial" panose="020B0604020202020204" pitchFamily="34" charset="0"/>
                <a:cs typeface="Arial" panose="020B0604020202020204" pitchFamily="34" charset="0"/>
              </a:rPr>
              <a:t>Сүрьеэгийн хавьтлын илрүүлэг үзлэгт иргэдийг бүрэн хамруулах, сорьц </a:t>
            </a:r>
          </a:p>
          <a:p>
            <a:pPr algn="just"/>
            <a:r>
              <a:rPr lang="mn-MN" sz="2000" b="1" dirty="0">
                <a:solidFill>
                  <a:srgbClr val="002060"/>
                </a:solidFill>
                <a:latin typeface="Arial" panose="020B0604020202020204" pitchFamily="34" charset="0"/>
                <a:cs typeface="Arial" panose="020B0604020202020204" pitchFamily="34" charset="0"/>
              </a:rPr>
              <a:t>       тээвэрлэлт</a:t>
            </a:r>
          </a:p>
          <a:p>
            <a:pPr algn="just"/>
            <a:r>
              <a:rPr lang="mn-MN" sz="2000" b="1" dirty="0">
                <a:solidFill>
                  <a:srgbClr val="002060"/>
                </a:solidFill>
                <a:latin typeface="Arial" panose="020B0604020202020204" pitchFamily="34" charset="0"/>
                <a:cs typeface="Arial" panose="020B0604020202020204" pitchFamily="34" charset="0"/>
              </a:rPr>
              <a:t>3.   Гепатитгүй монгол төсөл </a:t>
            </a:r>
          </a:p>
          <a:p>
            <a:pPr algn="just"/>
            <a:r>
              <a:rPr lang="mn-MN" sz="2000" b="1" dirty="0">
                <a:solidFill>
                  <a:srgbClr val="002060"/>
                </a:solidFill>
                <a:latin typeface="Arial" panose="020B0604020202020204" pitchFamily="34" charset="0"/>
                <a:cs typeface="Arial" panose="020B0604020202020204" pitchFamily="34" charset="0"/>
              </a:rPr>
              <a:t>4.   Эрүүл мэндийг дэмжигч байгууллагуудыг нэмэгдүүлэх</a:t>
            </a:r>
          </a:p>
          <a:p>
            <a:pPr algn="just"/>
            <a:r>
              <a:rPr lang="mn-MN" sz="2000" b="1" dirty="0">
                <a:solidFill>
                  <a:srgbClr val="002060"/>
                </a:solidFill>
                <a:latin typeface="Arial" panose="020B0604020202020204" pitchFamily="34" charset="0"/>
                <a:cs typeface="Arial" panose="020B0604020202020204" pitchFamily="34" charset="0"/>
              </a:rPr>
              <a:t>5.   Эрүүл мэндийн боловсрол олгох</a:t>
            </a:r>
          </a:p>
          <a:p>
            <a:pPr algn="just"/>
            <a:r>
              <a:rPr lang="mn-MN" sz="2000" b="1" dirty="0">
                <a:solidFill>
                  <a:srgbClr val="002060"/>
                </a:solidFill>
                <a:latin typeface="Arial" panose="020B0604020202020204" pitchFamily="34" charset="0"/>
                <a:cs typeface="Arial" panose="020B0604020202020204" pitchFamily="34" charset="0"/>
              </a:rPr>
              <a:t>	Эрүүл амьдралын хэв маягийг хэвшүүлэх аян</a:t>
            </a:r>
          </a:p>
          <a:p>
            <a:pPr algn="just"/>
            <a:r>
              <a:rPr lang="mn-MN" sz="2000" b="1" dirty="0">
                <a:solidFill>
                  <a:srgbClr val="002060"/>
                </a:solidFill>
                <a:latin typeface="Arial" panose="020B0604020202020204" pitchFamily="34" charset="0"/>
                <a:cs typeface="Arial" panose="020B0604020202020204" pitchFamily="34" charset="0"/>
              </a:rPr>
              <a:t>	Нийгмийн эрүүл мэндийн тэмдэглэлт өдрүүд</a:t>
            </a:r>
          </a:p>
          <a:p>
            <a:pPr algn="just"/>
            <a:r>
              <a:rPr lang="mn-MN" sz="2000" b="1" dirty="0">
                <a:solidFill>
                  <a:srgbClr val="002060"/>
                </a:solidFill>
                <a:latin typeface="Arial" panose="020B0604020202020204" pitchFamily="34" charset="0"/>
                <a:cs typeface="Arial" panose="020B0604020202020204" pitchFamily="34" charset="0"/>
              </a:rPr>
              <a:t>6.   ЭМДС-ийн төслийн сонгон шалгаруулалт:  улирал бүр</a:t>
            </a:r>
            <a:endParaRPr kumimoji="0" lang="mn-MN" sz="20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algn="just"/>
            <a:r>
              <a:rPr lang="mn-MN" sz="2000" b="1" dirty="0">
                <a:solidFill>
                  <a:srgbClr val="002060"/>
                </a:solidFill>
                <a:latin typeface="Arial" panose="020B0604020202020204" pitchFamily="34" charset="0"/>
                <a:cs typeface="Arial" panose="020B0604020202020204" pitchFamily="34" charset="0"/>
              </a:rPr>
              <a:t>7.   Нэмэлт тунгийн дархлаажуулалт</a:t>
            </a:r>
          </a:p>
          <a:p>
            <a:pPr marL="457200" indent="-457200" algn="just">
              <a:buAutoNum type="arabicPeriod"/>
            </a:pPr>
            <a:endParaRPr lang="en-US" sz="2000" b="1" dirty="0">
              <a:solidFill>
                <a:srgbClr val="002060"/>
              </a:solidFill>
              <a:latin typeface="Arial" panose="020B0604020202020204" pitchFamily="34" charset="0"/>
              <a:cs typeface="Arial" panose="020B0604020202020204" pitchFamily="34" charset="0"/>
            </a:endParaRPr>
          </a:p>
          <a:p>
            <a:pPr algn="just"/>
            <a:endParaRPr lang="mn-MN" sz="2000" b="1" dirty="0">
              <a:solidFill>
                <a:srgbClr val="002060"/>
              </a:solidFill>
              <a:latin typeface="Arial" panose="020B0604020202020204" pitchFamily="34" charset="0"/>
              <a:cs typeface="Arial" panose="020B0604020202020204" pitchFamily="34" charset="0"/>
            </a:endParaRPr>
          </a:p>
          <a:p>
            <a:pPr marL="457200" indent="-457200" algn="just">
              <a:buAutoNum type="arabicPeriod"/>
            </a:pPr>
            <a:endParaRPr lang="mn-MN" sz="2000" b="1" dirty="0">
              <a:solidFill>
                <a:srgbClr val="002060"/>
              </a:solidFill>
              <a:latin typeface="Arial" panose="020B0604020202020204" pitchFamily="34" charset="0"/>
              <a:cs typeface="Arial" panose="020B0604020202020204" pitchFamily="34" charset="0"/>
            </a:endParaRPr>
          </a:p>
          <a:p>
            <a:pPr marL="457200" indent="-457200" algn="just">
              <a:buAutoNum type="arabicPeriod"/>
            </a:pPr>
            <a:endParaRPr lang="mn-MN" sz="2000" b="1" dirty="0">
              <a:solidFill>
                <a:srgbClr val="002060"/>
              </a:solidFill>
              <a:latin typeface="Arial" panose="020B0604020202020204" pitchFamily="34" charset="0"/>
              <a:cs typeface="Arial" panose="020B0604020202020204" pitchFamily="34" charset="0"/>
            </a:endParaRPr>
          </a:p>
          <a:p>
            <a:pPr marL="228600" indent="-228600" algn="just">
              <a:buAutoNum type="arabicPeriod"/>
            </a:pPr>
            <a:endParaRPr lang="en-GB" sz="1000" b="1" dirty="0">
              <a:solidFill>
                <a:srgbClr val="00206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10AD97E8-626D-4332-8A06-9A80F769A656}"/>
              </a:ext>
            </a:extLst>
          </p:cNvPr>
          <p:cNvSpPr txBox="1">
            <a:spLocks/>
          </p:cNvSpPr>
          <p:nvPr/>
        </p:nvSpPr>
        <p:spPr>
          <a:xfrm>
            <a:off x="264695" y="342085"/>
            <a:ext cx="6244377" cy="80554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sz="2800" b="1" dirty="0">
                <a:solidFill>
                  <a:srgbClr val="002060"/>
                </a:solidFill>
                <a:latin typeface="Arial" panose="020B0604020202020204" pitchFamily="34" charset="0"/>
                <a:cs typeface="Arial" panose="020B0604020202020204" pitchFamily="34" charset="0"/>
              </a:rPr>
              <a:t>Цаашид анхаарах асуудал</a:t>
            </a:r>
            <a:endParaRPr lang="en-US" sz="2800" b="1" dirty="0">
              <a:solidFill>
                <a:srgbClr val="002060"/>
              </a:solidFill>
            </a:endParaRPr>
          </a:p>
        </p:txBody>
      </p:sp>
      <p:pic>
        <p:nvPicPr>
          <p:cNvPr id="4" name="Picture 3">
            <a:extLst>
              <a:ext uri="{FF2B5EF4-FFF2-40B4-BE49-F238E27FC236}">
                <a16:creationId xmlns:a16="http://schemas.microsoft.com/office/drawing/2014/main" id="{BDF65EB5-5FA7-47D2-BF5D-AE926B1CEB64}"/>
              </a:ext>
            </a:extLst>
          </p:cNvPr>
          <p:cNvPicPr>
            <a:picLocks noChangeAspect="1"/>
          </p:cNvPicPr>
          <p:nvPr/>
        </p:nvPicPr>
        <p:blipFill>
          <a:blip r:embed="rId2"/>
          <a:stretch>
            <a:fillRect/>
          </a:stretch>
        </p:blipFill>
        <p:spPr>
          <a:xfrm>
            <a:off x="9536206" y="4825466"/>
            <a:ext cx="2655794" cy="1959281"/>
          </a:xfrm>
          <a:prstGeom prst="rect">
            <a:avLst/>
          </a:prstGeom>
        </p:spPr>
      </p:pic>
    </p:spTree>
    <p:extLst>
      <p:ext uri="{BB962C8B-B14F-4D97-AF65-F5344CB8AC3E}">
        <p14:creationId xmlns:p14="http://schemas.microsoft.com/office/powerpoint/2010/main" val="2722976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DF088B-0795-4383-8CA3-56C719F3888C}"/>
              </a:ext>
            </a:extLst>
          </p:cNvPr>
          <p:cNvSpPr>
            <a:spLocks noGrp="1"/>
          </p:cNvSpPr>
          <p:nvPr>
            <p:ph type="body" sz="quarter" idx="10"/>
          </p:nvPr>
        </p:nvSpPr>
        <p:spPr/>
        <p:txBody>
          <a:bodyPr/>
          <a:lstStyle/>
          <a:p>
            <a:endParaRPr lang="en-US"/>
          </a:p>
        </p:txBody>
      </p:sp>
      <p:pic>
        <p:nvPicPr>
          <p:cNvPr id="4" name="Picture 3">
            <a:extLst>
              <a:ext uri="{FF2B5EF4-FFF2-40B4-BE49-F238E27FC236}">
                <a16:creationId xmlns:a16="http://schemas.microsoft.com/office/drawing/2014/main" id="{8FAE5E9E-C2A7-4C86-B70F-278127C82DFF}"/>
              </a:ext>
            </a:extLst>
          </p:cNvPr>
          <p:cNvPicPr>
            <a:picLocks noChangeAspect="1"/>
          </p:cNvPicPr>
          <p:nvPr/>
        </p:nvPicPr>
        <p:blipFill rotWithShape="1">
          <a:blip r:embed="rId2"/>
          <a:srcRect l="16720" t="31559" r="19563" b="4954"/>
          <a:stretch/>
        </p:blipFill>
        <p:spPr>
          <a:xfrm>
            <a:off x="0" y="-1"/>
            <a:ext cx="12192000" cy="6833313"/>
          </a:xfrm>
          <a:prstGeom prst="rect">
            <a:avLst/>
          </a:prstGeom>
        </p:spPr>
      </p:pic>
    </p:spTree>
    <p:extLst>
      <p:ext uri="{BB962C8B-B14F-4D97-AF65-F5344CB8AC3E}">
        <p14:creationId xmlns:p14="http://schemas.microsoft.com/office/powerpoint/2010/main" val="3904767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605C6-0A1F-4F19-BD17-C5597169D8CE}"/>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9AE95D50-5FDB-4C86-85BD-22625195A3E5}"/>
              </a:ext>
            </a:extLst>
          </p:cNvPr>
          <p:cNvSpPr>
            <a:spLocks noGrp="1"/>
          </p:cNvSpPr>
          <p:nvPr>
            <p:ph type="subTitle" idx="1"/>
          </p:nvPr>
        </p:nvSpPr>
        <p:spPr/>
        <p:txBody>
          <a:bodyPr/>
          <a:lstStyle/>
          <a:p>
            <a:endParaRPr lang="en-US"/>
          </a:p>
        </p:txBody>
      </p:sp>
      <p:sp>
        <p:nvSpPr>
          <p:cNvPr id="5" name="Rectangle 1">
            <a:extLst>
              <a:ext uri="{FF2B5EF4-FFF2-40B4-BE49-F238E27FC236}">
                <a16:creationId xmlns:a16="http://schemas.microsoft.com/office/drawing/2014/main" id="{D963AD4A-F27C-4132-9D9C-F0799100EC20}"/>
              </a:ext>
            </a:extLst>
          </p:cNvPr>
          <p:cNvSpPr>
            <a:spLocks noChangeArrowheads="1"/>
          </p:cNvSpPr>
          <p:nvPr/>
        </p:nvSpPr>
        <p:spPr bwMode="auto">
          <a:xfrm>
            <a:off x="3557588" y="39084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a:extLst>
              <a:ext uri="{FF2B5EF4-FFF2-40B4-BE49-F238E27FC236}">
                <a16:creationId xmlns:a16="http://schemas.microsoft.com/office/drawing/2014/main" id="{74DDDFFD-2FF5-4057-8E7A-60038601EB73}"/>
              </a:ext>
            </a:extLst>
          </p:cNvPr>
          <p:cNvPicPr>
            <a:picLocks noChangeAspect="1"/>
          </p:cNvPicPr>
          <p:nvPr/>
        </p:nvPicPr>
        <p:blipFill rotWithShape="1">
          <a:blip r:embed="rId2"/>
          <a:srcRect l="13269" t="14473" r="13974" b="13262"/>
          <a:stretch/>
        </p:blipFill>
        <p:spPr>
          <a:xfrm>
            <a:off x="0" y="-1"/>
            <a:ext cx="12098215" cy="6781801"/>
          </a:xfrm>
          <a:prstGeom prst="rect">
            <a:avLst/>
          </a:prstGeom>
        </p:spPr>
      </p:pic>
    </p:spTree>
    <p:extLst>
      <p:ext uri="{BB962C8B-B14F-4D97-AF65-F5344CB8AC3E}">
        <p14:creationId xmlns:p14="http://schemas.microsoft.com/office/powerpoint/2010/main" val="530950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E857E-431B-4CE6-A283-7814D167E59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8108B79-B929-4515-BC54-053FC72275C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868CE71-E639-4959-A628-166362F09DC6}"/>
              </a:ext>
            </a:extLst>
          </p:cNvPr>
          <p:cNvPicPr>
            <a:picLocks noChangeAspect="1"/>
          </p:cNvPicPr>
          <p:nvPr/>
        </p:nvPicPr>
        <p:blipFill rotWithShape="1">
          <a:blip r:embed="rId2"/>
          <a:srcRect l="17821" t="9932" r="3257" b="10825"/>
          <a:stretch/>
        </p:blipFill>
        <p:spPr>
          <a:xfrm>
            <a:off x="0" y="-1"/>
            <a:ext cx="12191999" cy="6848055"/>
          </a:xfrm>
          <a:prstGeom prst="rect">
            <a:avLst/>
          </a:prstGeom>
        </p:spPr>
      </p:pic>
    </p:spTree>
    <p:extLst>
      <p:ext uri="{BB962C8B-B14F-4D97-AF65-F5344CB8AC3E}">
        <p14:creationId xmlns:p14="http://schemas.microsoft.com/office/powerpoint/2010/main" val="1458180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749" y="3211513"/>
            <a:ext cx="2621846" cy="830997"/>
          </a:xfrm>
          <a:prstGeom prst="rect">
            <a:avLst/>
          </a:prstGeom>
        </p:spPr>
        <p:txBody>
          <a:bodyPr wrap="square">
            <a:spAutoFit/>
          </a:bodyPr>
          <a:lstStyle/>
          <a:p>
            <a:pPr algn="ctr"/>
            <a:r>
              <a:rPr lang="mn-MN" sz="2400" b="1" dirty="0">
                <a:solidFill>
                  <a:schemeClr val="bg1">
                    <a:lumMod val="95000"/>
                  </a:schemeClr>
                </a:solidFill>
              </a:rPr>
              <a:t>ӨНӨӨГИЙН НӨХЦӨЛ БАЙДАЛ</a:t>
            </a:r>
            <a:endParaRPr lang="en-US" sz="2400" dirty="0">
              <a:solidFill>
                <a:schemeClr val="bg1">
                  <a:lumMod val="95000"/>
                </a:schemeClr>
              </a:solidFill>
            </a:endParaRPr>
          </a:p>
        </p:txBody>
      </p:sp>
      <p:grpSp>
        <p:nvGrpSpPr>
          <p:cNvPr id="3" name="Group 2"/>
          <p:cNvGrpSpPr/>
          <p:nvPr/>
        </p:nvGrpSpPr>
        <p:grpSpPr>
          <a:xfrm>
            <a:off x="1076887" y="1926625"/>
            <a:ext cx="1058303" cy="1119085"/>
            <a:chOff x="928439" y="1949548"/>
            <a:chExt cx="1140679" cy="1206192"/>
          </a:xfrm>
          <a:solidFill>
            <a:schemeClr val="accent1"/>
          </a:solidFill>
        </p:grpSpPr>
        <p:sp>
          <p:nvSpPr>
            <p:cNvPr id="4" name="Freeform 156"/>
            <p:cNvSpPr>
              <a:spLocks noEditPoints="1"/>
            </p:cNvSpPr>
            <p:nvPr/>
          </p:nvSpPr>
          <p:spPr bwMode="auto">
            <a:xfrm>
              <a:off x="928439" y="1949548"/>
              <a:ext cx="1140679" cy="1206192"/>
            </a:xfrm>
            <a:custGeom>
              <a:avLst/>
              <a:gdLst>
                <a:gd name="T0" fmla="*/ 259 w 296"/>
                <a:gd name="T1" fmla="*/ 80 h 313"/>
                <a:gd name="T2" fmla="*/ 263 w 296"/>
                <a:gd name="T3" fmla="*/ 73 h 313"/>
                <a:gd name="T4" fmla="*/ 264 w 296"/>
                <a:gd name="T5" fmla="*/ 64 h 313"/>
                <a:gd name="T6" fmla="*/ 258 w 296"/>
                <a:gd name="T7" fmla="*/ 56 h 313"/>
                <a:gd name="T8" fmla="*/ 243 w 296"/>
                <a:gd name="T9" fmla="*/ 47 h 313"/>
                <a:gd name="T10" fmla="*/ 251 w 296"/>
                <a:gd name="T11" fmla="*/ 39 h 313"/>
                <a:gd name="T12" fmla="*/ 253 w 296"/>
                <a:gd name="T13" fmla="*/ 34 h 313"/>
                <a:gd name="T14" fmla="*/ 254 w 296"/>
                <a:gd name="T15" fmla="*/ 24 h 313"/>
                <a:gd name="T16" fmla="*/ 252 w 296"/>
                <a:gd name="T17" fmla="*/ 15 h 313"/>
                <a:gd name="T18" fmla="*/ 245 w 296"/>
                <a:gd name="T19" fmla="*/ 7 h 313"/>
                <a:gd name="T20" fmla="*/ 240 w 296"/>
                <a:gd name="T21" fmla="*/ 3 h 313"/>
                <a:gd name="T22" fmla="*/ 232 w 296"/>
                <a:gd name="T23" fmla="*/ 1 h 313"/>
                <a:gd name="T24" fmla="*/ 222 w 296"/>
                <a:gd name="T25" fmla="*/ 1 h 313"/>
                <a:gd name="T26" fmla="*/ 213 w 296"/>
                <a:gd name="T27" fmla="*/ 5 h 313"/>
                <a:gd name="T28" fmla="*/ 206 w 296"/>
                <a:gd name="T29" fmla="*/ 12 h 313"/>
                <a:gd name="T30" fmla="*/ 204 w 296"/>
                <a:gd name="T31" fmla="*/ 18 h 313"/>
                <a:gd name="T32" fmla="*/ 181 w 296"/>
                <a:gd name="T33" fmla="*/ 12 h 313"/>
                <a:gd name="T34" fmla="*/ 177 w 296"/>
                <a:gd name="T35" fmla="*/ 10 h 313"/>
                <a:gd name="T36" fmla="*/ 169 w 296"/>
                <a:gd name="T37" fmla="*/ 12 h 313"/>
                <a:gd name="T38" fmla="*/ 161 w 296"/>
                <a:gd name="T39" fmla="*/ 24 h 313"/>
                <a:gd name="T40" fmla="*/ 133 w 296"/>
                <a:gd name="T41" fmla="*/ 8 h 313"/>
                <a:gd name="T42" fmla="*/ 126 w 296"/>
                <a:gd name="T43" fmla="*/ 6 h 313"/>
                <a:gd name="T44" fmla="*/ 118 w 296"/>
                <a:gd name="T45" fmla="*/ 6 h 313"/>
                <a:gd name="T46" fmla="*/ 108 w 296"/>
                <a:gd name="T47" fmla="*/ 12 h 313"/>
                <a:gd name="T48" fmla="*/ 2 w 296"/>
                <a:gd name="T49" fmla="*/ 195 h 313"/>
                <a:gd name="T50" fmla="*/ 1 w 296"/>
                <a:gd name="T51" fmla="*/ 199 h 313"/>
                <a:gd name="T52" fmla="*/ 0 w 296"/>
                <a:gd name="T53" fmla="*/ 210 h 313"/>
                <a:gd name="T54" fmla="*/ 6 w 296"/>
                <a:gd name="T55" fmla="*/ 220 h 313"/>
                <a:gd name="T56" fmla="*/ 162 w 296"/>
                <a:gd name="T57" fmla="*/ 311 h 313"/>
                <a:gd name="T58" fmla="*/ 166 w 296"/>
                <a:gd name="T59" fmla="*/ 312 h 313"/>
                <a:gd name="T60" fmla="*/ 177 w 296"/>
                <a:gd name="T61" fmla="*/ 312 h 313"/>
                <a:gd name="T62" fmla="*/ 188 w 296"/>
                <a:gd name="T63" fmla="*/ 306 h 313"/>
                <a:gd name="T64" fmla="*/ 293 w 296"/>
                <a:gd name="T65" fmla="*/ 123 h 313"/>
                <a:gd name="T66" fmla="*/ 295 w 296"/>
                <a:gd name="T67" fmla="*/ 119 h 313"/>
                <a:gd name="T68" fmla="*/ 296 w 296"/>
                <a:gd name="T69" fmla="*/ 112 h 313"/>
                <a:gd name="T70" fmla="*/ 295 w 296"/>
                <a:gd name="T71" fmla="*/ 104 h 313"/>
                <a:gd name="T72" fmla="*/ 290 w 296"/>
                <a:gd name="T73" fmla="*/ 98 h 313"/>
                <a:gd name="T74" fmla="*/ 286 w 296"/>
                <a:gd name="T75" fmla="*/ 97 h 313"/>
                <a:gd name="T76" fmla="*/ 177 w 296"/>
                <a:gd name="T77" fmla="*/ 283 h 313"/>
                <a:gd name="T78" fmla="*/ 175 w 296"/>
                <a:gd name="T79" fmla="*/ 287 h 313"/>
                <a:gd name="T80" fmla="*/ 167 w 296"/>
                <a:gd name="T81" fmla="*/ 288 h 313"/>
                <a:gd name="T82" fmla="*/ 30 w 296"/>
                <a:gd name="T83" fmla="*/ 210 h 313"/>
                <a:gd name="T84" fmla="*/ 26 w 296"/>
                <a:gd name="T85" fmla="*/ 208 h 313"/>
                <a:gd name="T86" fmla="*/ 24 w 296"/>
                <a:gd name="T87" fmla="*/ 199 h 313"/>
                <a:gd name="T88" fmla="*/ 118 w 296"/>
                <a:gd name="T89" fmla="*/ 35 h 313"/>
                <a:gd name="T90" fmla="*/ 121 w 296"/>
                <a:gd name="T91" fmla="*/ 32 h 313"/>
                <a:gd name="T92" fmla="*/ 128 w 296"/>
                <a:gd name="T93" fmla="*/ 30 h 313"/>
                <a:gd name="T94" fmla="*/ 151 w 296"/>
                <a:gd name="T95" fmla="*/ 41 h 313"/>
                <a:gd name="T96" fmla="*/ 148 w 296"/>
                <a:gd name="T97" fmla="*/ 45 h 313"/>
                <a:gd name="T98" fmla="*/ 151 w 296"/>
                <a:gd name="T99" fmla="*/ 52 h 313"/>
                <a:gd name="T100" fmla="*/ 234 w 296"/>
                <a:gd name="T101" fmla="*/ 102 h 313"/>
                <a:gd name="T102" fmla="*/ 238 w 296"/>
                <a:gd name="T103" fmla="*/ 103 h 313"/>
                <a:gd name="T104" fmla="*/ 245 w 296"/>
                <a:gd name="T105" fmla="*/ 102 h 313"/>
                <a:gd name="T106" fmla="*/ 266 w 296"/>
                <a:gd name="T107" fmla="*/ 108 h 313"/>
                <a:gd name="T108" fmla="*/ 269 w 296"/>
                <a:gd name="T109" fmla="*/ 110 h 313"/>
                <a:gd name="T110" fmla="*/ 272 w 296"/>
                <a:gd name="T111" fmla="*/ 118 h 313"/>
                <a:gd name="T112" fmla="*/ 269 w 296"/>
                <a:gd name="T113" fmla="*/ 12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6" h="313">
                  <a:moveTo>
                    <a:pt x="286" y="97"/>
                  </a:moveTo>
                  <a:lnTo>
                    <a:pt x="259" y="80"/>
                  </a:lnTo>
                  <a:lnTo>
                    <a:pt x="263" y="73"/>
                  </a:lnTo>
                  <a:lnTo>
                    <a:pt x="263" y="73"/>
                  </a:lnTo>
                  <a:lnTo>
                    <a:pt x="264" y="69"/>
                  </a:lnTo>
                  <a:lnTo>
                    <a:pt x="264" y="64"/>
                  </a:lnTo>
                  <a:lnTo>
                    <a:pt x="262" y="59"/>
                  </a:lnTo>
                  <a:lnTo>
                    <a:pt x="258" y="56"/>
                  </a:lnTo>
                  <a:lnTo>
                    <a:pt x="243" y="47"/>
                  </a:lnTo>
                  <a:lnTo>
                    <a:pt x="243" y="47"/>
                  </a:lnTo>
                  <a:lnTo>
                    <a:pt x="247" y="44"/>
                  </a:lnTo>
                  <a:lnTo>
                    <a:pt x="251" y="39"/>
                  </a:lnTo>
                  <a:lnTo>
                    <a:pt x="251" y="39"/>
                  </a:lnTo>
                  <a:lnTo>
                    <a:pt x="253" y="34"/>
                  </a:lnTo>
                  <a:lnTo>
                    <a:pt x="254" y="29"/>
                  </a:lnTo>
                  <a:lnTo>
                    <a:pt x="254" y="24"/>
                  </a:lnTo>
                  <a:lnTo>
                    <a:pt x="253" y="18"/>
                  </a:lnTo>
                  <a:lnTo>
                    <a:pt x="252" y="15"/>
                  </a:lnTo>
                  <a:lnTo>
                    <a:pt x="249" y="10"/>
                  </a:lnTo>
                  <a:lnTo>
                    <a:pt x="245" y="7"/>
                  </a:lnTo>
                  <a:lnTo>
                    <a:pt x="240" y="3"/>
                  </a:lnTo>
                  <a:lnTo>
                    <a:pt x="240" y="3"/>
                  </a:lnTo>
                  <a:lnTo>
                    <a:pt x="237" y="1"/>
                  </a:lnTo>
                  <a:lnTo>
                    <a:pt x="232" y="1"/>
                  </a:lnTo>
                  <a:lnTo>
                    <a:pt x="227" y="0"/>
                  </a:lnTo>
                  <a:lnTo>
                    <a:pt x="222" y="1"/>
                  </a:lnTo>
                  <a:lnTo>
                    <a:pt x="218" y="2"/>
                  </a:lnTo>
                  <a:lnTo>
                    <a:pt x="213" y="5"/>
                  </a:lnTo>
                  <a:lnTo>
                    <a:pt x="209" y="8"/>
                  </a:lnTo>
                  <a:lnTo>
                    <a:pt x="206" y="12"/>
                  </a:lnTo>
                  <a:lnTo>
                    <a:pt x="206" y="12"/>
                  </a:lnTo>
                  <a:lnTo>
                    <a:pt x="204" y="18"/>
                  </a:lnTo>
                  <a:lnTo>
                    <a:pt x="203" y="25"/>
                  </a:lnTo>
                  <a:lnTo>
                    <a:pt x="181" y="12"/>
                  </a:lnTo>
                  <a:lnTo>
                    <a:pt x="181" y="12"/>
                  </a:lnTo>
                  <a:lnTo>
                    <a:pt x="177" y="10"/>
                  </a:lnTo>
                  <a:lnTo>
                    <a:pt x="172" y="11"/>
                  </a:lnTo>
                  <a:lnTo>
                    <a:pt x="169" y="12"/>
                  </a:lnTo>
                  <a:lnTo>
                    <a:pt x="165" y="17"/>
                  </a:lnTo>
                  <a:lnTo>
                    <a:pt x="161" y="24"/>
                  </a:lnTo>
                  <a:lnTo>
                    <a:pt x="133" y="8"/>
                  </a:lnTo>
                  <a:lnTo>
                    <a:pt x="133" y="8"/>
                  </a:lnTo>
                  <a:lnTo>
                    <a:pt x="130" y="6"/>
                  </a:lnTo>
                  <a:lnTo>
                    <a:pt x="126" y="6"/>
                  </a:lnTo>
                  <a:lnTo>
                    <a:pt x="122" y="5"/>
                  </a:lnTo>
                  <a:lnTo>
                    <a:pt x="118" y="6"/>
                  </a:lnTo>
                  <a:lnTo>
                    <a:pt x="111" y="10"/>
                  </a:lnTo>
                  <a:lnTo>
                    <a:pt x="108" y="12"/>
                  </a:lnTo>
                  <a:lnTo>
                    <a:pt x="106" y="15"/>
                  </a:lnTo>
                  <a:lnTo>
                    <a:pt x="2" y="195"/>
                  </a:lnTo>
                  <a:lnTo>
                    <a:pt x="2" y="195"/>
                  </a:lnTo>
                  <a:lnTo>
                    <a:pt x="1" y="199"/>
                  </a:lnTo>
                  <a:lnTo>
                    <a:pt x="0" y="203"/>
                  </a:lnTo>
                  <a:lnTo>
                    <a:pt x="0" y="210"/>
                  </a:lnTo>
                  <a:lnTo>
                    <a:pt x="3" y="216"/>
                  </a:lnTo>
                  <a:lnTo>
                    <a:pt x="6" y="220"/>
                  </a:lnTo>
                  <a:lnTo>
                    <a:pt x="10" y="223"/>
                  </a:lnTo>
                  <a:lnTo>
                    <a:pt x="162" y="311"/>
                  </a:lnTo>
                  <a:lnTo>
                    <a:pt x="162" y="311"/>
                  </a:lnTo>
                  <a:lnTo>
                    <a:pt x="166" y="312"/>
                  </a:lnTo>
                  <a:lnTo>
                    <a:pt x="170" y="313"/>
                  </a:lnTo>
                  <a:lnTo>
                    <a:pt x="177" y="312"/>
                  </a:lnTo>
                  <a:lnTo>
                    <a:pt x="185" y="308"/>
                  </a:lnTo>
                  <a:lnTo>
                    <a:pt x="188" y="306"/>
                  </a:lnTo>
                  <a:lnTo>
                    <a:pt x="190" y="303"/>
                  </a:lnTo>
                  <a:lnTo>
                    <a:pt x="293" y="123"/>
                  </a:lnTo>
                  <a:lnTo>
                    <a:pt x="293" y="123"/>
                  </a:lnTo>
                  <a:lnTo>
                    <a:pt x="295" y="119"/>
                  </a:lnTo>
                  <a:lnTo>
                    <a:pt x="296" y="116"/>
                  </a:lnTo>
                  <a:lnTo>
                    <a:pt x="296" y="112"/>
                  </a:lnTo>
                  <a:lnTo>
                    <a:pt x="296" y="108"/>
                  </a:lnTo>
                  <a:lnTo>
                    <a:pt x="295" y="104"/>
                  </a:lnTo>
                  <a:lnTo>
                    <a:pt x="292" y="102"/>
                  </a:lnTo>
                  <a:lnTo>
                    <a:pt x="290" y="98"/>
                  </a:lnTo>
                  <a:lnTo>
                    <a:pt x="286" y="97"/>
                  </a:lnTo>
                  <a:lnTo>
                    <a:pt x="286" y="97"/>
                  </a:lnTo>
                  <a:close/>
                  <a:moveTo>
                    <a:pt x="269" y="123"/>
                  </a:moveTo>
                  <a:lnTo>
                    <a:pt x="177" y="283"/>
                  </a:lnTo>
                  <a:lnTo>
                    <a:pt x="177" y="283"/>
                  </a:lnTo>
                  <a:lnTo>
                    <a:pt x="175" y="287"/>
                  </a:lnTo>
                  <a:lnTo>
                    <a:pt x="171" y="288"/>
                  </a:lnTo>
                  <a:lnTo>
                    <a:pt x="167" y="288"/>
                  </a:lnTo>
                  <a:lnTo>
                    <a:pt x="162" y="287"/>
                  </a:lnTo>
                  <a:lnTo>
                    <a:pt x="30" y="210"/>
                  </a:lnTo>
                  <a:lnTo>
                    <a:pt x="30" y="210"/>
                  </a:lnTo>
                  <a:lnTo>
                    <a:pt x="26" y="208"/>
                  </a:lnTo>
                  <a:lnTo>
                    <a:pt x="25" y="204"/>
                  </a:lnTo>
                  <a:lnTo>
                    <a:pt x="24" y="199"/>
                  </a:lnTo>
                  <a:lnTo>
                    <a:pt x="26" y="195"/>
                  </a:lnTo>
                  <a:lnTo>
                    <a:pt x="118" y="35"/>
                  </a:lnTo>
                  <a:lnTo>
                    <a:pt x="118" y="35"/>
                  </a:lnTo>
                  <a:lnTo>
                    <a:pt x="121" y="32"/>
                  </a:lnTo>
                  <a:lnTo>
                    <a:pt x="124" y="30"/>
                  </a:lnTo>
                  <a:lnTo>
                    <a:pt x="128" y="30"/>
                  </a:lnTo>
                  <a:lnTo>
                    <a:pt x="132" y="31"/>
                  </a:lnTo>
                  <a:lnTo>
                    <a:pt x="151" y="41"/>
                  </a:lnTo>
                  <a:lnTo>
                    <a:pt x="151" y="41"/>
                  </a:lnTo>
                  <a:lnTo>
                    <a:pt x="148" y="45"/>
                  </a:lnTo>
                  <a:lnTo>
                    <a:pt x="150" y="49"/>
                  </a:lnTo>
                  <a:lnTo>
                    <a:pt x="151" y="52"/>
                  </a:lnTo>
                  <a:lnTo>
                    <a:pt x="153" y="55"/>
                  </a:lnTo>
                  <a:lnTo>
                    <a:pt x="234" y="102"/>
                  </a:lnTo>
                  <a:lnTo>
                    <a:pt x="234" y="102"/>
                  </a:lnTo>
                  <a:lnTo>
                    <a:pt x="238" y="103"/>
                  </a:lnTo>
                  <a:lnTo>
                    <a:pt x="242" y="103"/>
                  </a:lnTo>
                  <a:lnTo>
                    <a:pt x="245" y="102"/>
                  </a:lnTo>
                  <a:lnTo>
                    <a:pt x="248" y="98"/>
                  </a:lnTo>
                  <a:lnTo>
                    <a:pt x="266" y="108"/>
                  </a:lnTo>
                  <a:lnTo>
                    <a:pt x="266" y="108"/>
                  </a:lnTo>
                  <a:lnTo>
                    <a:pt x="269" y="110"/>
                  </a:lnTo>
                  <a:lnTo>
                    <a:pt x="271" y="114"/>
                  </a:lnTo>
                  <a:lnTo>
                    <a:pt x="272" y="118"/>
                  </a:lnTo>
                  <a:lnTo>
                    <a:pt x="269" y="123"/>
                  </a:lnTo>
                  <a:lnTo>
                    <a:pt x="269" y="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159"/>
            <p:cNvSpPr>
              <a:spLocks noEditPoints="1"/>
            </p:cNvSpPr>
            <p:nvPr/>
          </p:nvSpPr>
          <p:spPr bwMode="auto">
            <a:xfrm>
              <a:off x="1213610" y="2261692"/>
              <a:ext cx="578048" cy="585756"/>
            </a:xfrm>
            <a:custGeom>
              <a:avLst/>
              <a:gdLst>
                <a:gd name="T0" fmla="*/ 74 w 150"/>
                <a:gd name="T1" fmla="*/ 0 h 152"/>
                <a:gd name="T2" fmla="*/ 59 w 150"/>
                <a:gd name="T3" fmla="*/ 2 h 152"/>
                <a:gd name="T4" fmla="*/ 33 w 150"/>
                <a:gd name="T5" fmla="*/ 13 h 152"/>
                <a:gd name="T6" fmla="*/ 13 w 150"/>
                <a:gd name="T7" fmla="*/ 35 h 152"/>
                <a:gd name="T8" fmla="*/ 1 w 150"/>
                <a:gd name="T9" fmla="*/ 61 h 152"/>
                <a:gd name="T10" fmla="*/ 0 w 150"/>
                <a:gd name="T11" fmla="*/ 76 h 152"/>
                <a:gd name="T12" fmla="*/ 0 w 150"/>
                <a:gd name="T13" fmla="*/ 84 h 152"/>
                <a:gd name="T14" fmla="*/ 5 w 150"/>
                <a:gd name="T15" fmla="*/ 105 h 152"/>
                <a:gd name="T16" fmla="*/ 21 w 150"/>
                <a:gd name="T17" fmla="*/ 130 h 152"/>
                <a:gd name="T18" fmla="*/ 45 w 150"/>
                <a:gd name="T19" fmla="*/ 145 h 152"/>
                <a:gd name="T20" fmla="*/ 67 w 150"/>
                <a:gd name="T21" fmla="*/ 152 h 152"/>
                <a:gd name="T22" fmla="*/ 74 w 150"/>
                <a:gd name="T23" fmla="*/ 152 h 152"/>
                <a:gd name="T24" fmla="*/ 90 w 150"/>
                <a:gd name="T25" fmla="*/ 150 h 152"/>
                <a:gd name="T26" fmla="*/ 117 w 150"/>
                <a:gd name="T27" fmla="*/ 139 h 152"/>
                <a:gd name="T28" fmla="*/ 137 w 150"/>
                <a:gd name="T29" fmla="*/ 119 h 152"/>
                <a:gd name="T30" fmla="*/ 149 w 150"/>
                <a:gd name="T31" fmla="*/ 91 h 152"/>
                <a:gd name="T32" fmla="*/ 150 w 150"/>
                <a:gd name="T33" fmla="*/ 76 h 152"/>
                <a:gd name="T34" fmla="*/ 150 w 150"/>
                <a:gd name="T35" fmla="*/ 69 h 152"/>
                <a:gd name="T36" fmla="*/ 144 w 150"/>
                <a:gd name="T37" fmla="*/ 47 h 152"/>
                <a:gd name="T38" fmla="*/ 129 w 150"/>
                <a:gd name="T39" fmla="*/ 23 h 152"/>
                <a:gd name="T40" fmla="*/ 105 w 150"/>
                <a:gd name="T41" fmla="*/ 7 h 152"/>
                <a:gd name="T42" fmla="*/ 82 w 150"/>
                <a:gd name="T43" fmla="*/ 0 h 152"/>
                <a:gd name="T44" fmla="*/ 74 w 150"/>
                <a:gd name="T45" fmla="*/ 0 h 152"/>
                <a:gd name="T46" fmla="*/ 72 w 150"/>
                <a:gd name="T47" fmla="*/ 108 h 152"/>
                <a:gd name="T48" fmla="*/ 69 w 150"/>
                <a:gd name="T49" fmla="*/ 109 h 152"/>
                <a:gd name="T50" fmla="*/ 67 w 150"/>
                <a:gd name="T51" fmla="*/ 110 h 152"/>
                <a:gd name="T52" fmla="*/ 62 w 150"/>
                <a:gd name="T53" fmla="*/ 108 h 152"/>
                <a:gd name="T54" fmla="*/ 39 w 150"/>
                <a:gd name="T55" fmla="*/ 85 h 152"/>
                <a:gd name="T56" fmla="*/ 37 w 150"/>
                <a:gd name="T57" fmla="*/ 80 h 152"/>
                <a:gd name="T58" fmla="*/ 39 w 150"/>
                <a:gd name="T59" fmla="*/ 75 h 152"/>
                <a:gd name="T60" fmla="*/ 43 w 150"/>
                <a:gd name="T61" fmla="*/ 71 h 152"/>
                <a:gd name="T62" fmla="*/ 48 w 150"/>
                <a:gd name="T63" fmla="*/ 69 h 152"/>
                <a:gd name="T64" fmla="*/ 52 w 150"/>
                <a:gd name="T65" fmla="*/ 70 h 152"/>
                <a:gd name="T66" fmla="*/ 67 w 150"/>
                <a:gd name="T67" fmla="*/ 84 h 152"/>
                <a:gd name="T68" fmla="*/ 96 w 150"/>
                <a:gd name="T69" fmla="*/ 52 h 152"/>
                <a:gd name="T70" fmla="*/ 101 w 150"/>
                <a:gd name="T71" fmla="*/ 51 h 152"/>
                <a:gd name="T72" fmla="*/ 103 w 150"/>
                <a:gd name="T73" fmla="*/ 51 h 152"/>
                <a:gd name="T74" fmla="*/ 111 w 150"/>
                <a:gd name="T75" fmla="*/ 56 h 152"/>
                <a:gd name="T76" fmla="*/ 112 w 150"/>
                <a:gd name="T77" fmla="*/ 58 h 152"/>
                <a:gd name="T78" fmla="*/ 112 w 150"/>
                <a:gd name="T79" fmla="*/ 65 h 152"/>
                <a:gd name="T80" fmla="*/ 111 w 150"/>
                <a:gd name="T81" fmla="*/ 6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152">
                  <a:moveTo>
                    <a:pt x="74" y="0"/>
                  </a:moveTo>
                  <a:lnTo>
                    <a:pt x="74" y="0"/>
                  </a:lnTo>
                  <a:lnTo>
                    <a:pt x="67" y="0"/>
                  </a:lnTo>
                  <a:lnTo>
                    <a:pt x="59" y="2"/>
                  </a:lnTo>
                  <a:lnTo>
                    <a:pt x="45" y="7"/>
                  </a:lnTo>
                  <a:lnTo>
                    <a:pt x="33" y="13"/>
                  </a:lnTo>
                  <a:lnTo>
                    <a:pt x="21" y="23"/>
                  </a:lnTo>
                  <a:lnTo>
                    <a:pt x="13" y="35"/>
                  </a:lnTo>
                  <a:lnTo>
                    <a:pt x="5" y="47"/>
                  </a:lnTo>
                  <a:lnTo>
                    <a:pt x="1" y="61"/>
                  </a:lnTo>
                  <a:lnTo>
                    <a:pt x="0" y="69"/>
                  </a:lnTo>
                  <a:lnTo>
                    <a:pt x="0" y="76"/>
                  </a:lnTo>
                  <a:lnTo>
                    <a:pt x="0" y="76"/>
                  </a:lnTo>
                  <a:lnTo>
                    <a:pt x="0" y="84"/>
                  </a:lnTo>
                  <a:lnTo>
                    <a:pt x="1" y="91"/>
                  </a:lnTo>
                  <a:lnTo>
                    <a:pt x="5" y="105"/>
                  </a:lnTo>
                  <a:lnTo>
                    <a:pt x="13" y="119"/>
                  </a:lnTo>
                  <a:lnTo>
                    <a:pt x="21" y="130"/>
                  </a:lnTo>
                  <a:lnTo>
                    <a:pt x="33" y="139"/>
                  </a:lnTo>
                  <a:lnTo>
                    <a:pt x="45" y="145"/>
                  </a:lnTo>
                  <a:lnTo>
                    <a:pt x="59" y="150"/>
                  </a:lnTo>
                  <a:lnTo>
                    <a:pt x="67" y="152"/>
                  </a:lnTo>
                  <a:lnTo>
                    <a:pt x="74" y="152"/>
                  </a:lnTo>
                  <a:lnTo>
                    <a:pt x="74" y="152"/>
                  </a:lnTo>
                  <a:lnTo>
                    <a:pt x="82" y="152"/>
                  </a:lnTo>
                  <a:lnTo>
                    <a:pt x="90" y="150"/>
                  </a:lnTo>
                  <a:lnTo>
                    <a:pt x="105" y="145"/>
                  </a:lnTo>
                  <a:lnTo>
                    <a:pt x="117" y="139"/>
                  </a:lnTo>
                  <a:lnTo>
                    <a:pt x="129" y="130"/>
                  </a:lnTo>
                  <a:lnTo>
                    <a:pt x="137" y="119"/>
                  </a:lnTo>
                  <a:lnTo>
                    <a:pt x="144" y="105"/>
                  </a:lnTo>
                  <a:lnTo>
                    <a:pt x="149" y="91"/>
                  </a:lnTo>
                  <a:lnTo>
                    <a:pt x="150" y="84"/>
                  </a:lnTo>
                  <a:lnTo>
                    <a:pt x="150" y="76"/>
                  </a:lnTo>
                  <a:lnTo>
                    <a:pt x="150" y="76"/>
                  </a:lnTo>
                  <a:lnTo>
                    <a:pt x="150" y="69"/>
                  </a:lnTo>
                  <a:lnTo>
                    <a:pt x="149" y="61"/>
                  </a:lnTo>
                  <a:lnTo>
                    <a:pt x="144" y="47"/>
                  </a:lnTo>
                  <a:lnTo>
                    <a:pt x="137" y="35"/>
                  </a:lnTo>
                  <a:lnTo>
                    <a:pt x="129" y="23"/>
                  </a:lnTo>
                  <a:lnTo>
                    <a:pt x="117" y="13"/>
                  </a:lnTo>
                  <a:lnTo>
                    <a:pt x="105" y="7"/>
                  </a:lnTo>
                  <a:lnTo>
                    <a:pt x="90" y="2"/>
                  </a:lnTo>
                  <a:lnTo>
                    <a:pt x="82" y="0"/>
                  </a:lnTo>
                  <a:lnTo>
                    <a:pt x="74" y="0"/>
                  </a:lnTo>
                  <a:lnTo>
                    <a:pt x="74" y="0"/>
                  </a:lnTo>
                  <a:close/>
                  <a:moveTo>
                    <a:pt x="111" y="67"/>
                  </a:moveTo>
                  <a:lnTo>
                    <a:pt x="72" y="108"/>
                  </a:lnTo>
                  <a:lnTo>
                    <a:pt x="72" y="108"/>
                  </a:lnTo>
                  <a:lnTo>
                    <a:pt x="69" y="109"/>
                  </a:lnTo>
                  <a:lnTo>
                    <a:pt x="67" y="110"/>
                  </a:lnTo>
                  <a:lnTo>
                    <a:pt x="67" y="110"/>
                  </a:lnTo>
                  <a:lnTo>
                    <a:pt x="64" y="109"/>
                  </a:lnTo>
                  <a:lnTo>
                    <a:pt x="62" y="108"/>
                  </a:lnTo>
                  <a:lnTo>
                    <a:pt x="39" y="85"/>
                  </a:lnTo>
                  <a:lnTo>
                    <a:pt x="39" y="85"/>
                  </a:lnTo>
                  <a:lnTo>
                    <a:pt x="38" y="82"/>
                  </a:lnTo>
                  <a:lnTo>
                    <a:pt x="37" y="80"/>
                  </a:lnTo>
                  <a:lnTo>
                    <a:pt x="38" y="77"/>
                  </a:lnTo>
                  <a:lnTo>
                    <a:pt x="39" y="75"/>
                  </a:lnTo>
                  <a:lnTo>
                    <a:pt x="43" y="71"/>
                  </a:lnTo>
                  <a:lnTo>
                    <a:pt x="43" y="71"/>
                  </a:lnTo>
                  <a:lnTo>
                    <a:pt x="45" y="70"/>
                  </a:lnTo>
                  <a:lnTo>
                    <a:pt x="48" y="69"/>
                  </a:lnTo>
                  <a:lnTo>
                    <a:pt x="48" y="69"/>
                  </a:lnTo>
                  <a:lnTo>
                    <a:pt x="52" y="70"/>
                  </a:lnTo>
                  <a:lnTo>
                    <a:pt x="54" y="71"/>
                  </a:lnTo>
                  <a:lnTo>
                    <a:pt x="67" y="84"/>
                  </a:lnTo>
                  <a:lnTo>
                    <a:pt x="96" y="52"/>
                  </a:lnTo>
                  <a:lnTo>
                    <a:pt x="96" y="52"/>
                  </a:lnTo>
                  <a:lnTo>
                    <a:pt x="98" y="51"/>
                  </a:lnTo>
                  <a:lnTo>
                    <a:pt x="101" y="51"/>
                  </a:lnTo>
                  <a:lnTo>
                    <a:pt x="101" y="51"/>
                  </a:lnTo>
                  <a:lnTo>
                    <a:pt x="103" y="51"/>
                  </a:lnTo>
                  <a:lnTo>
                    <a:pt x="106" y="52"/>
                  </a:lnTo>
                  <a:lnTo>
                    <a:pt x="111" y="56"/>
                  </a:lnTo>
                  <a:lnTo>
                    <a:pt x="111" y="56"/>
                  </a:lnTo>
                  <a:lnTo>
                    <a:pt x="112" y="58"/>
                  </a:lnTo>
                  <a:lnTo>
                    <a:pt x="112" y="61"/>
                  </a:lnTo>
                  <a:lnTo>
                    <a:pt x="112" y="65"/>
                  </a:lnTo>
                  <a:lnTo>
                    <a:pt x="111" y="67"/>
                  </a:lnTo>
                  <a:lnTo>
                    <a:pt x="111"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3" name="Picture 42"/>
          <p:cNvPicPr>
            <a:picLocks noChangeAspect="1"/>
          </p:cNvPicPr>
          <p:nvPr/>
        </p:nvPicPr>
        <p:blipFill>
          <a:blip r:embed="rId2"/>
          <a:stretch>
            <a:fillRect/>
          </a:stretch>
        </p:blipFill>
        <p:spPr>
          <a:xfrm>
            <a:off x="7791735" y="3742097"/>
            <a:ext cx="1466485" cy="1482594"/>
          </a:xfrm>
          <a:prstGeom prst="rect">
            <a:avLst/>
          </a:prstGeom>
        </p:spPr>
      </p:pic>
      <p:pic>
        <p:nvPicPr>
          <p:cNvPr id="44" name="Picture 43"/>
          <p:cNvPicPr>
            <a:picLocks noChangeAspect="1"/>
          </p:cNvPicPr>
          <p:nvPr/>
        </p:nvPicPr>
        <p:blipFill>
          <a:blip r:embed="rId3"/>
          <a:stretch>
            <a:fillRect/>
          </a:stretch>
        </p:blipFill>
        <p:spPr>
          <a:xfrm>
            <a:off x="10199083" y="3888575"/>
            <a:ext cx="1336115" cy="1336115"/>
          </a:xfrm>
          <a:prstGeom prst="rect">
            <a:avLst/>
          </a:prstGeom>
        </p:spPr>
      </p:pic>
      <p:pic>
        <p:nvPicPr>
          <p:cNvPr id="45" name="Picture 44"/>
          <p:cNvPicPr>
            <a:picLocks noChangeAspect="1"/>
          </p:cNvPicPr>
          <p:nvPr/>
        </p:nvPicPr>
        <p:blipFill>
          <a:blip r:embed="rId4"/>
          <a:stretch>
            <a:fillRect/>
          </a:stretch>
        </p:blipFill>
        <p:spPr>
          <a:xfrm>
            <a:off x="4886479" y="3748289"/>
            <a:ext cx="2087564" cy="1518228"/>
          </a:xfrm>
          <a:prstGeom prst="rect">
            <a:avLst/>
          </a:prstGeom>
        </p:spPr>
      </p:pic>
      <p:sp>
        <p:nvSpPr>
          <p:cNvPr id="46" name="Rectangle 45"/>
          <p:cNvSpPr/>
          <p:nvPr/>
        </p:nvSpPr>
        <p:spPr>
          <a:xfrm>
            <a:off x="10013518" y="5224691"/>
            <a:ext cx="1707245" cy="430887"/>
          </a:xfrm>
          <a:prstGeom prst="rect">
            <a:avLst/>
          </a:prstGeom>
        </p:spPr>
        <p:txBody>
          <a:bodyPr wrap="square">
            <a:spAutoFit/>
          </a:bodyPr>
          <a:lstStyle/>
          <a:p>
            <a:pPr algn="ctr"/>
            <a:r>
              <a:rPr lang="mn-MN" sz="1100" dirty="0">
                <a:solidFill>
                  <a:schemeClr val="accent5">
                    <a:lumMod val="50000"/>
                  </a:schemeClr>
                </a:solidFill>
                <a:latin typeface="Arial" panose="020B0604020202020204" pitchFamily="34" charset="0"/>
                <a:cs typeface="Arial" panose="020B0604020202020204" pitchFamily="34" charset="0"/>
              </a:rPr>
              <a:t>Эрүүл мэндийн анхан шатны байгууллагад</a:t>
            </a:r>
          </a:p>
        </p:txBody>
      </p:sp>
      <p:sp>
        <p:nvSpPr>
          <p:cNvPr id="47" name="Rectangle 46"/>
          <p:cNvSpPr/>
          <p:nvPr/>
        </p:nvSpPr>
        <p:spPr>
          <a:xfrm>
            <a:off x="4903740" y="5224691"/>
            <a:ext cx="2209729" cy="430887"/>
          </a:xfrm>
          <a:prstGeom prst="rect">
            <a:avLst/>
          </a:prstGeom>
        </p:spPr>
        <p:txBody>
          <a:bodyPr wrap="square">
            <a:spAutoFit/>
          </a:bodyPr>
          <a:lstStyle/>
          <a:p>
            <a:pPr algn="ctr"/>
            <a:r>
              <a:rPr lang="mn-MN" sz="1100" dirty="0">
                <a:solidFill>
                  <a:schemeClr val="accent5">
                    <a:lumMod val="50000"/>
                  </a:schemeClr>
                </a:solidFill>
                <a:latin typeface="Arial" panose="020B0604020202020204" pitchFamily="34" charset="0"/>
                <a:cs typeface="Arial" panose="020B0604020202020204" pitchFamily="34" charset="0"/>
              </a:rPr>
              <a:t>Лавлагаа шатлалын эрүүл мэндийн байгууллага </a:t>
            </a:r>
          </a:p>
        </p:txBody>
      </p:sp>
      <p:sp>
        <p:nvSpPr>
          <p:cNvPr id="48" name="Rectangle 47"/>
          <p:cNvSpPr/>
          <p:nvPr/>
        </p:nvSpPr>
        <p:spPr>
          <a:xfrm>
            <a:off x="7493837" y="5224691"/>
            <a:ext cx="1982738" cy="430887"/>
          </a:xfrm>
          <a:prstGeom prst="rect">
            <a:avLst/>
          </a:prstGeom>
        </p:spPr>
        <p:txBody>
          <a:bodyPr wrap="square">
            <a:spAutoFit/>
          </a:bodyPr>
          <a:lstStyle/>
          <a:p>
            <a:pPr algn="ctr"/>
            <a:r>
              <a:rPr lang="mn-MN" sz="1100" dirty="0">
                <a:solidFill>
                  <a:schemeClr val="accent5">
                    <a:lumMod val="50000"/>
                  </a:schemeClr>
                </a:solidFill>
                <a:latin typeface="Arial" panose="020B0604020202020204" pitchFamily="34" charset="0"/>
                <a:cs typeface="Arial" panose="020B0604020202020204" pitchFamily="34" charset="0"/>
              </a:rPr>
              <a:t>Хувийн хэвшлийн эрүүл мэндийн байгууллагад </a:t>
            </a:r>
            <a:endParaRPr lang="en-US" sz="1100" dirty="0">
              <a:solidFill>
                <a:schemeClr val="accent5">
                  <a:lumMod val="50000"/>
                </a:schemeClr>
              </a:solidFill>
              <a:latin typeface="Arial" panose="020B0604020202020204" pitchFamily="34" charset="0"/>
              <a:cs typeface="Arial" panose="020B0604020202020204" pitchFamily="34" charset="0"/>
            </a:endParaRPr>
          </a:p>
        </p:txBody>
      </p:sp>
      <p:sp>
        <p:nvSpPr>
          <p:cNvPr id="49" name="Rectangle 48"/>
          <p:cNvSpPr/>
          <p:nvPr/>
        </p:nvSpPr>
        <p:spPr>
          <a:xfrm>
            <a:off x="4990440" y="3348181"/>
            <a:ext cx="1881476" cy="400110"/>
          </a:xfrm>
          <a:prstGeom prst="rect">
            <a:avLst/>
          </a:prstGeom>
        </p:spPr>
        <p:txBody>
          <a:bodyPr wrap="square">
            <a:spAutoFit/>
          </a:bodyPr>
          <a:lstStyle/>
          <a:p>
            <a:pPr algn="ctr"/>
            <a:r>
              <a:rPr lang="mn-MN" sz="2000" b="1" dirty="0">
                <a:solidFill>
                  <a:schemeClr val="accent5">
                    <a:lumMod val="50000"/>
                  </a:schemeClr>
                </a:solidFill>
                <a:latin typeface="Arial" panose="020B0604020202020204" pitchFamily="34" charset="0"/>
                <a:cs typeface="Arial" panose="020B0604020202020204" pitchFamily="34" charset="0"/>
              </a:rPr>
              <a:t>43%</a:t>
            </a:r>
            <a:endParaRPr lang="en-US" sz="2000" b="1" dirty="0">
              <a:solidFill>
                <a:schemeClr val="accent5">
                  <a:lumMod val="50000"/>
                </a:schemeClr>
              </a:solidFill>
              <a:latin typeface="Arial" panose="020B0604020202020204" pitchFamily="34" charset="0"/>
              <a:cs typeface="Arial" panose="020B0604020202020204" pitchFamily="34" charset="0"/>
            </a:endParaRPr>
          </a:p>
        </p:txBody>
      </p:sp>
      <p:sp>
        <p:nvSpPr>
          <p:cNvPr id="50" name="Rectangle 49"/>
          <p:cNvSpPr/>
          <p:nvPr/>
        </p:nvSpPr>
        <p:spPr>
          <a:xfrm>
            <a:off x="7646622" y="3375059"/>
            <a:ext cx="1881476" cy="400110"/>
          </a:xfrm>
          <a:prstGeom prst="rect">
            <a:avLst/>
          </a:prstGeom>
        </p:spPr>
        <p:txBody>
          <a:bodyPr wrap="square">
            <a:spAutoFit/>
          </a:bodyPr>
          <a:lstStyle/>
          <a:p>
            <a:pPr algn="ctr"/>
            <a:r>
              <a:rPr lang="mn-MN" sz="2000" b="1" dirty="0">
                <a:solidFill>
                  <a:schemeClr val="accent5">
                    <a:lumMod val="50000"/>
                  </a:schemeClr>
                </a:solidFill>
                <a:latin typeface="Arial" panose="020B0604020202020204" pitchFamily="34" charset="0"/>
                <a:cs typeface="Arial" panose="020B0604020202020204" pitchFamily="34" charset="0"/>
              </a:rPr>
              <a:t>52%</a:t>
            </a:r>
            <a:endParaRPr lang="en-US" sz="2000" b="1" dirty="0">
              <a:solidFill>
                <a:schemeClr val="accent5">
                  <a:lumMod val="50000"/>
                </a:schemeClr>
              </a:solidFill>
              <a:latin typeface="Arial" panose="020B0604020202020204" pitchFamily="34" charset="0"/>
              <a:cs typeface="Arial" panose="020B0604020202020204" pitchFamily="34" charset="0"/>
            </a:endParaRPr>
          </a:p>
        </p:txBody>
      </p:sp>
      <p:sp>
        <p:nvSpPr>
          <p:cNvPr id="51" name="Rectangle 50"/>
          <p:cNvSpPr/>
          <p:nvPr/>
        </p:nvSpPr>
        <p:spPr>
          <a:xfrm>
            <a:off x="10013518" y="3375059"/>
            <a:ext cx="1881476" cy="400110"/>
          </a:xfrm>
          <a:prstGeom prst="rect">
            <a:avLst/>
          </a:prstGeom>
        </p:spPr>
        <p:txBody>
          <a:bodyPr wrap="square">
            <a:spAutoFit/>
          </a:bodyPr>
          <a:lstStyle/>
          <a:p>
            <a:pPr algn="ctr"/>
            <a:r>
              <a:rPr lang="mn-MN" sz="2000" b="1" dirty="0">
                <a:solidFill>
                  <a:schemeClr val="accent5">
                    <a:lumMod val="50000"/>
                  </a:schemeClr>
                </a:solidFill>
                <a:latin typeface="Arial" panose="020B0604020202020204" pitchFamily="34" charset="0"/>
                <a:cs typeface="Arial" panose="020B0604020202020204" pitchFamily="34" charset="0"/>
              </a:rPr>
              <a:t>5%</a:t>
            </a:r>
            <a:endParaRPr lang="en-US" sz="2000" b="1" dirty="0">
              <a:solidFill>
                <a:schemeClr val="accent5">
                  <a:lumMod val="50000"/>
                </a:schemeClr>
              </a:solidFill>
              <a:latin typeface="Arial" panose="020B0604020202020204" pitchFamily="34" charset="0"/>
              <a:cs typeface="Arial" panose="020B0604020202020204" pitchFamily="34" charset="0"/>
            </a:endParaRPr>
          </a:p>
        </p:txBody>
      </p:sp>
      <p:sp>
        <p:nvSpPr>
          <p:cNvPr id="55" name="Rectangle 54"/>
          <p:cNvSpPr/>
          <p:nvPr/>
        </p:nvSpPr>
        <p:spPr>
          <a:xfrm>
            <a:off x="5243678" y="2596325"/>
            <a:ext cx="6133766" cy="523220"/>
          </a:xfrm>
          <a:prstGeom prst="rect">
            <a:avLst/>
          </a:prstGeom>
        </p:spPr>
        <p:txBody>
          <a:bodyPr wrap="square">
            <a:spAutoFit/>
          </a:bodyPr>
          <a:lstStyle/>
          <a:p>
            <a:pPr algn="ctr"/>
            <a:r>
              <a:rPr lang="mn-MN" sz="1400" b="1" dirty="0">
                <a:solidFill>
                  <a:schemeClr val="accent5">
                    <a:lumMod val="50000"/>
                  </a:schemeClr>
                </a:solidFill>
                <a:latin typeface="Arial" panose="020B0604020202020204" pitchFamily="34" charset="0"/>
                <a:ea typeface="Times New Roman" panose="02020603050405020304" pitchFamily="18" charset="0"/>
              </a:rPr>
              <a:t>Эрүүл мэндийн даатгалын гэрээ бүхий төрийн болон хувийн хэвшлийн нийт 250 эрүүл мэндийн байгууллагаас </a:t>
            </a:r>
            <a:endParaRPr lang="en-US" sz="1400" b="1" dirty="0">
              <a:solidFill>
                <a:schemeClr val="accent5">
                  <a:lumMod val="50000"/>
                </a:schemeClr>
              </a:solidFill>
            </a:endParaRPr>
          </a:p>
        </p:txBody>
      </p:sp>
      <p:cxnSp>
        <p:nvCxnSpPr>
          <p:cNvPr id="59" name="Straight Connector 58"/>
          <p:cNvCxnSpPr/>
          <p:nvPr/>
        </p:nvCxnSpPr>
        <p:spPr>
          <a:xfrm flipV="1">
            <a:off x="7331825" y="3510458"/>
            <a:ext cx="0" cy="2311303"/>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9800705" y="3510458"/>
            <a:ext cx="0" cy="2311303"/>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72" name="Double Bracket 71"/>
          <p:cNvSpPr/>
          <p:nvPr/>
        </p:nvSpPr>
        <p:spPr>
          <a:xfrm rot="16200000">
            <a:off x="8020780" y="-208948"/>
            <a:ext cx="707155" cy="6133766"/>
          </a:xfrm>
          <a:prstGeom prst="bracketPair">
            <a:avLst>
              <a:gd name="adj" fmla="val 43577"/>
            </a:avLst>
          </a:prstGeom>
          <a:ln w="28575">
            <a:solidFill>
              <a:schemeClr val="accent5">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Rectangle 60">
            <a:extLst>
              <a:ext uri="{FF2B5EF4-FFF2-40B4-BE49-F238E27FC236}">
                <a16:creationId xmlns:a16="http://schemas.microsoft.com/office/drawing/2014/main" id="{7620F1CE-3DFB-45CB-BD9A-DF514F1D948B}"/>
              </a:ext>
            </a:extLst>
          </p:cNvPr>
          <p:cNvSpPr/>
          <p:nvPr/>
        </p:nvSpPr>
        <p:spPr>
          <a:xfrm>
            <a:off x="5134124" y="1037950"/>
            <a:ext cx="524503" cy="27699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2018</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2" name="Rectangle 61">
            <a:extLst>
              <a:ext uri="{FF2B5EF4-FFF2-40B4-BE49-F238E27FC236}">
                <a16:creationId xmlns:a16="http://schemas.microsoft.com/office/drawing/2014/main" id="{32E2C837-354A-4BBB-B504-A7A42B428988}"/>
              </a:ext>
            </a:extLst>
          </p:cNvPr>
          <p:cNvSpPr/>
          <p:nvPr/>
        </p:nvSpPr>
        <p:spPr>
          <a:xfrm>
            <a:off x="6340596" y="1021554"/>
            <a:ext cx="524504" cy="27699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2019</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3" name="Rectangle 62">
            <a:extLst>
              <a:ext uri="{FF2B5EF4-FFF2-40B4-BE49-F238E27FC236}">
                <a16:creationId xmlns:a16="http://schemas.microsoft.com/office/drawing/2014/main" id="{C3BA17AB-A25F-4A66-ABE5-EAA87B9A7EAB}"/>
              </a:ext>
            </a:extLst>
          </p:cNvPr>
          <p:cNvSpPr/>
          <p:nvPr/>
        </p:nvSpPr>
        <p:spPr>
          <a:xfrm>
            <a:off x="7575154" y="1038960"/>
            <a:ext cx="524504" cy="27699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2020</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4" name="Rectangle 63">
            <a:extLst>
              <a:ext uri="{FF2B5EF4-FFF2-40B4-BE49-F238E27FC236}">
                <a16:creationId xmlns:a16="http://schemas.microsoft.com/office/drawing/2014/main" id="{3A540627-69B7-4C89-B47A-A502D2F97178}"/>
              </a:ext>
            </a:extLst>
          </p:cNvPr>
          <p:cNvSpPr/>
          <p:nvPr/>
        </p:nvSpPr>
        <p:spPr>
          <a:xfrm>
            <a:off x="8945487" y="1035587"/>
            <a:ext cx="524503" cy="27699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20</a:t>
            </a: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21</a:t>
            </a:r>
            <a:endParaRPr kumimoji="0" lang="en-US" sz="1200" b="0" i="0" u="none" strike="noStrike" kern="1200" cap="none" spc="0" normalizeH="0" baseline="0" noProof="0" dirty="0">
              <a:ln>
                <a:noFill/>
              </a:ln>
              <a:solidFill>
                <a:prstClr val="black"/>
              </a:solidFill>
              <a:effectLst/>
              <a:uLnTx/>
              <a:uFillTx/>
              <a:latin typeface="Calibri"/>
              <a:ea typeface="+mn-ea"/>
            </a:endParaRPr>
          </a:p>
        </p:txBody>
      </p:sp>
      <p:cxnSp>
        <p:nvCxnSpPr>
          <p:cNvPr id="66" name="Straight Connector 65">
            <a:extLst>
              <a:ext uri="{FF2B5EF4-FFF2-40B4-BE49-F238E27FC236}">
                <a16:creationId xmlns:a16="http://schemas.microsoft.com/office/drawing/2014/main" id="{A178706C-1999-481F-AA3D-7E3D817773EF}"/>
              </a:ext>
            </a:extLst>
          </p:cNvPr>
          <p:cNvCxnSpPr>
            <a:cxnSpLocks/>
          </p:cNvCxnSpPr>
          <p:nvPr/>
        </p:nvCxnSpPr>
        <p:spPr>
          <a:xfrm flipV="1">
            <a:off x="4903740" y="1419300"/>
            <a:ext cx="6817023" cy="29954"/>
          </a:xfrm>
          <a:prstGeom prst="line">
            <a:avLst/>
          </a:prstGeom>
          <a:ln w="19050">
            <a:solidFill>
              <a:srgbClr val="0099CC"/>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B1DB5F94-1F91-4C96-B181-1F0D6055E04D}"/>
              </a:ext>
            </a:extLst>
          </p:cNvPr>
          <p:cNvSpPr/>
          <p:nvPr/>
        </p:nvSpPr>
        <p:spPr>
          <a:xfrm>
            <a:off x="4903740" y="1591483"/>
            <a:ext cx="985270"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a:t>
            </a: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2.3 </a:t>
            </a: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тэрбум</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8" name="Rectangle 67">
            <a:extLst>
              <a:ext uri="{FF2B5EF4-FFF2-40B4-BE49-F238E27FC236}">
                <a16:creationId xmlns:a16="http://schemas.microsoft.com/office/drawing/2014/main" id="{CE97E651-F848-4597-9AE5-D1A7E4FEA653}"/>
              </a:ext>
            </a:extLst>
          </p:cNvPr>
          <p:cNvSpPr/>
          <p:nvPr/>
        </p:nvSpPr>
        <p:spPr>
          <a:xfrm>
            <a:off x="6110213" y="1591483"/>
            <a:ext cx="985270"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4.6</a:t>
            </a: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3.9</a:t>
            </a: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тэрбум</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9" name="Rectangle 68">
            <a:extLst>
              <a:ext uri="{FF2B5EF4-FFF2-40B4-BE49-F238E27FC236}">
                <a16:creationId xmlns:a16="http://schemas.microsoft.com/office/drawing/2014/main" id="{838CB56F-F349-4709-A91E-9AE5FAF0A0EB}"/>
              </a:ext>
            </a:extLst>
          </p:cNvPr>
          <p:cNvSpPr/>
          <p:nvPr/>
        </p:nvSpPr>
        <p:spPr>
          <a:xfrm>
            <a:off x="7344771" y="1591483"/>
            <a:ext cx="985270"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7.9</a:t>
            </a: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6.6</a:t>
            </a: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тэрбум</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0" name="Rectangle 69">
            <a:extLst>
              <a:ext uri="{FF2B5EF4-FFF2-40B4-BE49-F238E27FC236}">
                <a16:creationId xmlns:a16="http://schemas.microsoft.com/office/drawing/2014/main" id="{5570F697-1400-4F3B-81F4-7B9CA4520868}"/>
              </a:ext>
            </a:extLst>
          </p:cNvPr>
          <p:cNvSpPr/>
          <p:nvPr/>
        </p:nvSpPr>
        <p:spPr>
          <a:xfrm>
            <a:off x="8693463" y="1591483"/>
            <a:ext cx="1028550"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n-MN" sz="1200" b="1" dirty="0">
                <a:solidFill>
                  <a:srgbClr val="4472C4">
                    <a:lumMod val="50000"/>
                  </a:srgbClr>
                </a:solidFill>
                <a:latin typeface="Arial" panose="020B0604020202020204" pitchFamily="34" charset="0"/>
                <a:cs typeface="Arial" panose="020B0604020202020204" pitchFamily="34" charset="0"/>
              </a:rPr>
              <a:t>4.4</a:t>
            </a: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r>
              <a:rPr lang="mn-MN" sz="1200" b="1" dirty="0">
                <a:solidFill>
                  <a:srgbClr val="4472C4">
                    <a:lumMod val="50000"/>
                  </a:srgbClr>
                </a:solidFill>
                <a:latin typeface="Arial" panose="020B0604020202020204" pitchFamily="34" charset="0"/>
                <a:cs typeface="Arial" panose="020B0604020202020204" pitchFamily="34" charset="0"/>
              </a:rPr>
              <a:t>4.4 </a:t>
            </a: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тэрбум</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1" name="Oval 70">
            <a:extLst>
              <a:ext uri="{FF2B5EF4-FFF2-40B4-BE49-F238E27FC236}">
                <a16:creationId xmlns:a16="http://schemas.microsoft.com/office/drawing/2014/main" id="{4F7804D8-A73E-46CF-8195-9D8123D248BA}"/>
              </a:ext>
            </a:extLst>
          </p:cNvPr>
          <p:cNvSpPr/>
          <p:nvPr/>
        </p:nvSpPr>
        <p:spPr>
          <a:xfrm>
            <a:off x="5307475" y="1348585"/>
            <a:ext cx="177800" cy="169170"/>
          </a:xfrm>
          <a:prstGeom prst="ellipse">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3" name="Oval 72">
            <a:extLst>
              <a:ext uri="{FF2B5EF4-FFF2-40B4-BE49-F238E27FC236}">
                <a16:creationId xmlns:a16="http://schemas.microsoft.com/office/drawing/2014/main" id="{986A87B4-438B-4F17-8AEC-09C4B157AE16}"/>
              </a:ext>
            </a:extLst>
          </p:cNvPr>
          <p:cNvSpPr/>
          <p:nvPr/>
        </p:nvSpPr>
        <p:spPr>
          <a:xfrm>
            <a:off x="6513948" y="1344270"/>
            <a:ext cx="177800" cy="177800"/>
          </a:xfrm>
          <a:prstGeom prst="ellipse">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4" name="Oval 73">
            <a:extLst>
              <a:ext uri="{FF2B5EF4-FFF2-40B4-BE49-F238E27FC236}">
                <a16:creationId xmlns:a16="http://schemas.microsoft.com/office/drawing/2014/main" id="{F30DFCD4-F035-4CDD-BE09-41B9777624EE}"/>
              </a:ext>
            </a:extLst>
          </p:cNvPr>
          <p:cNvSpPr/>
          <p:nvPr/>
        </p:nvSpPr>
        <p:spPr>
          <a:xfrm>
            <a:off x="7748506" y="1348942"/>
            <a:ext cx="177800" cy="177800"/>
          </a:xfrm>
          <a:prstGeom prst="ellipse">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5" name="Oval 74">
            <a:extLst>
              <a:ext uri="{FF2B5EF4-FFF2-40B4-BE49-F238E27FC236}">
                <a16:creationId xmlns:a16="http://schemas.microsoft.com/office/drawing/2014/main" id="{BCA922BC-79E5-4E73-A69C-6CD9EBEDF7FC}"/>
              </a:ext>
            </a:extLst>
          </p:cNvPr>
          <p:cNvSpPr/>
          <p:nvPr/>
        </p:nvSpPr>
        <p:spPr>
          <a:xfrm>
            <a:off x="9118838" y="1353335"/>
            <a:ext cx="177800" cy="177800"/>
          </a:xfrm>
          <a:prstGeom prst="ellipse">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6" name="Rectangle 75">
            <a:extLst>
              <a:ext uri="{FF2B5EF4-FFF2-40B4-BE49-F238E27FC236}">
                <a16:creationId xmlns:a16="http://schemas.microsoft.com/office/drawing/2014/main" id="{B3EA242B-69FE-4AF5-B284-70F484ACFCA5}"/>
              </a:ext>
            </a:extLst>
          </p:cNvPr>
          <p:cNvSpPr/>
          <p:nvPr/>
        </p:nvSpPr>
        <p:spPr>
          <a:xfrm>
            <a:off x="10400271" y="1029988"/>
            <a:ext cx="524503" cy="27699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20</a:t>
            </a:r>
            <a:r>
              <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a:t>
            </a:r>
            <a:r>
              <a:rPr kumimoji="0" lang="mn-MN"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2</a:t>
            </a:r>
            <a:endParaRPr kumimoji="0" lang="en-US" sz="1200" b="0" i="0" u="none" strike="noStrike" kern="1200" cap="none" spc="0" normalizeH="0" baseline="0" noProof="0" dirty="0">
              <a:ln>
                <a:noFill/>
              </a:ln>
              <a:solidFill>
                <a:prstClr val="black"/>
              </a:solidFill>
              <a:effectLst/>
              <a:uLnTx/>
              <a:uFillTx/>
              <a:latin typeface="Calibri"/>
              <a:ea typeface="+mn-ea"/>
            </a:endParaRPr>
          </a:p>
        </p:txBody>
      </p:sp>
      <p:sp>
        <p:nvSpPr>
          <p:cNvPr id="77" name="Rectangle 76">
            <a:extLst>
              <a:ext uri="{FF2B5EF4-FFF2-40B4-BE49-F238E27FC236}">
                <a16:creationId xmlns:a16="http://schemas.microsoft.com/office/drawing/2014/main" id="{1F011C50-F18B-45CD-997A-C397007BC037}"/>
              </a:ext>
            </a:extLst>
          </p:cNvPr>
          <p:cNvSpPr/>
          <p:nvPr/>
        </p:nvSpPr>
        <p:spPr>
          <a:xfrm>
            <a:off x="9903949" y="1603533"/>
            <a:ext cx="1517146"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n-MN" b="1" noProof="0" dirty="0">
                <a:solidFill>
                  <a:schemeClr val="accent5">
                    <a:lumMod val="75000"/>
                  </a:schemeClr>
                </a:solidFill>
                <a:latin typeface="Arial" panose="020B0604020202020204" pitchFamily="34" charset="0"/>
                <a:cs typeface="Arial" panose="020B0604020202020204" pitchFamily="34" charset="0"/>
              </a:rPr>
              <a:t>60.8</a:t>
            </a:r>
            <a:r>
              <a:rPr lang="mn-MN" b="1" dirty="0">
                <a:solidFill>
                  <a:schemeClr val="accent5">
                    <a:lumMod val="75000"/>
                  </a:schemeClr>
                </a:solidFill>
                <a:latin typeface="Arial" panose="020B0604020202020204" pitchFamily="34" charset="0"/>
                <a:cs typeface="Arial" panose="020B0604020202020204" pitchFamily="34" charset="0"/>
              </a:rPr>
              <a:t> </a:t>
            </a:r>
            <a:r>
              <a:rPr kumimoji="0" lang="mn-MN" sz="18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mn-ea"/>
                <a:cs typeface="Arial" panose="020B0604020202020204" pitchFamily="34" charset="0"/>
              </a:rPr>
              <a:t>тэрбум</a:t>
            </a:r>
            <a:endParaRPr kumimoji="0" lang="en-US" sz="1800" b="0" i="0" u="none" strike="noStrike" kern="1200" cap="none" spc="0" normalizeH="0" baseline="0" noProof="0" dirty="0">
              <a:ln>
                <a:noFill/>
              </a:ln>
              <a:solidFill>
                <a:schemeClr val="accent5">
                  <a:lumMod val="75000"/>
                </a:schemeClr>
              </a:solidFill>
              <a:effectLst/>
              <a:uLnTx/>
              <a:uFillTx/>
              <a:latin typeface="Calibri"/>
              <a:ea typeface="+mn-ea"/>
              <a:cs typeface="+mn-cs"/>
            </a:endParaRPr>
          </a:p>
        </p:txBody>
      </p:sp>
      <p:sp>
        <p:nvSpPr>
          <p:cNvPr id="78" name="Oval 77">
            <a:extLst>
              <a:ext uri="{FF2B5EF4-FFF2-40B4-BE49-F238E27FC236}">
                <a16:creationId xmlns:a16="http://schemas.microsoft.com/office/drawing/2014/main" id="{583B52C7-159A-448F-8601-BCD47A4AF8E1}"/>
              </a:ext>
            </a:extLst>
          </p:cNvPr>
          <p:cNvSpPr/>
          <p:nvPr/>
        </p:nvSpPr>
        <p:spPr>
          <a:xfrm>
            <a:off x="10573622" y="1346026"/>
            <a:ext cx="177800" cy="177800"/>
          </a:xfrm>
          <a:prstGeom prst="ellipse">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7224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52000" y="370095"/>
            <a:ext cx="4543329" cy="363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n-MN" dirty="0">
                <a:solidFill>
                  <a:srgbClr val="002060"/>
                </a:solidFill>
                <a:latin typeface="Arial" panose="020B0604020202020204" pitchFamily="34" charset="0"/>
                <a:ea typeface="Tahoma" panose="020B0604030504040204" pitchFamily="34" charset="0"/>
                <a:cs typeface="Arial" panose="020B0604020202020204" pitchFamily="34" charset="0"/>
              </a:rPr>
              <a:t>Сүрьеэгийн өвчлөл</a:t>
            </a:r>
            <a:r>
              <a:rPr lang="en-US" dirty="0">
                <a:solidFill>
                  <a:srgbClr val="002060"/>
                </a:solidFill>
                <a:latin typeface="Arial" panose="020B0604020202020204" pitchFamily="34" charset="0"/>
                <a:ea typeface="Tahoma" panose="020B0604030504040204" pitchFamily="34" charset="0"/>
                <a:cs typeface="Arial" panose="020B0604020202020204" pitchFamily="34" charset="0"/>
              </a:rPr>
              <a:t>, </a:t>
            </a:r>
          </a:p>
          <a:p>
            <a:pPr algn="ctr"/>
            <a:r>
              <a:rPr lang="mn-MN" dirty="0">
                <a:solidFill>
                  <a:srgbClr val="002060"/>
                </a:solidFill>
                <a:latin typeface="Arial" panose="020B0604020202020204" pitchFamily="34" charset="0"/>
                <a:ea typeface="Tahoma" panose="020B0604030504040204" pitchFamily="34" charset="0"/>
                <a:cs typeface="Arial" panose="020B0604020202020204" pitchFamily="34" charset="0"/>
              </a:rPr>
              <a:t>/10.000 хүн амд/</a:t>
            </a:r>
            <a:endParaRPr lang="en-US"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6444297" y="0"/>
            <a:ext cx="36579" cy="6876884"/>
          </a:xfrm>
          <a:prstGeom prst="rect">
            <a:avLst/>
          </a:prstGeom>
        </p:spPr>
      </p:pic>
      <p:sp>
        <p:nvSpPr>
          <p:cNvPr id="17" name="Rectangle 16"/>
          <p:cNvSpPr/>
          <p:nvPr/>
        </p:nvSpPr>
        <p:spPr>
          <a:xfrm>
            <a:off x="6948076" y="284010"/>
            <a:ext cx="4837139" cy="535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n-MN" dirty="0">
                <a:solidFill>
                  <a:srgbClr val="002060"/>
                </a:solidFill>
                <a:latin typeface="Arial" panose="020B0604020202020204" pitchFamily="34" charset="0"/>
                <a:ea typeface="Tahoma" panose="020B0604030504040204" pitchFamily="34" charset="0"/>
                <a:cs typeface="Arial" panose="020B0604020202020204" pitchFamily="34" charset="0"/>
              </a:rPr>
              <a:t>Сүрьеэгийн сорьц тээвэрлэлт</a:t>
            </a:r>
            <a:endParaRPr lang="en-US"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graphicFrame>
        <p:nvGraphicFramePr>
          <p:cNvPr id="13" name="Chart 12">
            <a:extLst>
              <a:ext uri="{FF2B5EF4-FFF2-40B4-BE49-F238E27FC236}">
                <a16:creationId xmlns:a16="http://schemas.microsoft.com/office/drawing/2014/main" id="{D6128166-C9BA-4CB3-8D17-741965885907}"/>
              </a:ext>
            </a:extLst>
          </p:cNvPr>
          <p:cNvGraphicFramePr>
            <a:graphicFrameLocks/>
          </p:cNvGraphicFramePr>
          <p:nvPr>
            <p:extLst>
              <p:ext uri="{D42A27DB-BD31-4B8C-83A1-F6EECF244321}">
                <p14:modId xmlns:p14="http://schemas.microsoft.com/office/powerpoint/2010/main" val="731214990"/>
              </p:ext>
            </p:extLst>
          </p:nvPr>
        </p:nvGraphicFramePr>
        <p:xfrm>
          <a:off x="481852" y="1085670"/>
          <a:ext cx="5555686" cy="2879840"/>
        </p:xfrm>
        <a:graphic>
          <a:graphicData uri="http://schemas.openxmlformats.org/drawingml/2006/chart">
            <c:chart xmlns:c="http://schemas.openxmlformats.org/drawingml/2006/chart" xmlns:r="http://schemas.openxmlformats.org/officeDocument/2006/relationships" r:id="rId4"/>
          </a:graphicData>
        </a:graphic>
      </p:graphicFrame>
      <p:sp>
        <p:nvSpPr>
          <p:cNvPr id="19" name="Rectangle 18">
            <a:extLst>
              <a:ext uri="{FF2B5EF4-FFF2-40B4-BE49-F238E27FC236}">
                <a16:creationId xmlns:a16="http://schemas.microsoft.com/office/drawing/2014/main" id="{09133390-F325-4A3B-A015-30A26FAEB2F5}"/>
              </a:ext>
            </a:extLst>
          </p:cNvPr>
          <p:cNvSpPr/>
          <p:nvPr/>
        </p:nvSpPr>
        <p:spPr>
          <a:xfrm>
            <a:off x="5449078" y="2132364"/>
            <a:ext cx="579176" cy="24455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mn-MN" sz="1000" dirty="0">
                <a:solidFill>
                  <a:srgbClr val="002060"/>
                </a:solidFill>
              </a:rPr>
              <a:t>Улс-6.9</a:t>
            </a:r>
            <a:endParaRPr lang="en-US" sz="1000" dirty="0">
              <a:solidFill>
                <a:srgbClr val="002060"/>
              </a:solidFill>
            </a:endParaRPr>
          </a:p>
        </p:txBody>
      </p:sp>
      <p:graphicFrame>
        <p:nvGraphicFramePr>
          <p:cNvPr id="21" name="Chart 20">
            <a:extLst>
              <a:ext uri="{FF2B5EF4-FFF2-40B4-BE49-F238E27FC236}">
                <a16:creationId xmlns:a16="http://schemas.microsoft.com/office/drawing/2014/main" id="{188E53EE-50FA-4F8A-987D-17B0BBC26482}"/>
              </a:ext>
            </a:extLst>
          </p:cNvPr>
          <p:cNvGraphicFramePr>
            <a:graphicFrameLocks/>
          </p:cNvGraphicFramePr>
          <p:nvPr>
            <p:extLst>
              <p:ext uri="{D42A27DB-BD31-4B8C-83A1-F6EECF244321}">
                <p14:modId xmlns:p14="http://schemas.microsoft.com/office/powerpoint/2010/main" val="4098313070"/>
              </p:ext>
            </p:extLst>
          </p:nvPr>
        </p:nvGraphicFramePr>
        <p:xfrm>
          <a:off x="6760368" y="1085669"/>
          <a:ext cx="5212557" cy="287984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Table 3">
            <a:extLst>
              <a:ext uri="{FF2B5EF4-FFF2-40B4-BE49-F238E27FC236}">
                <a16:creationId xmlns:a16="http://schemas.microsoft.com/office/drawing/2014/main" id="{E2E8990F-44EA-4F88-9C2A-CDF66EF744D4}"/>
              </a:ext>
            </a:extLst>
          </p:cNvPr>
          <p:cNvGraphicFramePr>
            <a:graphicFrameLocks noGrp="1"/>
          </p:cNvGraphicFramePr>
          <p:nvPr>
            <p:extLst>
              <p:ext uri="{D42A27DB-BD31-4B8C-83A1-F6EECF244321}">
                <p14:modId xmlns:p14="http://schemas.microsoft.com/office/powerpoint/2010/main" val="2795609100"/>
              </p:ext>
            </p:extLst>
          </p:nvPr>
        </p:nvGraphicFramePr>
        <p:xfrm>
          <a:off x="481852" y="4102878"/>
          <a:ext cx="4380511" cy="2667598"/>
        </p:xfrm>
        <a:graphic>
          <a:graphicData uri="http://schemas.openxmlformats.org/drawingml/2006/table">
            <a:tbl>
              <a:tblPr firstRow="1" firstCol="1" bandRow="1">
                <a:tableStyleId>{5C22544A-7EE6-4342-B048-85BDC9FD1C3A}</a:tableStyleId>
              </a:tblPr>
              <a:tblGrid>
                <a:gridCol w="360563">
                  <a:extLst>
                    <a:ext uri="{9D8B030D-6E8A-4147-A177-3AD203B41FA5}">
                      <a16:colId xmlns:a16="http://schemas.microsoft.com/office/drawing/2014/main" val="2902144904"/>
                    </a:ext>
                  </a:extLst>
                </a:gridCol>
                <a:gridCol w="1056454">
                  <a:extLst>
                    <a:ext uri="{9D8B030D-6E8A-4147-A177-3AD203B41FA5}">
                      <a16:colId xmlns:a16="http://schemas.microsoft.com/office/drawing/2014/main" val="2836094956"/>
                    </a:ext>
                  </a:extLst>
                </a:gridCol>
                <a:gridCol w="1171855">
                  <a:extLst>
                    <a:ext uri="{9D8B030D-6E8A-4147-A177-3AD203B41FA5}">
                      <a16:colId xmlns:a16="http://schemas.microsoft.com/office/drawing/2014/main" val="34070215"/>
                    </a:ext>
                  </a:extLst>
                </a:gridCol>
                <a:gridCol w="1791639">
                  <a:extLst>
                    <a:ext uri="{9D8B030D-6E8A-4147-A177-3AD203B41FA5}">
                      <a16:colId xmlns:a16="http://schemas.microsoft.com/office/drawing/2014/main" val="1581080583"/>
                    </a:ext>
                  </a:extLst>
                </a:gridCol>
              </a:tblGrid>
              <a:tr h="421171">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Сумын нэр</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ea typeface="Calibri" panose="020F0502020204030204" pitchFamily="34" charset="0"/>
                          <a:cs typeface="Arial" panose="020B0604020202020204" pitchFamily="34" charset="0"/>
                        </a:rPr>
                        <a:t>Батлагдсан тохиолдол  /5 жил/</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lang="mn-MN" sz="1000" dirty="0">
                          <a:effectLst/>
                          <a:latin typeface="Arial" panose="020B0604020202020204" pitchFamily="34" charset="0"/>
                          <a:cs typeface="Arial" panose="020B0604020202020204" pitchFamily="34" charset="0"/>
                        </a:rPr>
                        <a:t>Хамрагдвал зохих ойрын хавьтал</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905274625"/>
                  </a:ext>
                </a:extLst>
              </a:tr>
              <a:tr h="136653">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1</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Àñãàò</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16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73</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46530492"/>
                  </a:ext>
                </a:extLst>
              </a:tr>
              <a:tr h="132189">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2</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Áàÿíäýëãýð</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en-US" sz="1000" dirty="0">
                          <a:effectLst/>
                          <a:latin typeface="Arial" panose="020B0604020202020204" pitchFamily="34" charset="0"/>
                          <a:cs typeface="Arial" panose="020B0604020202020204" pitchFamily="34" charset="0"/>
                        </a:rPr>
                        <a:t>2</a:t>
                      </a:r>
                      <a:r>
                        <a:rPr lang="mn-MN" sz="1000" dirty="0">
                          <a:effectLst/>
                          <a:latin typeface="Arial" panose="020B0604020202020204" pitchFamily="34" charset="0"/>
                          <a:cs typeface="Arial" panose="020B0604020202020204" pitchFamily="34" charset="0"/>
                        </a:rPr>
                        <a:t>3 </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64</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71497423"/>
                  </a:ext>
                </a:extLst>
              </a:tr>
              <a:tr h="132189">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3</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Äàðüãàíãà</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3</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67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99732218"/>
                  </a:ext>
                </a:extLst>
              </a:tr>
              <a:tr h="151018">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4</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Ìºíõõààí</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17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44</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92573040"/>
                  </a:ext>
                </a:extLst>
              </a:tr>
              <a:tr h="132189">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5</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Íàðàí</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en-US" sz="1000" dirty="0">
                          <a:effectLst/>
                          <a:latin typeface="Arial" panose="020B0604020202020204" pitchFamily="34" charset="0"/>
                          <a:cs typeface="Arial" panose="020B0604020202020204" pitchFamily="34" charset="0"/>
                        </a:rPr>
                        <a:t>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en-US" sz="1000" dirty="0">
                          <a:effectLst/>
                          <a:latin typeface="Arial" panose="020B0604020202020204" pitchFamily="34" charset="0"/>
                          <a:cs typeface="Arial" panose="020B0604020202020204" pitchFamily="34" charset="0"/>
                        </a:rPr>
                        <a:t>25</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45314748"/>
                  </a:ext>
                </a:extLst>
              </a:tr>
              <a:tr h="132189">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6</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Îíãîí</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6</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ea typeface="Calibri" panose="020F0502020204030204" pitchFamily="34" charset="0"/>
                          <a:cs typeface="Arial" panose="020B0604020202020204" pitchFamily="34" charset="0"/>
                        </a:rPr>
                        <a:t>95</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25306076"/>
                  </a:ext>
                </a:extLst>
              </a:tr>
              <a:tr h="132189">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7</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Ñ¿õáààòàð</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32</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ea typeface="Calibri" panose="020F0502020204030204" pitchFamily="34" charset="0"/>
                          <a:cs typeface="Arial" panose="020B0604020202020204" pitchFamily="34" charset="0"/>
                        </a:rPr>
                        <a:t>140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78289503"/>
                  </a:ext>
                </a:extLst>
              </a:tr>
              <a:tr h="276680">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8</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Ò¿âøèíøèðýý</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15</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ea typeface="Calibri" panose="020F0502020204030204" pitchFamily="34" charset="0"/>
                          <a:cs typeface="Arial" panose="020B0604020202020204" pitchFamily="34" charset="0"/>
                        </a:rPr>
                        <a:t>47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53910854"/>
                  </a:ext>
                </a:extLst>
              </a:tr>
              <a:tr h="132189">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9</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Ò¿ìýíöîãò</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8</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ea typeface="Calibri" panose="020F0502020204030204" pitchFamily="34" charset="0"/>
                          <a:cs typeface="Arial" panose="020B0604020202020204" pitchFamily="34" charset="0"/>
                        </a:rPr>
                        <a:t>29</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16465138"/>
                  </a:ext>
                </a:extLst>
              </a:tr>
              <a:tr h="132189">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10</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Óóëáàÿí</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11</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ea typeface="Calibri" panose="020F0502020204030204" pitchFamily="34" charset="0"/>
                          <a:cs typeface="Arial" panose="020B0604020202020204" pitchFamily="34" charset="0"/>
                        </a:rPr>
                        <a:t>37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55963963"/>
                  </a:ext>
                </a:extLst>
              </a:tr>
              <a:tr h="132189">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11</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Õàëçàí</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15</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ea typeface="Calibri" panose="020F0502020204030204" pitchFamily="34" charset="0"/>
                          <a:cs typeface="Arial" panose="020B0604020202020204" pitchFamily="34" charset="0"/>
                        </a:rPr>
                        <a:t>94</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44276806"/>
                  </a:ext>
                </a:extLst>
              </a:tr>
              <a:tr h="276680">
                <a:tc>
                  <a:txBody>
                    <a:bodyPr/>
                    <a:lstStyle/>
                    <a:p>
                      <a:pPr algn="just">
                        <a:lnSpc>
                          <a:spcPct val="115000"/>
                        </a:lnSpc>
                        <a:spcAft>
                          <a:spcPts val="1000"/>
                        </a:spcAft>
                      </a:pPr>
                      <a:r>
                        <a:rPr lang="mn-MN" sz="1000">
                          <a:effectLst/>
                          <a:latin typeface="Arial" panose="020B0604020202020204" pitchFamily="34" charset="0"/>
                          <a:cs typeface="Arial" panose="020B0604020202020204" pitchFamily="34" charset="0"/>
                        </a:rPr>
                        <a:t>12</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1000"/>
                        </a:spcAft>
                      </a:pPr>
                      <a:r>
                        <a:rPr lang="en-US" sz="1000">
                          <a:effectLst/>
                          <a:latin typeface="Arial" panose="020B0604020202020204" pitchFamily="34" charset="0"/>
                          <a:cs typeface="Arial" panose="020B0604020202020204" pitchFamily="34" charset="0"/>
                        </a:rPr>
                        <a:t>Ýðäýíýöàãààí</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cs typeface="Arial" panose="020B0604020202020204" pitchFamily="34" charset="0"/>
                        </a:rPr>
                        <a:t>42</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1000"/>
                        </a:spcAft>
                      </a:pPr>
                      <a:r>
                        <a:rPr lang="mn-MN" sz="1000" dirty="0">
                          <a:effectLst/>
                          <a:latin typeface="Arial" panose="020B0604020202020204" pitchFamily="34" charset="0"/>
                          <a:ea typeface="Calibri" panose="020F0502020204030204" pitchFamily="34" charset="0"/>
                          <a:cs typeface="Arial" panose="020B0604020202020204" pitchFamily="34" charset="0"/>
                        </a:rPr>
                        <a:t>107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85075157"/>
                  </a:ext>
                </a:extLst>
              </a:tr>
            </a:tbl>
          </a:graphicData>
        </a:graphic>
      </p:graphicFrame>
      <p:sp>
        <p:nvSpPr>
          <p:cNvPr id="11" name="Rectangle 10">
            <a:extLst>
              <a:ext uri="{FF2B5EF4-FFF2-40B4-BE49-F238E27FC236}">
                <a16:creationId xmlns:a16="http://schemas.microsoft.com/office/drawing/2014/main" id="{017ED154-D231-4B4B-8156-6999457C894D}"/>
              </a:ext>
            </a:extLst>
          </p:cNvPr>
          <p:cNvSpPr/>
          <p:nvPr/>
        </p:nvSpPr>
        <p:spPr>
          <a:xfrm>
            <a:off x="6948076" y="4775144"/>
            <a:ext cx="4837139" cy="907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n-MN" dirty="0">
                <a:solidFill>
                  <a:srgbClr val="002060"/>
                </a:solidFill>
                <a:latin typeface="Arial" panose="020B0604020202020204" pitchFamily="34" charset="0"/>
                <a:ea typeface="Tahoma" panose="020B0604030504040204" pitchFamily="34" charset="0"/>
                <a:cs typeface="Arial" panose="020B0604020202020204" pitchFamily="34" charset="0"/>
              </a:rPr>
              <a:t>СҮРЬЕЭГҮЙ СУМ</a:t>
            </a:r>
          </a:p>
          <a:p>
            <a:pPr algn="ctr"/>
            <a:r>
              <a:rPr lang="mn-MN" dirty="0">
                <a:solidFill>
                  <a:srgbClr val="002060"/>
                </a:solidFill>
                <a:latin typeface="Arial" panose="020B0604020202020204" pitchFamily="34" charset="0"/>
                <a:ea typeface="Tahoma" panose="020B0604030504040204" pitchFamily="34" charset="0"/>
                <a:cs typeface="Arial" panose="020B0604020202020204" pitchFamily="34" charset="0"/>
              </a:rPr>
              <a:t>ЭРДЭНЭЦАГААН ТӨСӨЛ</a:t>
            </a:r>
          </a:p>
          <a:p>
            <a:pPr algn="ctr"/>
            <a:endParaRPr lang="mn-MN"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algn="ctr"/>
            <a:endParaRPr lang="mn-MN"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algn="ctr"/>
            <a:endParaRPr lang="en-US"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3182245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5422" y="365418"/>
            <a:ext cx="12192000" cy="59149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3" name="Title 1"/>
          <p:cNvSpPr txBox="1">
            <a:spLocks/>
          </p:cNvSpPr>
          <p:nvPr/>
        </p:nvSpPr>
        <p:spPr>
          <a:xfrm>
            <a:off x="6544119" y="13723"/>
            <a:ext cx="5276514" cy="76655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Тэмбүү өвчний тохиолд</a:t>
            </a:r>
            <a:r>
              <a:rPr lang="en-US" altLang="en-US" sz="1800" dirty="0" err="1">
                <a:solidFill>
                  <a:srgbClr val="002060"/>
                </a:solidFill>
                <a:latin typeface="Tahoma" panose="020B0604030504040204" pitchFamily="34" charset="0"/>
                <a:ea typeface="Tahoma" panose="020B0604030504040204" pitchFamily="34" charset="0"/>
                <a:cs typeface="Tahoma" panose="020B0604030504040204" pitchFamily="34" charset="0"/>
              </a:rPr>
              <a:t>ол</a:t>
            </a:r>
            <a:r>
              <a:rPr lang="en-US"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a:t>
            </a:r>
            <a:r>
              <a:rPr lang="mn-MN"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 </a:t>
            </a:r>
            <a:br>
              <a:rPr lang="en-US"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br>
            <a:r>
              <a:rPr lang="mn-MN"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10</a:t>
            </a:r>
            <a:r>
              <a:rPr lang="en-US"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a:t>
            </a:r>
            <a:r>
              <a:rPr lang="mn-MN"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000 хүн амд</a:t>
            </a:r>
            <a:r>
              <a:rPr lang="en-US"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mn-MN"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2021</a:t>
            </a:r>
            <a:endParaRPr lang="en-US" sz="18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5" name="Title 1">
            <a:extLst>
              <a:ext uri="{FF2B5EF4-FFF2-40B4-BE49-F238E27FC236}">
                <a16:creationId xmlns:a16="http://schemas.microsoft.com/office/drawing/2014/main" id="{2DC2FCCE-F550-0344-AFDF-275B45FAD1FE}"/>
              </a:ext>
            </a:extLst>
          </p:cNvPr>
          <p:cNvSpPr txBox="1">
            <a:spLocks/>
          </p:cNvSpPr>
          <p:nvPr/>
        </p:nvSpPr>
        <p:spPr>
          <a:xfrm>
            <a:off x="558406" y="-48126"/>
            <a:ext cx="4933950" cy="7632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sz="1800" dirty="0">
                <a:solidFill>
                  <a:srgbClr val="002060"/>
                </a:solidFill>
                <a:latin typeface="Tahoma" panose="020B0604030504040204" pitchFamily="34" charset="0"/>
                <a:ea typeface="Tahoma" panose="020B0604030504040204" pitchFamily="34" charset="0"/>
                <a:cs typeface="Tahoma" panose="020B0604030504040204" pitchFamily="34" charset="0"/>
              </a:rPr>
              <a:t>Бэлгийн замын халдвар, бодит тоогоор, 2012-2021</a:t>
            </a:r>
            <a:endParaRPr lang="en-US" sz="18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8" name="Title 1">
            <a:extLst>
              <a:ext uri="{FF2B5EF4-FFF2-40B4-BE49-F238E27FC236}">
                <a16:creationId xmlns:a16="http://schemas.microsoft.com/office/drawing/2014/main" id="{E328AAD2-AADB-B34E-A6AD-E565DFC397FF}"/>
              </a:ext>
            </a:extLst>
          </p:cNvPr>
          <p:cNvSpPr txBox="1">
            <a:spLocks/>
          </p:cNvSpPr>
          <p:nvPr/>
        </p:nvSpPr>
        <p:spPr>
          <a:xfrm>
            <a:off x="256725" y="3205055"/>
            <a:ext cx="5276514" cy="7665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Заг хүйтэн </a:t>
            </a:r>
            <a:r>
              <a:rPr lang="en-US" altLang="en-US" sz="1800" dirty="0" err="1">
                <a:solidFill>
                  <a:srgbClr val="002060"/>
                </a:solidFill>
                <a:latin typeface="Tahoma" panose="020B0604030504040204" pitchFamily="34" charset="0"/>
                <a:ea typeface="Tahoma" panose="020B0604030504040204" pitchFamily="34" charset="0"/>
                <a:cs typeface="Tahoma" panose="020B0604030504040204" pitchFamily="34" charset="0"/>
              </a:rPr>
              <a:t>бүртгэгдсэн</a:t>
            </a:r>
            <a:r>
              <a:rPr lang="en-US"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altLang="en-US" sz="1800" dirty="0" err="1">
                <a:solidFill>
                  <a:srgbClr val="002060"/>
                </a:solidFill>
                <a:latin typeface="Tahoma" panose="020B0604030504040204" pitchFamily="34" charset="0"/>
                <a:ea typeface="Tahoma" panose="020B0604030504040204" pitchFamily="34" charset="0"/>
                <a:cs typeface="Tahoma" panose="020B0604030504040204" pitchFamily="34" charset="0"/>
              </a:rPr>
              <a:t>тохиолдол</a:t>
            </a:r>
            <a:endParaRPr lang="mn-MN" altLang="en-US" sz="1800"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r>
              <a:rPr lang="mn-MN" altLang="en-US" sz="1200" dirty="0">
                <a:solidFill>
                  <a:srgbClr val="002060"/>
                </a:solidFill>
                <a:latin typeface="Tahoma" panose="020B0604030504040204" pitchFamily="34" charset="0"/>
                <a:ea typeface="Tahoma" panose="020B0604030504040204" pitchFamily="34" charset="0"/>
                <a:cs typeface="Tahoma" panose="020B0604030504040204" pitchFamily="34" charset="0"/>
              </a:rPr>
              <a:t>/10</a:t>
            </a:r>
            <a:r>
              <a:rPr lang="en-US" altLang="en-US" sz="1200" dirty="0">
                <a:solidFill>
                  <a:srgbClr val="002060"/>
                </a:solidFill>
                <a:latin typeface="Tahoma" panose="020B0604030504040204" pitchFamily="34" charset="0"/>
                <a:ea typeface="Tahoma" panose="020B0604030504040204" pitchFamily="34" charset="0"/>
                <a:cs typeface="Tahoma" panose="020B0604030504040204" pitchFamily="34" charset="0"/>
              </a:rPr>
              <a:t>.</a:t>
            </a:r>
            <a:r>
              <a:rPr lang="mn-MN" altLang="en-US" sz="1200" dirty="0">
                <a:solidFill>
                  <a:srgbClr val="002060"/>
                </a:solidFill>
                <a:latin typeface="Tahoma" panose="020B0604030504040204" pitchFamily="34" charset="0"/>
                <a:ea typeface="Tahoma" panose="020B0604030504040204" pitchFamily="34" charset="0"/>
                <a:cs typeface="Tahoma" panose="020B0604030504040204" pitchFamily="34" charset="0"/>
              </a:rPr>
              <a:t>000 амьд амд 2021 он/</a:t>
            </a:r>
            <a:endParaRPr lang="en-US" sz="12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F95F1358-DE5E-7F40-A8FE-003942F968E7}"/>
              </a:ext>
            </a:extLst>
          </p:cNvPr>
          <p:cNvSpPr txBox="1">
            <a:spLocks/>
          </p:cNvSpPr>
          <p:nvPr/>
        </p:nvSpPr>
        <p:spPr>
          <a:xfrm>
            <a:off x="6328278" y="3174392"/>
            <a:ext cx="5381458" cy="7665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Трихоманиаз өвчний тохиолд</a:t>
            </a:r>
            <a:r>
              <a:rPr lang="en-US" altLang="en-US" sz="1800" dirty="0" err="1">
                <a:solidFill>
                  <a:srgbClr val="002060"/>
                </a:solidFill>
                <a:latin typeface="Tahoma" panose="020B0604030504040204" pitchFamily="34" charset="0"/>
                <a:ea typeface="Tahoma" panose="020B0604030504040204" pitchFamily="34" charset="0"/>
                <a:cs typeface="Tahoma" panose="020B0604030504040204" pitchFamily="34" charset="0"/>
              </a:rPr>
              <a:t>ол</a:t>
            </a:r>
            <a:r>
              <a:rPr lang="en-US"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a:t>
            </a:r>
            <a:r>
              <a:rPr lang="mn-MN"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t> </a:t>
            </a:r>
            <a:br>
              <a:rPr lang="en-US" altLang="en-US" sz="1800" dirty="0">
                <a:solidFill>
                  <a:srgbClr val="002060"/>
                </a:solidFill>
                <a:latin typeface="Tahoma" panose="020B0604030504040204" pitchFamily="34" charset="0"/>
                <a:ea typeface="Tahoma" panose="020B0604030504040204" pitchFamily="34" charset="0"/>
                <a:cs typeface="Tahoma" panose="020B0604030504040204" pitchFamily="34" charset="0"/>
              </a:rPr>
            </a:br>
            <a:r>
              <a:rPr lang="mn-MN" altLang="en-US" sz="1200" dirty="0">
                <a:solidFill>
                  <a:srgbClr val="002060"/>
                </a:solidFill>
                <a:latin typeface="Tahoma" panose="020B0604030504040204" pitchFamily="34" charset="0"/>
                <a:ea typeface="Tahoma" panose="020B0604030504040204" pitchFamily="34" charset="0"/>
                <a:cs typeface="Tahoma" panose="020B0604030504040204" pitchFamily="34" charset="0"/>
              </a:rPr>
              <a:t>/10</a:t>
            </a:r>
            <a:r>
              <a:rPr lang="en-US" altLang="en-US" sz="1200" dirty="0">
                <a:solidFill>
                  <a:srgbClr val="002060"/>
                </a:solidFill>
                <a:latin typeface="Tahoma" panose="020B0604030504040204" pitchFamily="34" charset="0"/>
                <a:ea typeface="Tahoma" panose="020B0604030504040204" pitchFamily="34" charset="0"/>
                <a:cs typeface="Tahoma" panose="020B0604030504040204" pitchFamily="34" charset="0"/>
              </a:rPr>
              <a:t>.</a:t>
            </a:r>
            <a:r>
              <a:rPr lang="mn-MN" altLang="en-US" sz="1200" dirty="0">
                <a:solidFill>
                  <a:srgbClr val="002060"/>
                </a:solidFill>
                <a:latin typeface="Tahoma" panose="020B0604030504040204" pitchFamily="34" charset="0"/>
                <a:ea typeface="Tahoma" panose="020B0604030504040204" pitchFamily="34" charset="0"/>
                <a:cs typeface="Tahoma" panose="020B0604030504040204" pitchFamily="34" charset="0"/>
              </a:rPr>
              <a:t>000 хүн амд, 2021 он/</a:t>
            </a:r>
            <a:endParaRPr lang="en-US" sz="12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14" name="Straight Connector 13"/>
          <p:cNvCxnSpPr/>
          <p:nvPr/>
        </p:nvCxnSpPr>
        <p:spPr>
          <a:xfrm>
            <a:off x="5863723" y="0"/>
            <a:ext cx="0" cy="685800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5422" y="3284775"/>
            <a:ext cx="12192000" cy="2655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855E775E-4343-E546-BC9B-3C84038E8729}"/>
              </a:ext>
            </a:extLst>
          </p:cNvPr>
          <p:cNvPicPr>
            <a:picLocks noChangeAspect="1"/>
          </p:cNvPicPr>
          <p:nvPr/>
        </p:nvPicPr>
        <p:blipFill>
          <a:blip r:embed="rId2"/>
          <a:stretch>
            <a:fillRect/>
          </a:stretch>
        </p:blipFill>
        <p:spPr>
          <a:xfrm>
            <a:off x="318816" y="537673"/>
            <a:ext cx="5204710" cy="2677521"/>
          </a:xfrm>
          <a:prstGeom prst="rect">
            <a:avLst/>
          </a:prstGeom>
        </p:spPr>
      </p:pic>
      <p:graphicFrame>
        <p:nvGraphicFramePr>
          <p:cNvPr id="18" name="Chart 17">
            <a:extLst>
              <a:ext uri="{FF2B5EF4-FFF2-40B4-BE49-F238E27FC236}">
                <a16:creationId xmlns:a16="http://schemas.microsoft.com/office/drawing/2014/main" id="{E0991E67-3AFF-4D7F-85D3-D1F9325684C1}"/>
              </a:ext>
            </a:extLst>
          </p:cNvPr>
          <p:cNvGraphicFramePr>
            <a:graphicFrameLocks/>
          </p:cNvGraphicFramePr>
          <p:nvPr>
            <p:extLst>
              <p:ext uri="{D42A27DB-BD31-4B8C-83A1-F6EECF244321}">
                <p14:modId xmlns:p14="http://schemas.microsoft.com/office/powerpoint/2010/main" val="3922200225"/>
              </p:ext>
            </p:extLst>
          </p:nvPr>
        </p:nvGraphicFramePr>
        <p:xfrm>
          <a:off x="6765322" y="780282"/>
          <a:ext cx="4815349" cy="24467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a:extLst>
              <a:ext uri="{FF2B5EF4-FFF2-40B4-BE49-F238E27FC236}">
                <a16:creationId xmlns:a16="http://schemas.microsoft.com/office/drawing/2014/main" id="{6D4BED0B-501E-4171-ADF6-DD7E7C7F2C23}"/>
              </a:ext>
            </a:extLst>
          </p:cNvPr>
          <p:cNvGraphicFramePr>
            <a:graphicFrameLocks/>
          </p:cNvGraphicFramePr>
          <p:nvPr>
            <p:extLst>
              <p:ext uri="{D42A27DB-BD31-4B8C-83A1-F6EECF244321}">
                <p14:modId xmlns:p14="http://schemas.microsoft.com/office/powerpoint/2010/main" val="1243000842"/>
              </p:ext>
            </p:extLst>
          </p:nvPr>
        </p:nvGraphicFramePr>
        <p:xfrm>
          <a:off x="536466" y="3779570"/>
          <a:ext cx="4572000" cy="2500845"/>
        </p:xfrm>
        <a:graphic>
          <a:graphicData uri="http://schemas.openxmlformats.org/drawingml/2006/chart">
            <c:chart xmlns:c="http://schemas.openxmlformats.org/drawingml/2006/chart" xmlns:r="http://schemas.openxmlformats.org/officeDocument/2006/relationships" r:id="rId4"/>
          </a:graphicData>
        </a:graphic>
      </p:graphicFrame>
      <p:cxnSp>
        <p:nvCxnSpPr>
          <p:cNvPr id="21" name="Straight Connector 20">
            <a:extLst>
              <a:ext uri="{FF2B5EF4-FFF2-40B4-BE49-F238E27FC236}">
                <a16:creationId xmlns:a16="http://schemas.microsoft.com/office/drawing/2014/main" id="{7DDDB0D7-3AC5-4377-B3FB-BB9D45CA5920}"/>
              </a:ext>
            </a:extLst>
          </p:cNvPr>
          <p:cNvCxnSpPr>
            <a:cxnSpLocks/>
            <a:endCxn id="18" idx="3"/>
          </p:cNvCxnSpPr>
          <p:nvPr/>
        </p:nvCxnSpPr>
        <p:spPr>
          <a:xfrm>
            <a:off x="7034403" y="2003633"/>
            <a:ext cx="4546268" cy="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 name="Straight Connector 5">
            <a:extLst>
              <a:ext uri="{FF2B5EF4-FFF2-40B4-BE49-F238E27FC236}">
                <a16:creationId xmlns:a16="http://schemas.microsoft.com/office/drawing/2014/main" id="{9A53EED3-4F81-4F36-812B-33E850E4C9E3}"/>
              </a:ext>
            </a:extLst>
          </p:cNvPr>
          <p:cNvCxnSpPr>
            <a:cxnSpLocks/>
          </p:cNvCxnSpPr>
          <p:nvPr/>
        </p:nvCxnSpPr>
        <p:spPr>
          <a:xfrm>
            <a:off x="1011755" y="5086350"/>
            <a:ext cx="4191000" cy="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2" name="Rectangle 21">
            <a:extLst>
              <a:ext uri="{FF2B5EF4-FFF2-40B4-BE49-F238E27FC236}">
                <a16:creationId xmlns:a16="http://schemas.microsoft.com/office/drawing/2014/main" id="{13E1DB6A-4BFB-4CE2-B077-B16EA30C2C52}"/>
              </a:ext>
            </a:extLst>
          </p:cNvPr>
          <p:cNvSpPr/>
          <p:nvPr/>
        </p:nvSpPr>
        <p:spPr>
          <a:xfrm>
            <a:off x="4323376" y="4123163"/>
            <a:ext cx="859952" cy="48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mn-MN" sz="1000" dirty="0">
                <a:solidFill>
                  <a:srgbClr val="002060"/>
                </a:solidFill>
              </a:rPr>
              <a:t>Улс  - 9.1</a:t>
            </a:r>
          </a:p>
          <a:p>
            <a:r>
              <a:rPr lang="mn-MN" sz="1000" dirty="0">
                <a:solidFill>
                  <a:srgbClr val="002060"/>
                </a:solidFill>
              </a:rPr>
              <a:t>Аймаг-11.6</a:t>
            </a:r>
            <a:endParaRPr lang="en-US" sz="1000" dirty="0">
              <a:solidFill>
                <a:srgbClr val="002060"/>
              </a:solidFill>
            </a:endParaRPr>
          </a:p>
        </p:txBody>
      </p:sp>
      <p:graphicFrame>
        <p:nvGraphicFramePr>
          <p:cNvPr id="23" name="Chart 22">
            <a:extLst>
              <a:ext uri="{FF2B5EF4-FFF2-40B4-BE49-F238E27FC236}">
                <a16:creationId xmlns:a16="http://schemas.microsoft.com/office/drawing/2014/main" id="{24615470-46F2-4810-B2C4-4B4E26E85212}"/>
              </a:ext>
            </a:extLst>
          </p:cNvPr>
          <p:cNvGraphicFramePr>
            <a:graphicFrameLocks/>
          </p:cNvGraphicFramePr>
          <p:nvPr>
            <p:extLst>
              <p:ext uri="{D42A27DB-BD31-4B8C-83A1-F6EECF244321}">
                <p14:modId xmlns:p14="http://schemas.microsoft.com/office/powerpoint/2010/main" val="1983892619"/>
              </p:ext>
            </p:extLst>
          </p:nvPr>
        </p:nvGraphicFramePr>
        <p:xfrm>
          <a:off x="6562563" y="3752805"/>
          <a:ext cx="4815350" cy="2312033"/>
        </p:xfrm>
        <a:graphic>
          <a:graphicData uri="http://schemas.openxmlformats.org/drawingml/2006/chart">
            <c:chart xmlns:c="http://schemas.openxmlformats.org/drawingml/2006/chart" xmlns:r="http://schemas.openxmlformats.org/officeDocument/2006/relationships" r:id="rId5"/>
          </a:graphicData>
        </a:graphic>
      </p:graphicFrame>
      <p:sp>
        <p:nvSpPr>
          <p:cNvPr id="24" name="Rectangle 23">
            <a:extLst>
              <a:ext uri="{FF2B5EF4-FFF2-40B4-BE49-F238E27FC236}">
                <a16:creationId xmlns:a16="http://schemas.microsoft.com/office/drawing/2014/main" id="{ED15F2E7-05E5-4244-8E54-CED3FF61F60D}"/>
              </a:ext>
            </a:extLst>
          </p:cNvPr>
          <p:cNvSpPr/>
          <p:nvPr/>
        </p:nvSpPr>
        <p:spPr>
          <a:xfrm>
            <a:off x="10726946" y="4228708"/>
            <a:ext cx="859952" cy="480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mn-MN" sz="1000" dirty="0">
                <a:solidFill>
                  <a:srgbClr val="002060"/>
                </a:solidFill>
              </a:rPr>
              <a:t>Улс  - 7.9</a:t>
            </a:r>
          </a:p>
          <a:p>
            <a:r>
              <a:rPr lang="mn-MN" sz="1000" dirty="0">
                <a:solidFill>
                  <a:srgbClr val="002060"/>
                </a:solidFill>
              </a:rPr>
              <a:t>Аймаг9.7</a:t>
            </a:r>
            <a:endParaRPr lang="en-US" sz="1000" dirty="0">
              <a:solidFill>
                <a:srgbClr val="002060"/>
              </a:solidFill>
            </a:endParaRPr>
          </a:p>
        </p:txBody>
      </p:sp>
      <p:cxnSp>
        <p:nvCxnSpPr>
          <p:cNvPr id="26" name="Straight Connector 25">
            <a:extLst>
              <a:ext uri="{FF2B5EF4-FFF2-40B4-BE49-F238E27FC236}">
                <a16:creationId xmlns:a16="http://schemas.microsoft.com/office/drawing/2014/main" id="{CD2606D4-C169-4A12-9BCF-EFC936A0071B}"/>
              </a:ext>
            </a:extLst>
          </p:cNvPr>
          <p:cNvCxnSpPr>
            <a:cxnSpLocks/>
          </p:cNvCxnSpPr>
          <p:nvPr/>
        </p:nvCxnSpPr>
        <p:spPr>
          <a:xfrm>
            <a:off x="6965922" y="5286375"/>
            <a:ext cx="4614750" cy="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7" name="Title 1">
            <a:extLst>
              <a:ext uri="{FF2B5EF4-FFF2-40B4-BE49-F238E27FC236}">
                <a16:creationId xmlns:a16="http://schemas.microsoft.com/office/drawing/2014/main" id="{D59E0572-CD5B-437A-9022-C2655B791A8A}"/>
              </a:ext>
            </a:extLst>
          </p:cNvPr>
          <p:cNvSpPr txBox="1">
            <a:spLocks/>
          </p:cNvSpPr>
          <p:nvPr/>
        </p:nvSpPr>
        <p:spPr>
          <a:xfrm>
            <a:off x="929773" y="907341"/>
            <a:ext cx="479577" cy="1496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sz="1000" dirty="0">
                <a:solidFill>
                  <a:srgbClr val="002060"/>
                </a:solidFill>
                <a:latin typeface="Tahoma" panose="020B0604030504040204" pitchFamily="34" charset="0"/>
                <a:ea typeface="Tahoma" panose="020B0604030504040204" pitchFamily="34" charset="0"/>
                <a:cs typeface="Tahoma" panose="020B0604030504040204" pitchFamily="34" charset="0"/>
              </a:rPr>
              <a:t>12.6</a:t>
            </a:r>
            <a:endParaRPr lang="en-US" sz="10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a:extLst>
              <a:ext uri="{FF2B5EF4-FFF2-40B4-BE49-F238E27FC236}">
                <a16:creationId xmlns:a16="http://schemas.microsoft.com/office/drawing/2014/main" id="{11771914-0AE8-4C95-8918-5C1CADE8CBD2}"/>
              </a:ext>
            </a:extLst>
          </p:cNvPr>
          <p:cNvSpPr/>
          <p:nvPr/>
        </p:nvSpPr>
        <p:spPr>
          <a:xfrm>
            <a:off x="5108466" y="1837655"/>
            <a:ext cx="424773" cy="174749"/>
          </a:xfrm>
          <a:prstGeom prst="rect">
            <a:avLst/>
          </a:prstGeom>
          <a:solidFill>
            <a:schemeClr val="bg1">
              <a:lumMod val="6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n-MN" sz="1000" dirty="0">
                <a:solidFill>
                  <a:srgbClr val="002060"/>
                </a:solidFill>
              </a:rPr>
              <a:t>12.6</a:t>
            </a:r>
            <a:endParaRPr lang="en-US" sz="1000" dirty="0">
              <a:solidFill>
                <a:srgbClr val="002060"/>
              </a:solidFill>
            </a:endParaRPr>
          </a:p>
        </p:txBody>
      </p:sp>
      <p:sp>
        <p:nvSpPr>
          <p:cNvPr id="28" name="Rectangle 27">
            <a:extLst>
              <a:ext uri="{FF2B5EF4-FFF2-40B4-BE49-F238E27FC236}">
                <a16:creationId xmlns:a16="http://schemas.microsoft.com/office/drawing/2014/main" id="{BE2D97BF-EC68-49AF-9505-5E0E5E8C3853}"/>
              </a:ext>
            </a:extLst>
          </p:cNvPr>
          <p:cNvSpPr/>
          <p:nvPr/>
        </p:nvSpPr>
        <p:spPr>
          <a:xfrm>
            <a:off x="5199122" y="2236197"/>
            <a:ext cx="424773" cy="174749"/>
          </a:xfrm>
          <a:prstGeom prst="rect">
            <a:avLst/>
          </a:prstGeom>
          <a:solidFill>
            <a:schemeClr val="bg1">
              <a:lumMod val="6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n-MN" sz="1000" dirty="0">
                <a:solidFill>
                  <a:srgbClr val="002060"/>
                </a:solidFill>
              </a:rPr>
              <a:t>11.4</a:t>
            </a:r>
            <a:endParaRPr lang="en-US" sz="1000" dirty="0">
              <a:solidFill>
                <a:srgbClr val="002060"/>
              </a:solidFill>
            </a:endParaRPr>
          </a:p>
        </p:txBody>
      </p:sp>
      <p:sp>
        <p:nvSpPr>
          <p:cNvPr id="29" name="Rectangle 28">
            <a:extLst>
              <a:ext uri="{FF2B5EF4-FFF2-40B4-BE49-F238E27FC236}">
                <a16:creationId xmlns:a16="http://schemas.microsoft.com/office/drawing/2014/main" id="{013E0D4E-EAEC-4BA3-A5D5-673820ED8462}"/>
              </a:ext>
            </a:extLst>
          </p:cNvPr>
          <p:cNvSpPr/>
          <p:nvPr/>
        </p:nvSpPr>
        <p:spPr>
          <a:xfrm>
            <a:off x="5226648" y="2497370"/>
            <a:ext cx="424773" cy="174749"/>
          </a:xfrm>
          <a:prstGeom prst="rect">
            <a:avLst/>
          </a:prstGeom>
          <a:solidFill>
            <a:schemeClr val="bg1">
              <a:lumMod val="6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n-MN" sz="1000" dirty="0">
                <a:solidFill>
                  <a:srgbClr val="002060"/>
                </a:solidFill>
              </a:rPr>
              <a:t>14.6</a:t>
            </a:r>
            <a:endParaRPr lang="en-US" sz="1000" dirty="0">
              <a:solidFill>
                <a:srgbClr val="002060"/>
              </a:solidFill>
            </a:endParaRPr>
          </a:p>
        </p:txBody>
      </p:sp>
      <p:sp>
        <p:nvSpPr>
          <p:cNvPr id="30" name="Rectangle 29">
            <a:extLst>
              <a:ext uri="{FF2B5EF4-FFF2-40B4-BE49-F238E27FC236}">
                <a16:creationId xmlns:a16="http://schemas.microsoft.com/office/drawing/2014/main" id="{E27575C4-16B4-4D5E-9D34-8B803B2B8F92}"/>
              </a:ext>
            </a:extLst>
          </p:cNvPr>
          <p:cNvSpPr/>
          <p:nvPr/>
        </p:nvSpPr>
        <p:spPr>
          <a:xfrm>
            <a:off x="4614914" y="1229964"/>
            <a:ext cx="424773" cy="174749"/>
          </a:xfrm>
          <a:prstGeom prst="rect">
            <a:avLst/>
          </a:prstGeom>
          <a:solidFill>
            <a:schemeClr val="bg1">
              <a:lumMod val="6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n-MN" sz="1000" dirty="0">
                <a:solidFill>
                  <a:srgbClr val="002060"/>
                </a:solidFill>
              </a:rPr>
              <a:t>16.2</a:t>
            </a:r>
            <a:endParaRPr lang="en-US" sz="1000" dirty="0">
              <a:solidFill>
                <a:srgbClr val="002060"/>
              </a:solidFill>
            </a:endParaRPr>
          </a:p>
        </p:txBody>
      </p:sp>
      <p:sp>
        <p:nvSpPr>
          <p:cNvPr id="31" name="Rectangle 30">
            <a:extLst>
              <a:ext uri="{FF2B5EF4-FFF2-40B4-BE49-F238E27FC236}">
                <a16:creationId xmlns:a16="http://schemas.microsoft.com/office/drawing/2014/main" id="{C6D30BD5-B28E-43E7-86FC-11E359E0F2B1}"/>
              </a:ext>
            </a:extLst>
          </p:cNvPr>
          <p:cNvSpPr/>
          <p:nvPr/>
        </p:nvSpPr>
        <p:spPr>
          <a:xfrm>
            <a:off x="4683693" y="1583524"/>
            <a:ext cx="424773" cy="174749"/>
          </a:xfrm>
          <a:prstGeom prst="rect">
            <a:avLst/>
          </a:prstGeom>
          <a:solidFill>
            <a:schemeClr val="bg1">
              <a:lumMod val="6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n-MN" sz="1000" dirty="0">
                <a:solidFill>
                  <a:srgbClr val="002060"/>
                </a:solidFill>
              </a:rPr>
              <a:t>18.3</a:t>
            </a:r>
            <a:endParaRPr lang="en-US" sz="1000" dirty="0">
              <a:solidFill>
                <a:srgbClr val="002060"/>
              </a:solidFill>
            </a:endParaRPr>
          </a:p>
        </p:txBody>
      </p:sp>
      <p:sp>
        <p:nvSpPr>
          <p:cNvPr id="32" name="Rectangle 31">
            <a:extLst>
              <a:ext uri="{FF2B5EF4-FFF2-40B4-BE49-F238E27FC236}">
                <a16:creationId xmlns:a16="http://schemas.microsoft.com/office/drawing/2014/main" id="{50C9ED08-BCF2-4889-81AC-7D6B2EF74AB4}"/>
              </a:ext>
            </a:extLst>
          </p:cNvPr>
          <p:cNvSpPr/>
          <p:nvPr/>
        </p:nvSpPr>
        <p:spPr>
          <a:xfrm>
            <a:off x="4614914" y="2081985"/>
            <a:ext cx="424773" cy="174749"/>
          </a:xfrm>
          <a:prstGeom prst="rect">
            <a:avLst/>
          </a:prstGeom>
          <a:solidFill>
            <a:schemeClr val="bg1">
              <a:lumMod val="6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n-MN" sz="1000" dirty="0">
                <a:solidFill>
                  <a:srgbClr val="002060"/>
                </a:solidFill>
              </a:rPr>
              <a:t>10.6</a:t>
            </a:r>
            <a:endParaRPr lang="en-US" sz="1000" dirty="0">
              <a:solidFill>
                <a:srgbClr val="002060"/>
              </a:solidFill>
            </a:endParaRPr>
          </a:p>
        </p:txBody>
      </p:sp>
      <p:sp>
        <p:nvSpPr>
          <p:cNvPr id="33" name="Title 1">
            <a:extLst>
              <a:ext uri="{FF2B5EF4-FFF2-40B4-BE49-F238E27FC236}">
                <a16:creationId xmlns:a16="http://schemas.microsoft.com/office/drawing/2014/main" id="{58C13F9D-F944-419B-8F36-7751DEDE064A}"/>
              </a:ext>
            </a:extLst>
          </p:cNvPr>
          <p:cNvSpPr txBox="1">
            <a:spLocks/>
          </p:cNvSpPr>
          <p:nvPr/>
        </p:nvSpPr>
        <p:spPr>
          <a:xfrm>
            <a:off x="6775984" y="980851"/>
            <a:ext cx="4601929" cy="554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mn-MN" sz="1200" dirty="0">
                <a:solidFill>
                  <a:srgbClr val="FF0000"/>
                </a:solidFill>
                <a:latin typeface="Tahoma" panose="020B0604030504040204" pitchFamily="34" charset="0"/>
                <a:ea typeface="Tahoma" panose="020B0604030504040204" pitchFamily="34" charset="0"/>
                <a:cs typeface="Tahoma" panose="020B0604030504040204" pitchFamily="34" charset="0"/>
              </a:rPr>
              <a:t>Урьдчилан сэргийлэх үзлэг 35/43%</a:t>
            </a:r>
          </a:p>
          <a:p>
            <a:pPr algn="ctr"/>
            <a:r>
              <a:rPr lang="mn-MN" sz="1200" dirty="0">
                <a:solidFill>
                  <a:srgbClr val="FF0000"/>
                </a:solidFill>
                <a:latin typeface="Tahoma" panose="020B0604030504040204" pitchFamily="34" charset="0"/>
                <a:ea typeface="Tahoma" panose="020B0604030504040204" pitchFamily="34" charset="0"/>
                <a:cs typeface="Tahoma" panose="020B0604030504040204" pitchFamily="34" charset="0"/>
              </a:rPr>
              <a:t>Өвчний учир 26/32%</a:t>
            </a:r>
          </a:p>
          <a:p>
            <a:pPr algn="ctr"/>
            <a:r>
              <a:rPr lang="mn-MN" sz="1200" dirty="0">
                <a:solidFill>
                  <a:srgbClr val="FF0000"/>
                </a:solidFill>
                <a:latin typeface="Tahoma" panose="020B0604030504040204" pitchFamily="34" charset="0"/>
                <a:ea typeface="Tahoma" panose="020B0604030504040204" pitchFamily="34" charset="0"/>
                <a:cs typeface="Tahoma" panose="020B0604030504040204" pitchFamily="34" charset="0"/>
              </a:rPr>
              <a:t>Хавьтал 20/24.6%</a:t>
            </a:r>
            <a:endParaRPr lang="en-US" sz="1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77217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06258" y="426733"/>
            <a:ext cx="8788400" cy="614680"/>
          </a:xfrm>
        </p:spPr>
        <p:txBody>
          <a:bodyPr/>
          <a:lstStyle/>
          <a:p>
            <a:r>
              <a:rPr lang="mn-MN" sz="2800" dirty="0"/>
              <a:t>Цаашдын чиг хандлага – Дархлаажуулалт</a:t>
            </a:r>
            <a:endParaRPr lang="en-US" sz="2800" dirty="0"/>
          </a:p>
        </p:txBody>
      </p:sp>
      <p:graphicFrame>
        <p:nvGraphicFramePr>
          <p:cNvPr id="4" name="Chart 3">
            <a:extLst>
              <a:ext uri="{FF2B5EF4-FFF2-40B4-BE49-F238E27FC236}">
                <a16:creationId xmlns:a16="http://schemas.microsoft.com/office/drawing/2014/main" id="{DE453081-A2E8-4D1A-BDA0-4999C6B8AB33}"/>
              </a:ext>
            </a:extLst>
          </p:cNvPr>
          <p:cNvGraphicFramePr/>
          <p:nvPr>
            <p:extLst>
              <p:ext uri="{D42A27DB-BD31-4B8C-83A1-F6EECF244321}">
                <p14:modId xmlns:p14="http://schemas.microsoft.com/office/powerpoint/2010/main" val="2433556336"/>
              </p:ext>
            </p:extLst>
          </p:nvPr>
        </p:nvGraphicFramePr>
        <p:xfrm>
          <a:off x="163772" y="1861542"/>
          <a:ext cx="5397273" cy="435639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139437" y="6324313"/>
            <a:ext cx="4138115" cy="400110"/>
          </a:xfrm>
          <a:prstGeom prst="rect">
            <a:avLst/>
          </a:prstGeom>
        </p:spPr>
        <p:txBody>
          <a:bodyPr wrap="square">
            <a:spAutoFit/>
          </a:bodyPr>
          <a:lstStyle/>
          <a:p>
            <a:pPr algn="ctr"/>
            <a:r>
              <a:rPr lang="mn-MN" sz="1000" b="1" dirty="0">
                <a:solidFill>
                  <a:srgbClr val="002060"/>
                </a:solidFill>
                <a:latin typeface="Tahoma" panose="020B0604030504040204" pitchFamily="34" charset="0"/>
                <a:ea typeface="Tahoma" panose="020B0604030504040204" pitchFamily="34" charset="0"/>
                <a:cs typeface="Tahoma" panose="020B0604030504040204" pitchFamily="34" charset="0"/>
              </a:rPr>
              <a:t>Улсын хэмжээнд заавал хийх дархлаажуулалтын хамралт </a:t>
            </a:r>
            <a:r>
              <a:rPr lang="mn-MN" sz="1000" b="1" dirty="0">
                <a:solidFill>
                  <a:srgbClr val="C00000"/>
                </a:solidFill>
                <a:latin typeface="Tahoma" panose="020B0604030504040204" pitchFamily="34" charset="0"/>
                <a:ea typeface="Tahoma" panose="020B0604030504040204" pitchFamily="34" charset="0"/>
                <a:cs typeface="Tahoma" panose="020B0604030504040204" pitchFamily="34" charset="0"/>
              </a:rPr>
              <a:t>0.2-2.1%-иар буурсан. </a:t>
            </a:r>
            <a:endParaRPr lang="en-US" sz="1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0" name="Picture 9"/>
          <p:cNvPicPr>
            <a:picLocks noChangeAspect="1"/>
          </p:cNvPicPr>
          <p:nvPr/>
        </p:nvPicPr>
        <p:blipFill rotWithShape="1">
          <a:blip r:embed="rId3"/>
          <a:srcRect l="38059" t="2286" r="37595" b="2005"/>
          <a:stretch/>
        </p:blipFill>
        <p:spPr>
          <a:xfrm>
            <a:off x="1065712" y="6217932"/>
            <a:ext cx="147451" cy="579636"/>
          </a:xfrm>
          <a:prstGeom prst="rect">
            <a:avLst/>
          </a:prstGeom>
        </p:spPr>
      </p:pic>
      <p:sp>
        <p:nvSpPr>
          <p:cNvPr id="11" name="Rectangle 10"/>
          <p:cNvSpPr/>
          <p:nvPr/>
        </p:nvSpPr>
        <p:spPr>
          <a:xfrm>
            <a:off x="298765" y="1166470"/>
            <a:ext cx="5262280" cy="562783"/>
          </a:xfrm>
          <a:prstGeom prst="rect">
            <a:avLst/>
          </a:prstGeom>
        </p:spPr>
        <p:txBody>
          <a:bodyPr wrap="square">
            <a:spAutoFit/>
          </a:bodyPr>
          <a:lstStyle/>
          <a:p>
            <a:pPr algn="ctr">
              <a:lnSpc>
                <a:spcPct val="115000"/>
              </a:lnSpc>
              <a:spcAft>
                <a:spcPts val="0"/>
              </a:spcAft>
            </a:pPr>
            <a:r>
              <a:rPr lang="mn-MN" sz="1400" b="1" dirty="0">
                <a:solidFill>
                  <a:srgbClr val="002060"/>
                </a:solidFill>
                <a:latin typeface="Tahoma" panose="020B0604030504040204" pitchFamily="34" charset="0"/>
                <a:ea typeface="Tahoma" panose="020B0604030504040204" pitchFamily="34" charset="0"/>
                <a:cs typeface="Tahoma" panose="020B0604030504040204" pitchFamily="34" charset="0"/>
              </a:rPr>
              <a:t>УГУ вакцины 1-р тунгийн хамралт, өмнөх онтой</a:t>
            </a:r>
            <a:endParaRPr lang="en-US" sz="1400"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lnSpc>
                <a:spcPct val="115000"/>
              </a:lnSpc>
              <a:spcAft>
                <a:spcPts val="0"/>
              </a:spcAft>
            </a:pPr>
            <a:r>
              <a:rPr lang="mn-MN" sz="1400" b="1" dirty="0">
                <a:solidFill>
                  <a:srgbClr val="002060"/>
                </a:solidFill>
                <a:latin typeface="Tahoma" panose="020B0604030504040204" pitchFamily="34" charset="0"/>
                <a:ea typeface="Tahoma" panose="020B0604030504040204" pitchFamily="34" charset="0"/>
                <a:cs typeface="Tahoma" panose="020B0604030504040204" pitchFamily="34" charset="0"/>
              </a:rPr>
              <a:t> харьцуулсан үзүүлэлтээр</a:t>
            </a:r>
            <a:endParaRPr lang="en-US" sz="14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6B2A139C-85DC-4690-8E1A-D7898B8E1A10}"/>
              </a:ext>
            </a:extLst>
          </p:cNvPr>
          <p:cNvSpPr/>
          <p:nvPr/>
        </p:nvSpPr>
        <p:spPr>
          <a:xfrm>
            <a:off x="5934100" y="1309083"/>
            <a:ext cx="5783283" cy="3046988"/>
          </a:xfrm>
          <a:prstGeom prst="rect">
            <a:avLst/>
          </a:prstGeom>
        </p:spPr>
        <p:txBody>
          <a:bodyPr wrap="square">
            <a:spAutoFit/>
          </a:bodyPr>
          <a:lstStyle/>
          <a:p>
            <a:pPr lvl="0" algn="just">
              <a:defRPr/>
            </a:pPr>
            <a:r>
              <a:rPr lang="mn-MN" sz="1600" b="1" kern="0" dirty="0">
                <a:solidFill>
                  <a:srgbClr val="002060"/>
                </a:solidFill>
                <a:latin typeface="Calibri"/>
                <a:cs typeface="Arial" pitchFamily="34" charset="0"/>
              </a:rPr>
              <a:t>Нэг хүртэлх насны  хүүхдийн   товлолын дархлаажуулалтын бүрэн тунгийн хамралт -99,3%</a:t>
            </a:r>
          </a:p>
          <a:p>
            <a:pPr lvl="0" algn="just">
              <a:defRPr/>
            </a:pPr>
            <a:endParaRPr lang="mn-MN" sz="1600" b="1" kern="0" dirty="0">
              <a:solidFill>
                <a:srgbClr val="002060"/>
              </a:solidFill>
              <a:latin typeface="Calibri"/>
              <a:cs typeface="Arial" pitchFamily="34" charset="0"/>
            </a:endParaRPr>
          </a:p>
          <a:p>
            <a:pPr lvl="0" algn="just">
              <a:defRPr/>
            </a:pPr>
            <a:r>
              <a:rPr lang="mn-MN" sz="1600" b="1" kern="0" dirty="0">
                <a:solidFill>
                  <a:srgbClr val="002060"/>
                </a:solidFill>
                <a:latin typeface="Calibri"/>
                <a:cs typeface="Arial" pitchFamily="34" charset="0"/>
              </a:rPr>
              <a:t>Вакцин тус бүрээр хамралтын хувийг авч үзвэл:</a:t>
            </a:r>
          </a:p>
          <a:p>
            <a:pPr marL="342900" lvl="0" indent="-342900">
              <a:buFont typeface="Wingdings" panose="05000000000000000000" pitchFamily="2" charset="2"/>
              <a:buChar char="v"/>
              <a:defRPr/>
            </a:pPr>
            <a:r>
              <a:rPr lang="mn-MN" sz="1600" b="1" kern="0" dirty="0">
                <a:solidFill>
                  <a:srgbClr val="002060"/>
                </a:solidFill>
                <a:latin typeface="Calibri"/>
                <a:cs typeface="Arial" pitchFamily="34" charset="0"/>
              </a:rPr>
              <a:t>БЦЖ- -99,4%</a:t>
            </a:r>
          </a:p>
          <a:p>
            <a:pPr marL="342900" lvl="0" indent="-342900">
              <a:buFont typeface="Wingdings" panose="05000000000000000000" pitchFamily="2" charset="2"/>
              <a:buChar char="v"/>
              <a:defRPr/>
            </a:pPr>
            <a:r>
              <a:rPr lang="mn-MN" sz="1600" b="1" kern="0" dirty="0">
                <a:solidFill>
                  <a:srgbClr val="002060"/>
                </a:solidFill>
                <a:latin typeface="Calibri"/>
                <a:cs typeface="Arial" pitchFamily="34" charset="0"/>
              </a:rPr>
              <a:t>В гепатит-99,5%</a:t>
            </a:r>
          </a:p>
          <a:p>
            <a:pPr marL="342900" lvl="0" indent="-342900">
              <a:buFont typeface="Wingdings" panose="05000000000000000000" pitchFamily="2" charset="2"/>
              <a:buChar char="v"/>
              <a:defRPr/>
            </a:pPr>
            <a:r>
              <a:rPr lang="mn-MN" sz="1600" b="1" kern="0" dirty="0">
                <a:solidFill>
                  <a:srgbClr val="002060"/>
                </a:solidFill>
                <a:latin typeface="Calibri"/>
                <a:cs typeface="Arial" pitchFamily="34" charset="0"/>
              </a:rPr>
              <a:t>Халдварт саа-99,2%</a:t>
            </a:r>
          </a:p>
          <a:p>
            <a:pPr marL="342900" lvl="0" indent="-342900">
              <a:buFont typeface="Wingdings" panose="05000000000000000000" pitchFamily="2" charset="2"/>
              <a:buChar char="v"/>
              <a:defRPr/>
            </a:pPr>
            <a:r>
              <a:rPr lang="mn-MN" sz="1600" b="1" kern="0" dirty="0">
                <a:solidFill>
                  <a:srgbClr val="002060"/>
                </a:solidFill>
                <a:latin typeface="Calibri"/>
                <a:cs typeface="Arial" pitchFamily="34" charset="0"/>
              </a:rPr>
              <a:t>Тавт-99,4%</a:t>
            </a:r>
          </a:p>
          <a:p>
            <a:pPr marL="342900" lvl="0" indent="-342900">
              <a:buFont typeface="Wingdings" panose="05000000000000000000" pitchFamily="2" charset="2"/>
              <a:buChar char="v"/>
              <a:defRPr/>
            </a:pPr>
            <a:r>
              <a:rPr lang="mn-MN" sz="1600" b="1" kern="0" dirty="0">
                <a:solidFill>
                  <a:srgbClr val="002060"/>
                </a:solidFill>
                <a:latin typeface="Calibri"/>
                <a:cs typeface="Arial" pitchFamily="34" charset="0"/>
              </a:rPr>
              <a:t>УГУ-1-р тун -99,1%</a:t>
            </a:r>
          </a:p>
          <a:p>
            <a:pPr marL="342900" lvl="0" indent="-342900">
              <a:buFont typeface="Wingdings" panose="05000000000000000000" pitchFamily="2" charset="2"/>
              <a:buChar char="v"/>
              <a:defRPr/>
            </a:pPr>
            <a:r>
              <a:rPr lang="mn-MN" sz="1600" b="1" kern="0" dirty="0">
                <a:solidFill>
                  <a:srgbClr val="002060"/>
                </a:solidFill>
                <a:latin typeface="Calibri"/>
                <a:cs typeface="Arial" pitchFamily="34" charset="0"/>
              </a:rPr>
              <a:t>Пневмококк-99,4%</a:t>
            </a:r>
          </a:p>
          <a:p>
            <a:pPr lvl="0">
              <a:defRPr/>
            </a:pPr>
            <a:endParaRPr lang="mn-MN" sz="1600" b="1" kern="0" dirty="0">
              <a:solidFill>
                <a:srgbClr val="002060"/>
              </a:solidFill>
              <a:latin typeface="Calibri"/>
              <a:cs typeface="Arial" pitchFamily="34" charset="0"/>
            </a:endParaRPr>
          </a:p>
          <a:p>
            <a:pPr lvl="0">
              <a:defRPr/>
            </a:pPr>
            <a:endParaRPr lang="mn-MN" sz="1600" b="1" kern="0" dirty="0">
              <a:solidFill>
                <a:srgbClr val="002060"/>
              </a:solidFill>
              <a:latin typeface="Calibri"/>
              <a:cs typeface="Arial" pitchFamily="34" charset="0"/>
            </a:endParaRPr>
          </a:p>
        </p:txBody>
      </p:sp>
      <p:sp>
        <p:nvSpPr>
          <p:cNvPr id="9" name="Rectangle 8">
            <a:extLst>
              <a:ext uri="{FF2B5EF4-FFF2-40B4-BE49-F238E27FC236}">
                <a16:creationId xmlns:a16="http://schemas.microsoft.com/office/drawing/2014/main" id="{A03DF2AA-1950-4172-A19C-64A0F68385AD}"/>
              </a:ext>
            </a:extLst>
          </p:cNvPr>
          <p:cNvSpPr/>
          <p:nvPr/>
        </p:nvSpPr>
        <p:spPr>
          <a:xfrm>
            <a:off x="5934100" y="4180170"/>
            <a:ext cx="5700156" cy="1815882"/>
          </a:xfrm>
          <a:prstGeom prst="rect">
            <a:avLst/>
          </a:prstGeom>
        </p:spPr>
        <p:txBody>
          <a:bodyPr wrap="square">
            <a:spAutoFit/>
          </a:bodyPr>
          <a:lstStyle/>
          <a:p>
            <a:pPr algn="just"/>
            <a:r>
              <a:rPr lang="mn-MN" sz="1600" dirty="0">
                <a:solidFill>
                  <a:srgbClr val="002060"/>
                </a:solidFill>
                <a:latin typeface="Arial" pitchFamily="34" charset="0"/>
                <a:cs typeface="Arial" pitchFamily="34" charset="0"/>
              </a:rPr>
              <a:t>Коронавируст халдварын эсрэг дархлаажуулалт 2022 оны 3 сарын 21-ний өдрийн байдлаар: </a:t>
            </a:r>
          </a:p>
          <a:p>
            <a:pPr algn="just"/>
            <a:endParaRPr lang="mn-MN" sz="1600" dirty="0">
              <a:solidFill>
                <a:srgbClr val="002060"/>
              </a:solidFill>
              <a:latin typeface="Arial" pitchFamily="34" charset="0"/>
              <a:cs typeface="Arial" pitchFamily="34" charset="0"/>
            </a:endParaRPr>
          </a:p>
          <a:p>
            <a:pPr marL="285750" indent="-285750">
              <a:buFont typeface="Wingdings" panose="05000000000000000000" pitchFamily="2" charset="2"/>
              <a:buChar char="v"/>
            </a:pPr>
            <a:r>
              <a:rPr lang="mn-MN" sz="1600" dirty="0">
                <a:solidFill>
                  <a:srgbClr val="002060"/>
                </a:solidFill>
                <a:latin typeface="Arial" pitchFamily="34" charset="0"/>
                <a:cs typeface="Arial" pitchFamily="34" charset="0"/>
              </a:rPr>
              <a:t>1-р тун 97.5%</a:t>
            </a:r>
          </a:p>
          <a:p>
            <a:pPr marL="285750" indent="-285750">
              <a:buFont typeface="Wingdings" panose="05000000000000000000" pitchFamily="2" charset="2"/>
              <a:buChar char="v"/>
            </a:pPr>
            <a:r>
              <a:rPr lang="mn-MN" sz="1600" dirty="0">
                <a:solidFill>
                  <a:srgbClr val="002060"/>
                </a:solidFill>
                <a:latin typeface="Arial" pitchFamily="34" charset="0"/>
                <a:cs typeface="Arial" pitchFamily="34" charset="0"/>
              </a:rPr>
              <a:t>2-р тун 93,7%</a:t>
            </a:r>
          </a:p>
          <a:p>
            <a:pPr marL="285750" indent="-285750">
              <a:buFont typeface="Wingdings" panose="05000000000000000000" pitchFamily="2" charset="2"/>
              <a:buChar char="v"/>
            </a:pPr>
            <a:r>
              <a:rPr lang="mn-MN" sz="1600" dirty="0">
                <a:solidFill>
                  <a:srgbClr val="002060"/>
                </a:solidFill>
                <a:latin typeface="Arial" pitchFamily="34" charset="0"/>
                <a:cs typeface="Arial" pitchFamily="34" charset="0"/>
              </a:rPr>
              <a:t>3-р тун 63.6%</a:t>
            </a:r>
          </a:p>
          <a:p>
            <a:pPr marL="285750" indent="-285750">
              <a:buFont typeface="Wingdings" panose="05000000000000000000" pitchFamily="2" charset="2"/>
              <a:buChar char="v"/>
            </a:pPr>
            <a:r>
              <a:rPr lang="mn-MN" sz="1600" dirty="0">
                <a:solidFill>
                  <a:srgbClr val="002060"/>
                </a:solidFill>
                <a:latin typeface="Arial" pitchFamily="34" charset="0"/>
                <a:cs typeface="Arial" pitchFamily="34" charset="0"/>
              </a:rPr>
              <a:t>4-р тун 15.7</a:t>
            </a:r>
            <a:r>
              <a:rPr lang="en-US" sz="1600" dirty="0">
                <a:solidFill>
                  <a:srgbClr val="002060"/>
                </a:solidFill>
                <a:latin typeface="Arial" pitchFamily="34" charset="0"/>
                <a:cs typeface="Arial" pitchFamily="34" charset="0"/>
              </a:rPr>
              <a:t>%</a:t>
            </a:r>
            <a:endParaRPr lang="mn-MN" sz="16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2128029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972628C4-FBB2-C74D-A238-A71BC7D18A85}"/>
              </a:ext>
            </a:extLst>
          </p:cNvPr>
          <p:cNvSpPr>
            <a:spLocks noGrp="1"/>
          </p:cNvSpPr>
          <p:nvPr>
            <p:ph type="body" sz="quarter" idx="10"/>
          </p:nvPr>
        </p:nvSpPr>
        <p:spPr>
          <a:xfrm>
            <a:off x="174625" y="494843"/>
            <a:ext cx="10155238" cy="520700"/>
          </a:xfrm>
        </p:spPr>
        <p:txBody>
          <a:bodyPr/>
          <a:lstStyle/>
          <a:p>
            <a:r>
              <a:rPr lang="mn-MN" sz="2800" dirty="0"/>
              <a:t>Цаашдын чиг хандлага – </a:t>
            </a:r>
            <a:r>
              <a:rPr lang="en-US" sz="2800" dirty="0"/>
              <a:t>НЭМ-</a:t>
            </a:r>
            <a:r>
              <a:rPr lang="en-US" sz="2800" dirty="0" err="1"/>
              <a:t>ийн</a:t>
            </a:r>
            <a:r>
              <a:rPr lang="en-US" sz="2800" dirty="0"/>
              <a:t> </a:t>
            </a:r>
            <a:r>
              <a:rPr lang="en-US" sz="2800" dirty="0" err="1"/>
              <a:t>ноцтой</a:t>
            </a:r>
            <a:r>
              <a:rPr lang="en-US" sz="2800" dirty="0"/>
              <a:t> </a:t>
            </a:r>
            <a:r>
              <a:rPr lang="en-US" sz="2800" dirty="0" err="1"/>
              <a:t>байдал</a:t>
            </a:r>
            <a:endParaRPr lang="en-US" sz="2800" dirty="0"/>
          </a:p>
        </p:txBody>
      </p:sp>
      <p:pic>
        <p:nvPicPr>
          <p:cNvPr id="5" name="Picture 4">
            <a:extLst>
              <a:ext uri="{FF2B5EF4-FFF2-40B4-BE49-F238E27FC236}">
                <a16:creationId xmlns:a16="http://schemas.microsoft.com/office/drawing/2014/main" id="{3E3E04A1-E154-C541-9E74-CF5D73818A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012" y="3724149"/>
            <a:ext cx="4299574" cy="2639069"/>
          </a:xfrm>
          <a:prstGeom prst="rect">
            <a:avLst/>
          </a:prstGeom>
        </p:spPr>
      </p:pic>
      <p:sp>
        <p:nvSpPr>
          <p:cNvPr id="6" name="TextBox 5">
            <a:extLst>
              <a:ext uri="{FF2B5EF4-FFF2-40B4-BE49-F238E27FC236}">
                <a16:creationId xmlns:a16="http://schemas.microsoft.com/office/drawing/2014/main" id="{55F7D405-1ABE-B84C-AE59-6E763D4F713B}"/>
              </a:ext>
            </a:extLst>
          </p:cNvPr>
          <p:cNvSpPr txBox="1"/>
          <p:nvPr/>
        </p:nvSpPr>
        <p:spPr>
          <a:xfrm>
            <a:off x="806310" y="3077818"/>
            <a:ext cx="4251276" cy="646331"/>
          </a:xfrm>
          <a:prstGeom prst="rect">
            <a:avLst/>
          </a:prstGeom>
          <a:noFill/>
        </p:spPr>
        <p:txBody>
          <a:bodyPr wrap="square" rtlCol="0">
            <a:spAutoFit/>
          </a:bodyPr>
          <a:lstStyle/>
          <a:p>
            <a:pPr algn="ct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Хилийн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нэвтрэх</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цэгийн</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тандалтыг</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p>
          <a:p>
            <a:pPr algn="ct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сайжруулах</a:t>
            </a:r>
            <a:endParaRPr lang="en-US"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a:extLst>
              <a:ext uri="{FF2B5EF4-FFF2-40B4-BE49-F238E27FC236}">
                <a16:creationId xmlns:a16="http://schemas.microsoft.com/office/drawing/2014/main" id="{729512C2-94AB-1B40-8199-FED238D4F99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133" b="13067"/>
          <a:stretch/>
        </p:blipFill>
        <p:spPr>
          <a:xfrm>
            <a:off x="6795643" y="1678382"/>
            <a:ext cx="4828166" cy="2393409"/>
          </a:xfrm>
          <a:prstGeom prst="rect">
            <a:avLst/>
          </a:prstGeom>
        </p:spPr>
      </p:pic>
      <p:sp>
        <p:nvSpPr>
          <p:cNvPr id="9" name="TextBox 8">
            <a:extLst>
              <a:ext uri="{FF2B5EF4-FFF2-40B4-BE49-F238E27FC236}">
                <a16:creationId xmlns:a16="http://schemas.microsoft.com/office/drawing/2014/main" id="{6B042F67-C662-AF4D-B5F0-BF6B61FD3F0C}"/>
              </a:ext>
            </a:extLst>
          </p:cNvPr>
          <p:cNvSpPr txBox="1"/>
          <p:nvPr/>
        </p:nvSpPr>
        <p:spPr>
          <a:xfrm>
            <a:off x="6795643" y="1047207"/>
            <a:ext cx="4690188" cy="615553"/>
          </a:xfrm>
          <a:prstGeom prst="rect">
            <a:avLst/>
          </a:prstGeom>
          <a:noFill/>
        </p:spPr>
        <p:txBody>
          <a:bodyPr wrap="square" rtlCol="0">
            <a:spAutoFit/>
          </a:bodyPr>
          <a:lstStyle/>
          <a:p>
            <a:r>
              <a:rPr lang="en-US" sz="1700" dirty="0" err="1">
                <a:solidFill>
                  <a:srgbClr val="002060"/>
                </a:solidFill>
                <a:latin typeface="Tahoma" panose="020B0604030504040204" pitchFamily="34" charset="0"/>
                <a:ea typeface="Tahoma" panose="020B0604030504040204" pitchFamily="34" charset="0"/>
                <a:cs typeface="Tahoma" panose="020B0604030504040204" pitchFamily="34" charset="0"/>
              </a:rPr>
              <a:t>Олон</a:t>
            </a:r>
            <a:r>
              <a:rPr lang="en-US" sz="17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1700" dirty="0" err="1">
                <a:solidFill>
                  <a:srgbClr val="002060"/>
                </a:solidFill>
                <a:latin typeface="Tahoma" panose="020B0604030504040204" pitchFamily="34" charset="0"/>
                <a:ea typeface="Tahoma" panose="020B0604030504040204" pitchFamily="34" charset="0"/>
                <a:cs typeface="Tahoma" panose="020B0604030504040204" pitchFamily="34" charset="0"/>
              </a:rPr>
              <a:t>эх</a:t>
            </a:r>
            <a:r>
              <a:rPr lang="en-US" sz="17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1700" dirty="0" err="1">
                <a:solidFill>
                  <a:srgbClr val="002060"/>
                </a:solidFill>
                <a:latin typeface="Tahoma" panose="020B0604030504040204" pitchFamily="34" charset="0"/>
                <a:ea typeface="Tahoma" panose="020B0604030504040204" pitchFamily="34" charset="0"/>
                <a:cs typeface="Tahoma" panose="020B0604030504040204" pitchFamily="34" charset="0"/>
              </a:rPr>
              <a:t>сурвалжит</a:t>
            </a:r>
            <a:r>
              <a:rPr lang="en-US" sz="17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1700" dirty="0" err="1">
                <a:solidFill>
                  <a:srgbClr val="002060"/>
                </a:solidFill>
                <a:latin typeface="Tahoma" panose="020B0604030504040204" pitchFamily="34" charset="0"/>
                <a:ea typeface="Tahoma" panose="020B0604030504040204" pitchFamily="34" charset="0"/>
                <a:cs typeface="Tahoma" panose="020B0604030504040204" pitchFamily="34" charset="0"/>
              </a:rPr>
              <a:t>тандалтын</a:t>
            </a:r>
            <a:r>
              <a:rPr lang="en-US" sz="17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1700" dirty="0" err="1">
                <a:solidFill>
                  <a:srgbClr val="002060"/>
                </a:solidFill>
                <a:latin typeface="Tahoma" panose="020B0604030504040204" pitchFamily="34" charset="0"/>
                <a:ea typeface="Tahoma" panose="020B0604030504040204" pitchFamily="34" charset="0"/>
                <a:cs typeface="Tahoma" panose="020B0604030504040204" pitchFamily="34" charset="0"/>
              </a:rPr>
              <a:t>тогтолцоо</a:t>
            </a:r>
            <a:r>
              <a:rPr lang="en-US" sz="1700" dirty="0">
                <a:solidFill>
                  <a:srgbClr val="002060"/>
                </a:solidFill>
                <a:latin typeface="Tahoma" panose="020B0604030504040204" pitchFamily="34" charset="0"/>
                <a:ea typeface="Tahoma" panose="020B0604030504040204" pitchFamily="34" charset="0"/>
                <a:cs typeface="Tahoma" panose="020B0604030504040204" pitchFamily="34" charset="0"/>
              </a:rPr>
              <a:t> </a:t>
            </a:r>
          </a:p>
          <a:p>
            <a:pPr algn="ctr"/>
            <a:r>
              <a:rPr lang="en-US" sz="1700" dirty="0" err="1">
                <a:solidFill>
                  <a:srgbClr val="002060"/>
                </a:solidFill>
                <a:latin typeface="Tahoma" panose="020B0604030504040204" pitchFamily="34" charset="0"/>
                <a:ea typeface="Tahoma" panose="020B0604030504040204" pitchFamily="34" charset="0"/>
                <a:cs typeface="Tahoma" panose="020B0604030504040204" pitchFamily="34" charset="0"/>
              </a:rPr>
              <a:t>нэвтрүүлэх</a:t>
            </a:r>
            <a:endParaRPr lang="en-US" sz="17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3032D6A3-627A-1A4E-8C28-F0255C9AA2AD}"/>
              </a:ext>
            </a:extLst>
          </p:cNvPr>
          <p:cNvSpPr txBox="1"/>
          <p:nvPr/>
        </p:nvSpPr>
        <p:spPr>
          <a:xfrm>
            <a:off x="1729013" y="1311369"/>
            <a:ext cx="3699090" cy="923330"/>
          </a:xfrm>
          <a:prstGeom prst="rect">
            <a:avLst/>
          </a:prstGeom>
          <a:noFill/>
        </p:spPr>
        <p:txBody>
          <a:bodyPr wrap="square" rtlCol="0">
            <a:spAutoFit/>
          </a:bodyPr>
          <a:lstStyle/>
          <a:p>
            <a:pPr algn="ct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Халдварт</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өвчинтэй</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тэмцэх</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сэргийлэх</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арга</a:t>
            </a:r>
            <a:endParaRPr lang="en-US"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хэмжээний</a:t>
            </a:r>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002060"/>
                </a:solidFill>
                <a:latin typeface="Tahoma" panose="020B0604030504040204" pitchFamily="34" charset="0"/>
                <a:ea typeface="Tahoma" panose="020B0604030504040204" pitchFamily="34" charset="0"/>
                <a:cs typeface="Tahoma" panose="020B0604030504040204" pitchFamily="34" charset="0"/>
              </a:rPr>
              <a:t>төлөвлөгөө</a:t>
            </a:r>
            <a:endParaRPr lang="en-US"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a:extLst>
              <a:ext uri="{FF2B5EF4-FFF2-40B4-BE49-F238E27FC236}">
                <a16:creationId xmlns:a16="http://schemas.microsoft.com/office/drawing/2014/main" id="{7B808258-4D05-2D45-827C-1AA48281B5EB}"/>
              </a:ext>
            </a:extLst>
          </p:cNvPr>
          <p:cNvPicPr>
            <a:picLocks noChangeAspect="1"/>
          </p:cNvPicPr>
          <p:nvPr/>
        </p:nvPicPr>
        <p:blipFill>
          <a:blip r:embed="rId5"/>
          <a:stretch>
            <a:fillRect/>
          </a:stretch>
        </p:blipFill>
        <p:spPr>
          <a:xfrm>
            <a:off x="433535" y="1186735"/>
            <a:ext cx="1298911" cy="1298911"/>
          </a:xfrm>
          <a:prstGeom prst="rect">
            <a:avLst/>
          </a:prstGeom>
        </p:spPr>
      </p:pic>
      <p:cxnSp>
        <p:nvCxnSpPr>
          <p:cNvPr id="14" name="Straight Connector 13">
            <a:extLst>
              <a:ext uri="{FF2B5EF4-FFF2-40B4-BE49-F238E27FC236}">
                <a16:creationId xmlns:a16="http://schemas.microsoft.com/office/drawing/2014/main" id="{8E86A6AA-B72D-7447-A4E6-3C9B0D9B750C}"/>
              </a:ext>
            </a:extLst>
          </p:cNvPr>
          <p:cNvCxnSpPr>
            <a:cxnSpLocks/>
          </p:cNvCxnSpPr>
          <p:nvPr/>
        </p:nvCxnSpPr>
        <p:spPr>
          <a:xfrm>
            <a:off x="5815597" y="1047207"/>
            <a:ext cx="0" cy="5810793"/>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1610158-EDA9-1B44-B72D-21CF0079EF65}"/>
              </a:ext>
            </a:extLst>
          </p:cNvPr>
          <p:cNvCxnSpPr>
            <a:cxnSpLocks/>
          </p:cNvCxnSpPr>
          <p:nvPr/>
        </p:nvCxnSpPr>
        <p:spPr>
          <a:xfrm flipH="1">
            <a:off x="1" y="2874997"/>
            <a:ext cx="5815596"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10BE148-CEA2-B846-A70C-C8692F4FF054}"/>
              </a:ext>
            </a:extLst>
          </p:cNvPr>
          <p:cNvCxnSpPr>
            <a:cxnSpLocks/>
          </p:cNvCxnSpPr>
          <p:nvPr/>
        </p:nvCxnSpPr>
        <p:spPr>
          <a:xfrm flipH="1">
            <a:off x="5815597" y="4099314"/>
            <a:ext cx="6376403"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9AFD19A-2294-4A4C-9EE8-08D22FB4D831}"/>
              </a:ext>
            </a:extLst>
          </p:cNvPr>
          <p:cNvSpPr txBox="1"/>
          <p:nvPr/>
        </p:nvSpPr>
        <p:spPr>
          <a:xfrm>
            <a:off x="6063464" y="4174964"/>
            <a:ext cx="5880669" cy="353943"/>
          </a:xfrm>
          <a:prstGeom prst="rect">
            <a:avLst/>
          </a:prstGeom>
          <a:noFill/>
        </p:spPr>
        <p:txBody>
          <a:bodyPr wrap="square" rtlCol="0">
            <a:spAutoFit/>
          </a:bodyPr>
          <a:lstStyle/>
          <a:p>
            <a:pPr algn="ctr"/>
            <a:r>
              <a:rPr lang="en-US" sz="1700" dirty="0" err="1">
                <a:solidFill>
                  <a:srgbClr val="002060"/>
                </a:solidFill>
                <a:latin typeface="Tahoma" panose="020B0604030504040204" pitchFamily="34" charset="0"/>
                <a:ea typeface="Tahoma" panose="020B0604030504040204" pitchFamily="34" charset="0"/>
                <a:cs typeface="Tahoma" panose="020B0604030504040204" pitchFamily="34" charset="0"/>
              </a:rPr>
              <a:t>Эрсдэлийн</a:t>
            </a:r>
            <a:r>
              <a:rPr lang="en-US" sz="17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1700" dirty="0" err="1">
                <a:solidFill>
                  <a:srgbClr val="002060"/>
                </a:solidFill>
                <a:latin typeface="Tahoma" panose="020B0604030504040204" pitchFamily="34" charset="0"/>
                <a:ea typeface="Tahoma" panose="020B0604030504040204" pitchFamily="34" charset="0"/>
                <a:cs typeface="Tahoma" panose="020B0604030504040204" pitchFamily="34" charset="0"/>
              </a:rPr>
              <a:t>үнэлгээний</a:t>
            </a:r>
            <a:r>
              <a:rPr lang="en-US" sz="17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1700" dirty="0" err="1">
                <a:solidFill>
                  <a:srgbClr val="002060"/>
                </a:solidFill>
                <a:latin typeface="Tahoma" panose="020B0604030504040204" pitchFamily="34" charset="0"/>
                <a:ea typeface="Tahoma" panose="020B0604030504040204" pitchFamily="34" charset="0"/>
                <a:cs typeface="Tahoma" panose="020B0604030504040204" pitchFamily="34" charset="0"/>
              </a:rPr>
              <a:t>журам</a:t>
            </a:r>
            <a:r>
              <a:rPr lang="en-US" sz="1700" dirty="0">
                <a:solidFill>
                  <a:srgbClr val="002060"/>
                </a:solidFill>
                <a:latin typeface="Tahoma" panose="020B0604030504040204" pitchFamily="34" charset="0"/>
                <a:ea typeface="Tahoma" panose="020B0604030504040204" pitchFamily="34" charset="0"/>
                <a:cs typeface="Tahoma" panose="020B0604030504040204" pitchFamily="34" charset="0"/>
              </a:rPr>
              <a:t>, ТУТ</a:t>
            </a:r>
          </a:p>
        </p:txBody>
      </p:sp>
      <p:pic>
        <p:nvPicPr>
          <p:cNvPr id="24" name="Picture 23">
            <a:extLst>
              <a:ext uri="{FF2B5EF4-FFF2-40B4-BE49-F238E27FC236}">
                <a16:creationId xmlns:a16="http://schemas.microsoft.com/office/drawing/2014/main" id="{7FACEBE4-4413-A64E-ADC6-1857F3FA212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3278" t="28559" r="29556" b="14667"/>
          <a:stretch/>
        </p:blipFill>
        <p:spPr>
          <a:xfrm>
            <a:off x="6795643" y="4604556"/>
            <a:ext cx="1898463" cy="2092351"/>
          </a:xfrm>
          <a:prstGeom prst="rect">
            <a:avLst/>
          </a:prstGeom>
        </p:spPr>
      </p:pic>
      <p:pic>
        <p:nvPicPr>
          <p:cNvPr id="15" name="Picture 14">
            <a:extLst>
              <a:ext uri="{FF2B5EF4-FFF2-40B4-BE49-F238E27FC236}">
                <a16:creationId xmlns:a16="http://schemas.microsoft.com/office/drawing/2014/main" id="{4976DC46-993D-460A-AB01-2311EDF907B5}"/>
              </a:ext>
            </a:extLst>
          </p:cNvPr>
          <p:cNvPicPr>
            <a:picLocks noChangeAspect="1"/>
          </p:cNvPicPr>
          <p:nvPr/>
        </p:nvPicPr>
        <p:blipFill>
          <a:blip r:embed="rId7"/>
          <a:stretch>
            <a:fillRect/>
          </a:stretch>
        </p:blipFill>
        <p:spPr>
          <a:xfrm>
            <a:off x="8764978" y="4604556"/>
            <a:ext cx="2866216" cy="2253444"/>
          </a:xfrm>
          <a:prstGeom prst="rect">
            <a:avLst/>
          </a:prstGeom>
        </p:spPr>
      </p:pic>
    </p:spTree>
    <p:extLst>
      <p:ext uri="{BB962C8B-B14F-4D97-AF65-F5344CB8AC3E}">
        <p14:creationId xmlns:p14="http://schemas.microsoft.com/office/powerpoint/2010/main" val="35731401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2875</TotalTime>
  <Words>1479</Words>
  <Application>Microsoft Office PowerPoint</Application>
  <PresentationFormat>Widescreen</PresentationFormat>
  <Paragraphs>328</Paragraphs>
  <Slides>21</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Calibri</vt:lpstr>
      <vt:lpstr>Calibri Light</vt:lpstr>
      <vt:lpstr>Courier New</vt:lpstr>
      <vt:lpstr>Segoe Print</vt:lpstr>
      <vt:lpstr>Tahoma</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Эрүүл мэндийг дэмжих сан</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29</cp:revision>
  <dcterms:created xsi:type="dcterms:W3CDTF">2022-03-16T09:28:39Z</dcterms:created>
  <dcterms:modified xsi:type="dcterms:W3CDTF">2022-03-20T08:15:09Z</dcterms:modified>
</cp:coreProperties>
</file>