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drawings/drawing4.xml" ContentType="application/vnd.openxmlformats-officedocument.drawingml.chartshapes+xml"/>
  <Override PartName="/ppt/charts/chart11.xml" ContentType="application/vnd.openxmlformats-officedocument.drawingml.chart+xml"/>
  <Override PartName="/ppt/drawings/drawing5.xml" ContentType="application/vnd.openxmlformats-officedocument.drawingml.chartshapes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theme/themeOverride3.xml" ContentType="application/vnd.openxmlformats-officedocument.themeOverr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6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377" r:id="rId2"/>
    <p:sldId id="378" r:id="rId3"/>
    <p:sldId id="393" r:id="rId4"/>
    <p:sldId id="416" r:id="rId5"/>
    <p:sldId id="410" r:id="rId6"/>
    <p:sldId id="329" r:id="rId7"/>
    <p:sldId id="350" r:id="rId8"/>
    <p:sldId id="386" r:id="rId9"/>
    <p:sldId id="385" r:id="rId10"/>
    <p:sldId id="349" r:id="rId11"/>
    <p:sldId id="382" r:id="rId12"/>
    <p:sldId id="383" r:id="rId13"/>
    <p:sldId id="359" r:id="rId14"/>
    <p:sldId id="387" r:id="rId15"/>
    <p:sldId id="388" r:id="rId16"/>
    <p:sldId id="384" r:id="rId17"/>
    <p:sldId id="310" r:id="rId18"/>
    <p:sldId id="312" r:id="rId19"/>
    <p:sldId id="343" r:id="rId20"/>
    <p:sldId id="360" r:id="rId21"/>
    <p:sldId id="362" r:id="rId22"/>
    <p:sldId id="396" r:id="rId23"/>
    <p:sldId id="363" r:id="rId24"/>
    <p:sldId id="366" r:id="rId25"/>
    <p:sldId id="314" r:id="rId26"/>
    <p:sldId id="321" r:id="rId27"/>
    <p:sldId id="348" r:id="rId28"/>
    <p:sldId id="315" r:id="rId29"/>
    <p:sldId id="412" r:id="rId30"/>
    <p:sldId id="346" r:id="rId31"/>
    <p:sldId id="390" r:id="rId32"/>
    <p:sldId id="375" r:id="rId33"/>
    <p:sldId id="394" r:id="rId34"/>
    <p:sldId id="395" r:id="rId35"/>
    <p:sldId id="414" r:id="rId36"/>
    <p:sldId id="409" r:id="rId37"/>
    <p:sldId id="397" r:id="rId38"/>
    <p:sldId id="398" r:id="rId39"/>
    <p:sldId id="399" r:id="rId40"/>
    <p:sldId id="400" r:id="rId41"/>
    <p:sldId id="401" r:id="rId42"/>
    <p:sldId id="402" r:id="rId43"/>
    <p:sldId id="403" r:id="rId44"/>
    <p:sldId id="404" r:id="rId45"/>
    <p:sldId id="405" r:id="rId46"/>
    <p:sldId id="406" r:id="rId47"/>
    <p:sldId id="407" r:id="rId48"/>
    <p:sldId id="408" r:id="rId49"/>
    <p:sldId id="323" r:id="rId50"/>
  </p:sldIdLst>
  <p:sldSz cx="12192000" cy="6858000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4E12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39" autoAdjust="0"/>
    <p:restoredTop sz="98408" autoAdjust="0"/>
  </p:normalViewPr>
  <p:slideViewPr>
    <p:cSldViewPr snapToGrid="0">
      <p:cViewPr>
        <p:scale>
          <a:sx n="97" d="100"/>
          <a:sy n="97" d="100"/>
        </p:scale>
        <p:origin x="-414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8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9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3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14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5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r>
              <a:rPr lang="mn-MN" sz="1600" b="1" i="0" baseline="0" dirty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2020-2021 оны батлагдсан төсөв /тэрбум.төг</a:t>
            </a:r>
            <a:r>
              <a:rPr lang="mn-MN" sz="1600" b="1" i="0" baseline="0" dirty="0">
                <a:effectLst/>
                <a:latin typeface="Arial" pitchFamily="34" charset="0"/>
                <a:cs typeface="Arial" pitchFamily="34" charset="0"/>
              </a:rPr>
              <a:t>/</a:t>
            </a:r>
            <a:endParaRPr lang="en-US" sz="1600" dirty="0">
              <a:effectLst/>
              <a:latin typeface="Arial" pitchFamily="34" charset="0"/>
              <a:cs typeface="Arial" pitchFamily="34" charset="0"/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'[гар тайлан Оюука 2021.xlsx]Sheet4'!$D$3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5000000000000001E-2"/>
                  <c:y val="-1.8518518518518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7B2-4B64-908D-2563FD2BB024}"/>
                </c:ext>
              </c:extLst>
            </c:dLbl>
            <c:dLbl>
              <c:idx val="1"/>
              <c:layout>
                <c:manualLayout>
                  <c:x val="2.5000000000000001E-2"/>
                  <c:y val="-2.31481481481481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7B2-4B64-908D-2563FD2BB024}"/>
                </c:ext>
              </c:extLst>
            </c:dLbl>
            <c:dLbl>
              <c:idx val="2"/>
              <c:layout>
                <c:manualLayout>
                  <c:x val="2.2222222222222223E-2"/>
                  <c:y val="-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7B2-4B64-908D-2563FD2BB0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00206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'[гар тайлан Оюука 2021.xlsx]Sheet4'!$C$4:$C$6</c:f>
              <c:strCache>
                <c:ptCount val="3"/>
                <c:pt idx="0">
                  <c:v>ЭМГ</c:v>
                </c:pt>
                <c:pt idx="1">
                  <c:v>АНЭ</c:v>
                </c:pt>
                <c:pt idx="2">
                  <c:v>Анхан шат</c:v>
                </c:pt>
              </c:strCache>
            </c:strRef>
          </c:cat>
          <c:val>
            <c:numRef>
              <c:f>'[гар тайлан Оюука 2021.xlsx]Sheet4'!$D$4:$D$6</c:f>
              <c:numCache>
                <c:formatCode>General</c:formatCode>
                <c:ptCount val="3"/>
                <c:pt idx="0">
                  <c:v>1.8</c:v>
                </c:pt>
                <c:pt idx="1">
                  <c:v>7.5</c:v>
                </c:pt>
                <c:pt idx="2">
                  <c:v>5.6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7B2-4B64-908D-2563FD2BB024}"/>
            </c:ext>
          </c:extLst>
        </c:ser>
        <c:ser>
          <c:idx val="1"/>
          <c:order val="1"/>
          <c:tx>
            <c:strRef>
              <c:f>'[гар тайлан Оюука 2021.xlsx]Sheet4'!$E$3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5000000000000001E-2"/>
                  <c:y val="-2.77777777777778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7B2-4B64-908D-2563FD2BB024}"/>
                </c:ext>
              </c:extLst>
            </c:dLbl>
            <c:dLbl>
              <c:idx val="1"/>
              <c:layout>
                <c:manualLayout>
                  <c:x val="2.2222222222222223E-2"/>
                  <c:y val="-2.31481481481481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7B2-4B64-908D-2563FD2BB024}"/>
                </c:ext>
              </c:extLst>
            </c:dLbl>
            <c:dLbl>
              <c:idx val="2"/>
              <c:layout>
                <c:manualLayout>
                  <c:x val="2.2222222222222223E-2"/>
                  <c:y val="-2.31481481481481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7B2-4B64-908D-2563FD2BB0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'[гар тайлан Оюука 2021.xlsx]Sheet4'!$C$4:$C$6</c:f>
              <c:strCache>
                <c:ptCount val="3"/>
                <c:pt idx="0">
                  <c:v>ЭМГ</c:v>
                </c:pt>
                <c:pt idx="1">
                  <c:v>АНЭ</c:v>
                </c:pt>
                <c:pt idx="2">
                  <c:v>Анхан шат</c:v>
                </c:pt>
              </c:strCache>
            </c:strRef>
          </c:cat>
          <c:val>
            <c:numRef>
              <c:f>'[гар тайлан Оюука 2021.xlsx]Sheet4'!$E$4:$E$6</c:f>
              <c:numCache>
                <c:formatCode>General</c:formatCode>
                <c:ptCount val="3"/>
                <c:pt idx="0">
                  <c:v>1.5</c:v>
                </c:pt>
                <c:pt idx="1">
                  <c:v>7.7</c:v>
                </c:pt>
                <c:pt idx="2">
                  <c:v>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E7B2-4B64-908D-2563FD2BB02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7813376"/>
        <c:axId val="67814912"/>
        <c:axId val="0"/>
      </c:bar3DChart>
      <c:catAx>
        <c:axId val="6781337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002060"/>
                </a:solidFill>
              </a:defRPr>
            </a:pPr>
            <a:endParaRPr lang="en-US"/>
          </a:p>
        </c:txPr>
        <c:crossAx val="67814912"/>
        <c:crosses val="autoZero"/>
        <c:auto val="1"/>
        <c:lblAlgn val="ctr"/>
        <c:lblOffset val="100"/>
        <c:noMultiLvlLbl val="0"/>
      </c:catAx>
      <c:valAx>
        <c:axId val="678149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781337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790739544609749E-2"/>
          <c:y val="0.28514178821569958"/>
          <c:w val="0.95147810306127323"/>
          <c:h val="0.559677830326457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Аймгийн дундаж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1.8118313299162955E-2"/>
                  <c:y val="-3.15706393054459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3BE-471D-ADC9-533C2D9DC8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18.8</c:v>
                </c:pt>
                <c:pt idx="1">
                  <c:v>14.5</c:v>
                </c:pt>
                <c:pt idx="2">
                  <c:v>13.1</c:v>
                </c:pt>
                <c:pt idx="3">
                  <c:v>13.8</c:v>
                </c:pt>
                <c:pt idx="4">
                  <c:v>11.2</c:v>
                </c:pt>
                <c:pt idx="5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3BE-471D-ADC9-533C2D9DC8D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Улсын дундаж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2.4260948469363389E-2"/>
                  <c:y val="-1.2628255722178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3BE-471D-ADC9-533C2D9DC8DB}"/>
                </c:ext>
              </c:extLst>
            </c:dLbl>
            <c:dLbl>
              <c:idx val="3"/>
              <c:layout>
                <c:manualLayout>
                  <c:x val="2.9442259111139804E-2"/>
                  <c:y val="-1.26282557221784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3BE-471D-ADC9-533C2D9DC8DB}"/>
                </c:ext>
              </c:extLst>
            </c:dLbl>
            <c:dLbl>
              <c:idx val="4"/>
              <c:layout>
                <c:manualLayout>
                  <c:x val="2.491268078634906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3BE-471D-ADC9-533C2D9DC8DB}"/>
                </c:ext>
              </c:extLst>
            </c:dLbl>
            <c:dLbl>
              <c:idx val="5"/>
              <c:layout>
                <c:manualLayout>
                  <c:x val="2.2647891623953694E-2"/>
                  <c:y val="-3.15706393054459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3BE-471D-ADC9-533C2D9DC8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16.8</c:v>
                </c:pt>
                <c:pt idx="1">
                  <c:v>13.6</c:v>
                </c:pt>
                <c:pt idx="2">
                  <c:v>13.4</c:v>
                </c:pt>
                <c:pt idx="3">
                  <c:v>13.3</c:v>
                </c:pt>
                <c:pt idx="4">
                  <c:v>11.5</c:v>
                </c:pt>
                <c:pt idx="5">
                  <c:v>11.6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83BE-471D-ADC9-533C2D9DC8D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СБ аймаг </c:v>
                </c:pt>
              </c:strCache>
            </c:strRef>
          </c:tx>
          <c:invertIfNegative val="0"/>
          <c:dPt>
            <c:idx val="4"/>
            <c:invertIfNegative val="0"/>
            <c:bubble3D val="0"/>
            <c:spPr>
              <a:solidFill>
                <a:schemeClr val="accent3"/>
              </a:solidFill>
              <a:ln w="19050" cap="flat" cmpd="sng" algn="ctr">
                <a:solidFill>
                  <a:schemeClr val="lt1"/>
                </a:solidFill>
                <a:prstDash val="solid"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83BE-471D-ADC9-533C2D9DC8D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  <c:pt idx="0">
                  <c:v>22.2</c:v>
                </c:pt>
                <c:pt idx="1">
                  <c:v>17.3</c:v>
                </c:pt>
                <c:pt idx="2">
                  <c:v>10.7</c:v>
                </c:pt>
                <c:pt idx="3">
                  <c:v>10.1</c:v>
                </c:pt>
                <c:pt idx="4">
                  <c:v>7.4</c:v>
                </c:pt>
                <c:pt idx="5">
                  <c:v>5.0999999999999996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83BE-471D-ADC9-533C2D9DC8D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12381312"/>
        <c:axId val="97846400"/>
      </c:barChart>
      <c:catAx>
        <c:axId val="112381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97846400"/>
        <c:crosses val="autoZero"/>
        <c:auto val="1"/>
        <c:lblAlgn val="ctr"/>
        <c:lblOffset val="100"/>
        <c:noMultiLvlLbl val="0"/>
      </c:catAx>
      <c:valAx>
        <c:axId val="978464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12381312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5.9874427249087217E-2"/>
          <c:y val="9.4711917916337804E-2"/>
          <c:w val="0.88931012382155172"/>
          <c:h val="6.7825168262806934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Цус харвалт</c:v>
                </c:pt>
                <c:pt idx="1">
                  <c:v>Нярай зунгагаар хахах</c:v>
                </c:pt>
                <c:pt idx="2">
                  <c:v>Дауны, зүрхний гажиг</c:v>
                </c:pt>
                <c:pt idx="3">
                  <c:v>Уушигны хатгалгаа</c:v>
                </c:pt>
                <c:pt idx="4">
                  <c:v>Гэрийн нас баралт</c:v>
                </c:pt>
                <c:pt idx="5">
                  <c:v>Нярайн амьсгал гачаалын хам шинж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570-47B8-9045-5F2BB68E770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7423605143181897"/>
          <c:y val="0.36477783844012868"/>
          <c:w val="0.2885288735867822"/>
          <c:h val="0.53140513963547642"/>
        </c:manualLayout>
      </c:layout>
      <c:overlay val="0"/>
      <c:txPr>
        <a:bodyPr/>
        <a:lstStyle/>
        <a:p>
          <a:pPr>
            <a:defRPr sz="1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mn-MN" dirty="0">
                <a:solidFill>
                  <a:srgbClr val="002060"/>
                </a:solidFill>
              </a:rPr>
              <a:t>Харъяаллаар</a:t>
            </a:r>
            <a:r>
              <a:rPr lang="mn-MN" baseline="0" dirty="0">
                <a:solidFill>
                  <a:srgbClr val="002060"/>
                </a:solidFill>
              </a:rPr>
              <a:t> нь</a:t>
            </a:r>
            <a:endParaRPr lang="mn-MN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26763477242655159"/>
          <c:y val="0"/>
        </c:manualLayout>
      </c:layout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691358024691357E-2"/>
          <c:y val="0.15814922794805181"/>
          <c:w val="0.9651543209876543"/>
          <c:h val="0.2970389763915479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 он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Баруун-Урт</c:v>
                </c:pt>
                <c:pt idx="1">
                  <c:v>Түмэнцогт</c:v>
                </c:pt>
                <c:pt idx="2">
                  <c:v>Дарьганга</c:v>
                </c:pt>
                <c:pt idx="3">
                  <c:v>Мөнххаан</c:v>
                </c:pt>
                <c:pt idx="4">
                  <c:v>Сүхбаатар</c:v>
                </c:pt>
                <c:pt idx="5">
                  <c:v>Баяндэлгэр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60A-4BB4-9EA2-341283A2CEE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2123904"/>
        <c:axId val="112126592"/>
        <c:axId val="112028736"/>
      </c:bar3DChart>
      <c:catAx>
        <c:axId val="1121239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12126592"/>
        <c:crosses val="autoZero"/>
        <c:auto val="1"/>
        <c:lblAlgn val="ctr"/>
        <c:lblOffset val="100"/>
        <c:noMultiLvlLbl val="0"/>
      </c:catAx>
      <c:valAx>
        <c:axId val="1121265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12123904"/>
        <c:crosses val="autoZero"/>
        <c:crossBetween val="between"/>
      </c:valAx>
      <c:serAx>
        <c:axId val="112028736"/>
        <c:scaling>
          <c:orientation val="minMax"/>
        </c:scaling>
        <c:delete val="1"/>
        <c:axPos val="b"/>
        <c:majorTickMark val="none"/>
        <c:minorTickMark val="none"/>
        <c:tickLblPos val="nextTo"/>
        <c:crossAx val="112126592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97631201775288E-4"/>
          <c:y val="1.9850721784776908E-2"/>
          <c:w val="0.83680555555555558"/>
          <c:h val="0.565821549562673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5 хүртэлх насны хүүхдийн эндэгдэл </c:v>
                </c:pt>
              </c:strCache>
            </c:strRef>
          </c:tx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mn-MN" smtClean="0"/>
                      <a:t>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2020 он</c:v>
                </c:pt>
                <c:pt idx="1">
                  <c:v>2021 он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16</c:v>
                </c:pt>
                <c:pt idx="1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90B-4B60-967E-16313840C23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Амьгүй төрөлт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2020 он</c:v>
                </c:pt>
                <c:pt idx="1">
                  <c:v>2021 он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8</c:v>
                </c:pt>
                <c:pt idx="1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90B-4B60-967E-16313840C23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Нярайн төрөлхийн гажиг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2020 он</c:v>
                </c:pt>
                <c:pt idx="1">
                  <c:v>2021 он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6</c:v>
                </c:pt>
                <c:pt idx="1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90B-4B60-967E-16313840C23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12954752"/>
        <c:axId val="112956544"/>
      </c:barChart>
      <c:catAx>
        <c:axId val="1129547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rgbClr val="002060"/>
                </a:solidFill>
              </a:defRPr>
            </a:pPr>
            <a:endParaRPr lang="en-US"/>
          </a:p>
        </c:txPr>
        <c:crossAx val="112956544"/>
        <c:crosses val="autoZero"/>
        <c:auto val="1"/>
        <c:lblAlgn val="ctr"/>
        <c:lblOffset val="100"/>
        <c:noMultiLvlLbl val="0"/>
      </c:catAx>
      <c:valAx>
        <c:axId val="1129565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295475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mn-MN" sz="1800" baseline="0" dirty="0"/>
              <a:t> Жирэмсний хяналт </a:t>
            </a:r>
            <a:endParaRPr lang="en-US" sz="1800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Аймгийн дундаж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87.7</c:v>
                </c:pt>
                <c:pt idx="1">
                  <c:v>88.4</c:v>
                </c:pt>
                <c:pt idx="2">
                  <c:v>90.5</c:v>
                </c:pt>
                <c:pt idx="3">
                  <c:v>91.2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832-4E20-B0F1-C36DA2FA740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Улсын дундаж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142719965045366E-2"/>
                  <c:y val="-5.35591533436515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7F9-4018-B3F2-062BB10CFDCA}"/>
                </c:ext>
              </c:extLst>
            </c:dLbl>
            <c:dLbl>
              <c:idx val="2"/>
              <c:layout>
                <c:manualLayout>
                  <c:x val="4.5030305547591819E-2"/>
                  <c:y val="-3.21354920061909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7F9-4018-B3F2-062BB10CFDCA}"/>
                </c:ext>
              </c:extLst>
            </c:dLbl>
            <c:dLbl>
              <c:idx val="3"/>
              <c:layout>
                <c:manualLayout>
                  <c:x val="3.8597404755078696E-2"/>
                  <c:y val="-1.78530511145505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F9-4018-B3F2-062BB10CFD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88.1</c:v>
                </c:pt>
                <c:pt idx="1">
                  <c:v>88.7</c:v>
                </c:pt>
                <c:pt idx="2">
                  <c:v>89.9</c:v>
                </c:pt>
                <c:pt idx="3">
                  <c:v>90.6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832-4E20-B0F1-C36DA2FA740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СБ аймаг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2.1443002641710469E-2"/>
                  <c:y val="-3.92767124520110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F9-4018-B3F2-062BB10CFDCA}"/>
                </c:ext>
              </c:extLst>
            </c:dLbl>
            <c:dLbl>
              <c:idx val="3"/>
              <c:layout>
                <c:manualLayout>
                  <c:x val="3.4308804226736621E-2"/>
                  <c:y val="-1.42824408916404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F9-4018-B3F2-062BB10CFD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88.2</c:v>
                </c:pt>
                <c:pt idx="1">
                  <c:v>89.2</c:v>
                </c:pt>
                <c:pt idx="2">
                  <c:v>87.4</c:v>
                </c:pt>
                <c:pt idx="3">
                  <c:v>87.8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832-4E20-B0F1-C36DA2FA740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13016832"/>
        <c:axId val="113018368"/>
        <c:axId val="0"/>
      </c:bar3DChart>
      <c:catAx>
        <c:axId val="113016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13018368"/>
        <c:crosses val="autoZero"/>
        <c:auto val="1"/>
        <c:lblAlgn val="ctr"/>
        <c:lblOffset val="100"/>
        <c:noMultiLvlLbl val="0"/>
      </c:catAx>
      <c:valAx>
        <c:axId val="1130183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13016832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1200" b="1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200" b="1"/>
            </a:pPr>
            <a:endParaRPr lang="en-US"/>
          </a:p>
        </c:txPr>
      </c:legendEntry>
      <c:layout>
        <c:manualLayout>
          <c:xMode val="edge"/>
          <c:yMode val="edge"/>
          <c:x val="4.9999990505958367E-2"/>
          <c:y val="0.11104597793250422"/>
          <c:w val="0.89758834253211028"/>
          <c:h val="7.6709640507026652E-2"/>
        </c:manualLayout>
      </c:layout>
      <c:overlay val="0"/>
      <c:spPr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>
          <a:solidFill>
            <a:srgbClr val="00206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12"/>
              <c:layout>
                <c:manualLayout>
                  <c:x val="-1.2188685954896394E-2"/>
                  <c:y val="-7.64019080948214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21-4EB6-B4BE-1C82A82CF6F3}"/>
                </c:ext>
              </c:extLst>
            </c:dLbl>
            <c:dLbl>
              <c:idx val="13"/>
              <c:layout>
                <c:manualLayout>
                  <c:x val="9.1615237391674081E-17"/>
                  <c:y val="-1.97541157000111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21-4EB6-B4BE-1C82A82CF6F3}"/>
                </c:ext>
              </c:extLst>
            </c:dLbl>
            <c:dLbl>
              <c:idx val="14"/>
              <c:layout>
                <c:manualLayout>
                  <c:x val="1.2493131237097398E-2"/>
                  <c:y val="-3.1606585120017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21-4EB6-B4BE-1C82A82CF6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'[Chart 2 in Microsoft PowerPoint]Sheet1'!$A$2:$A$16</c:f>
              <c:strCache>
                <c:ptCount val="15"/>
                <c:pt idx="0">
                  <c:v>Асгат </c:v>
                </c:pt>
                <c:pt idx="1">
                  <c:v>Баяндэлгэр </c:v>
                </c:pt>
                <c:pt idx="2">
                  <c:v>Дарьганга </c:v>
                </c:pt>
                <c:pt idx="3">
                  <c:v>Мөнххаан </c:v>
                </c:pt>
                <c:pt idx="4">
                  <c:v>Наран </c:v>
                </c:pt>
                <c:pt idx="5">
                  <c:v>Онгон </c:v>
                </c:pt>
                <c:pt idx="6">
                  <c:v>Сүхбаатар </c:v>
                </c:pt>
                <c:pt idx="7">
                  <c:v>Түвшинширээ </c:v>
                </c:pt>
                <c:pt idx="8">
                  <c:v>Түмэнцогт </c:v>
                </c:pt>
                <c:pt idx="9">
                  <c:v>Уулбаян </c:v>
                </c:pt>
                <c:pt idx="10">
                  <c:v>Халзан </c:v>
                </c:pt>
                <c:pt idx="11">
                  <c:v>Эрдэнэцагаан </c:v>
                </c:pt>
                <c:pt idx="12">
                  <c:v>Энхжин </c:v>
                </c:pt>
                <c:pt idx="13">
                  <c:v>Энэрэл </c:v>
                </c:pt>
                <c:pt idx="14">
                  <c:v>Тэмүүлэн </c:v>
                </c:pt>
              </c:strCache>
            </c:strRef>
          </c:cat>
          <c:val>
            <c:numRef>
              <c:f>'[Chart 2 in Microsoft PowerPoint]Sheet1'!$B$2:$B$16</c:f>
              <c:numCache>
                <c:formatCode>General</c:formatCode>
                <c:ptCount val="15"/>
                <c:pt idx="0">
                  <c:v>87</c:v>
                </c:pt>
                <c:pt idx="1">
                  <c:v>90</c:v>
                </c:pt>
                <c:pt idx="2">
                  <c:v>88.6</c:v>
                </c:pt>
                <c:pt idx="3">
                  <c:v>93.1</c:v>
                </c:pt>
                <c:pt idx="4">
                  <c:v>83.3</c:v>
                </c:pt>
                <c:pt idx="5">
                  <c:v>93.5</c:v>
                </c:pt>
                <c:pt idx="6">
                  <c:v>80.900000000000006</c:v>
                </c:pt>
                <c:pt idx="7">
                  <c:v>88.2</c:v>
                </c:pt>
                <c:pt idx="8">
                  <c:v>90.5</c:v>
                </c:pt>
                <c:pt idx="9">
                  <c:v>93.6</c:v>
                </c:pt>
                <c:pt idx="10">
                  <c:v>91.6</c:v>
                </c:pt>
                <c:pt idx="11">
                  <c:v>93.8</c:v>
                </c:pt>
                <c:pt idx="12">
                  <c:v>76.599999999999994</c:v>
                </c:pt>
                <c:pt idx="13">
                  <c:v>88.2</c:v>
                </c:pt>
                <c:pt idx="14">
                  <c:v>86.4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021-4EB6-B4BE-1C82A82CF6F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13086464"/>
        <c:axId val="113089152"/>
        <c:axId val="0"/>
      </c:bar3DChart>
      <c:catAx>
        <c:axId val="1130864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13089152"/>
        <c:crosses val="autoZero"/>
        <c:auto val="1"/>
        <c:lblAlgn val="ctr"/>
        <c:lblOffset val="100"/>
        <c:noMultiLvlLbl val="0"/>
      </c:catAx>
      <c:valAx>
        <c:axId val="1130891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1308646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Эрт илрүүлэг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50000"/>
                    <a:satMod val="300000"/>
                  </a:schemeClr>
                </a:gs>
                <a:gs pos="35000">
                  <a:schemeClr val="accent6">
                    <a:tint val="37000"/>
                    <a:satMod val="300000"/>
                  </a:schemeClr>
                </a:gs>
                <a:gs pos="100000">
                  <a:schemeClr val="accent6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6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dLbl>
              <c:idx val="5"/>
              <c:layout>
                <c:manualLayout>
                  <c:x val="1.679313676401102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D6-4AE7-8198-A8D9B420A5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Sheet1!$A$2:$A$16</c:f>
              <c:strCache>
                <c:ptCount val="15"/>
                <c:pt idx="0">
                  <c:v>Тэмүүлэн</c:v>
                </c:pt>
                <c:pt idx="1">
                  <c:v>Энэрэл</c:v>
                </c:pt>
                <c:pt idx="2">
                  <c:v>Энхжин</c:v>
                </c:pt>
                <c:pt idx="3">
                  <c:v>Эрдэнэцагаан</c:v>
                </c:pt>
                <c:pt idx="4">
                  <c:v>Халзан</c:v>
                </c:pt>
                <c:pt idx="5">
                  <c:v>Уулбаян</c:v>
                </c:pt>
                <c:pt idx="6">
                  <c:v>Түмэнцогт</c:v>
                </c:pt>
                <c:pt idx="7">
                  <c:v>Түвшинширээ</c:v>
                </c:pt>
                <c:pt idx="8">
                  <c:v>Сүхбаатар</c:v>
                </c:pt>
                <c:pt idx="9">
                  <c:v>Онгон</c:v>
                </c:pt>
                <c:pt idx="10">
                  <c:v>Наран</c:v>
                </c:pt>
                <c:pt idx="11">
                  <c:v>Мөнххаан</c:v>
                </c:pt>
                <c:pt idx="12">
                  <c:v>Дарьганга </c:v>
                </c:pt>
                <c:pt idx="13">
                  <c:v>Баяндэлгэр</c:v>
                </c:pt>
                <c:pt idx="14">
                  <c:v>Асгат 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70</c:v>
                </c:pt>
                <c:pt idx="1">
                  <c:v>93</c:v>
                </c:pt>
                <c:pt idx="2">
                  <c:v>86</c:v>
                </c:pt>
                <c:pt idx="3">
                  <c:v>63</c:v>
                </c:pt>
                <c:pt idx="4">
                  <c:v>95</c:v>
                </c:pt>
                <c:pt idx="5">
                  <c:v>77</c:v>
                </c:pt>
                <c:pt idx="6">
                  <c:v>89</c:v>
                </c:pt>
                <c:pt idx="7">
                  <c:v>94</c:v>
                </c:pt>
                <c:pt idx="8">
                  <c:v>84</c:v>
                </c:pt>
                <c:pt idx="9">
                  <c:v>93</c:v>
                </c:pt>
                <c:pt idx="10">
                  <c:v>86</c:v>
                </c:pt>
                <c:pt idx="11">
                  <c:v>50</c:v>
                </c:pt>
                <c:pt idx="12">
                  <c:v>78</c:v>
                </c:pt>
                <c:pt idx="13">
                  <c:v>91</c:v>
                </c:pt>
                <c:pt idx="14">
                  <c:v>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1D6-4AE7-8198-A8D9B420A59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Урьдчилан сэргийлэх үзлэг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1D6-4AE7-8198-A8D9B420A592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5"/>
                </a:solidFill>
                <a:prstDash val="solid"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1D6-4AE7-8198-A8D9B420A592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1D6-4AE7-8198-A8D9B420A592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1D6-4AE7-8198-A8D9B420A592}"/>
              </c:ext>
            </c:extLst>
          </c:dPt>
          <c:dPt>
            <c:idx val="9"/>
            <c:invertIfNegative val="0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5"/>
                </a:solidFill>
                <a:prstDash val="solid"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1D6-4AE7-8198-A8D9B420A592}"/>
              </c:ext>
            </c:extLst>
          </c:dPt>
          <c:dLbls>
            <c:dLbl>
              <c:idx val="0"/>
              <c:layout>
                <c:manualLayout>
                  <c:x val="1.0606060606060607E-2"/>
                  <c:y val="7.69230769230769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1D6-4AE7-8198-A8D9B420A592}"/>
                </c:ext>
              </c:extLst>
            </c:dLbl>
            <c:dLbl>
              <c:idx val="1"/>
              <c:layout>
                <c:manualLayout>
                  <c:x val="1.363636363636363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1D6-4AE7-8198-A8D9B420A592}"/>
                </c:ext>
              </c:extLst>
            </c:dLbl>
            <c:dLbl>
              <c:idx val="2"/>
              <c:layout>
                <c:manualLayout>
                  <c:x val="7.575757575757548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1D6-4AE7-8198-A8D9B420A592}"/>
                </c:ext>
              </c:extLst>
            </c:dLbl>
            <c:dLbl>
              <c:idx val="3"/>
              <c:layout>
                <c:manualLayout>
                  <c:x val="1.2121212121212121E-2"/>
                  <c:y val="-2.56410256410256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1D6-4AE7-8198-A8D9B420A592}"/>
                </c:ext>
              </c:extLst>
            </c:dLbl>
            <c:dLbl>
              <c:idx val="4"/>
              <c:layout>
                <c:manualLayout>
                  <c:x val="9.090909090909090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1D6-4AE7-8198-A8D9B420A592}"/>
                </c:ext>
              </c:extLst>
            </c:dLbl>
            <c:dLbl>
              <c:idx val="5"/>
              <c:layout>
                <c:manualLayout>
                  <c:x val="1.2121212121212121E-2"/>
                  <c:y val="-1.0256410256410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1D6-4AE7-8198-A8D9B420A592}"/>
                </c:ext>
              </c:extLst>
            </c:dLbl>
            <c:dLbl>
              <c:idx val="6"/>
              <c:layout>
                <c:manualLayout>
                  <c:x val="1.2121212121212121E-2"/>
                  <c:y val="-5.12820512820512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1D6-4AE7-8198-A8D9B420A592}"/>
                </c:ext>
              </c:extLst>
            </c:dLbl>
            <c:dLbl>
              <c:idx val="7"/>
              <c:layout>
                <c:manualLayout>
                  <c:x val="1.2121212121212121E-2"/>
                  <c:y val="2.56410256410256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1D6-4AE7-8198-A8D9B420A592}"/>
                </c:ext>
              </c:extLst>
            </c:dLbl>
            <c:dLbl>
              <c:idx val="8"/>
              <c:layout>
                <c:manualLayout>
                  <c:x val="1.060606060606060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1D6-4AE7-8198-A8D9B420A592}"/>
                </c:ext>
              </c:extLst>
            </c:dLbl>
            <c:dLbl>
              <c:idx val="9"/>
              <c:layout>
                <c:manualLayout>
                  <c:x val="1.2121212121212121E-2"/>
                  <c:y val="5.12820512820512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1D6-4AE7-8198-A8D9B420A592}"/>
                </c:ext>
              </c:extLst>
            </c:dLbl>
            <c:dLbl>
              <c:idx val="10"/>
              <c:layout>
                <c:manualLayout>
                  <c:x val="9.090909090909090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1D6-4AE7-8198-A8D9B420A592}"/>
                </c:ext>
              </c:extLst>
            </c:dLbl>
            <c:dLbl>
              <c:idx val="11"/>
              <c:layout>
                <c:manualLayout>
                  <c:x val="2.5884056540126047E-2"/>
                  <c:y val="6.93755689058802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1D6-4AE7-8198-A8D9B420A592}"/>
                </c:ext>
              </c:extLst>
            </c:dLbl>
            <c:dLbl>
              <c:idx val="12"/>
              <c:layout>
                <c:manualLayout>
                  <c:x val="1.212121212121201E-2"/>
                  <c:y val="2.56410256410256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1D6-4AE7-8198-A8D9B420A592}"/>
                </c:ext>
              </c:extLst>
            </c:dLbl>
            <c:dLbl>
              <c:idx val="13"/>
              <c:layout>
                <c:manualLayout>
                  <c:x val="1.5151515151515263E-2"/>
                  <c:y val="5.12820512820512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B1D6-4AE7-8198-A8D9B420A592}"/>
                </c:ext>
              </c:extLst>
            </c:dLbl>
            <c:dLbl>
              <c:idx val="14"/>
              <c:layout>
                <c:manualLayout>
                  <c:x val="3.9759036852634128E-2"/>
                  <c:y val="5.12822379998789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1D6-4AE7-8198-A8D9B420A5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Sheet1!$A$2:$A$16</c:f>
              <c:strCache>
                <c:ptCount val="15"/>
                <c:pt idx="0">
                  <c:v>Тэмүүлэн</c:v>
                </c:pt>
                <c:pt idx="1">
                  <c:v>Энэрэл</c:v>
                </c:pt>
                <c:pt idx="2">
                  <c:v>Энхжин</c:v>
                </c:pt>
                <c:pt idx="3">
                  <c:v>Эрдэнэцагаан</c:v>
                </c:pt>
                <c:pt idx="4">
                  <c:v>Халзан</c:v>
                </c:pt>
                <c:pt idx="5">
                  <c:v>Уулбаян</c:v>
                </c:pt>
                <c:pt idx="6">
                  <c:v>Түмэнцогт</c:v>
                </c:pt>
                <c:pt idx="7">
                  <c:v>Түвшинширээ</c:v>
                </c:pt>
                <c:pt idx="8">
                  <c:v>Сүхбаатар</c:v>
                </c:pt>
                <c:pt idx="9">
                  <c:v>Онгон</c:v>
                </c:pt>
                <c:pt idx="10">
                  <c:v>Наран</c:v>
                </c:pt>
                <c:pt idx="11">
                  <c:v>Мөнххаан</c:v>
                </c:pt>
                <c:pt idx="12">
                  <c:v>Дарьганга </c:v>
                </c:pt>
                <c:pt idx="13">
                  <c:v>Баяндэлгэр</c:v>
                </c:pt>
                <c:pt idx="14">
                  <c:v>Асгат </c:v>
                </c:pt>
              </c:strCache>
            </c:strRef>
          </c:cat>
          <c:val>
            <c:numRef>
              <c:f>Sheet1!$C$2:$C$16</c:f>
              <c:numCache>
                <c:formatCode>General</c:formatCode>
                <c:ptCount val="15"/>
                <c:pt idx="0">
                  <c:v>14.2</c:v>
                </c:pt>
                <c:pt idx="1">
                  <c:v>23.5</c:v>
                </c:pt>
                <c:pt idx="2">
                  <c:v>20.399999999999999</c:v>
                </c:pt>
                <c:pt idx="3">
                  <c:v>25.1</c:v>
                </c:pt>
                <c:pt idx="4">
                  <c:v>76.400000000000006</c:v>
                </c:pt>
                <c:pt idx="5">
                  <c:v>50.5</c:v>
                </c:pt>
                <c:pt idx="6">
                  <c:v>40.200000000000003</c:v>
                </c:pt>
                <c:pt idx="7">
                  <c:v>49.9</c:v>
                </c:pt>
                <c:pt idx="8">
                  <c:v>57.1</c:v>
                </c:pt>
                <c:pt idx="9">
                  <c:v>32.1</c:v>
                </c:pt>
                <c:pt idx="10">
                  <c:v>64.400000000000006</c:v>
                </c:pt>
                <c:pt idx="11">
                  <c:v>47.8</c:v>
                </c:pt>
                <c:pt idx="12">
                  <c:v>44.8</c:v>
                </c:pt>
                <c:pt idx="13">
                  <c:v>70.5</c:v>
                </c:pt>
                <c:pt idx="14">
                  <c:v>60.4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B1D6-4AE7-8198-A8D9B420A5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113234304"/>
        <c:axId val="113235840"/>
        <c:axId val="0"/>
      </c:bar3DChart>
      <c:catAx>
        <c:axId val="1132343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113235840"/>
        <c:crosses val="autoZero"/>
        <c:auto val="1"/>
        <c:lblAlgn val="ctr"/>
        <c:lblOffset val="100"/>
        <c:noMultiLvlLbl val="0"/>
      </c:catAx>
      <c:valAx>
        <c:axId val="113235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11323430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5418082990712206"/>
          <c:y val="0.88715868681352017"/>
          <c:w val="0.69551756856657176"/>
          <c:h val="7.3944868060782584E-2"/>
        </c:manualLayout>
      </c:layout>
      <c:overlay val="0"/>
      <c:txPr>
        <a:bodyPr/>
        <a:lstStyle/>
        <a:p>
          <a:pPr>
            <a:defRPr sz="1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rgbClr val="002060"/>
                </a:solidFill>
              </a:defRPr>
            </a:pPr>
            <a:r>
              <a:rPr lang="mn-MN">
                <a:solidFill>
                  <a:srgbClr val="002060"/>
                </a:solidFill>
              </a:rPr>
              <a:t>Сүхбаатар</a:t>
            </a:r>
            <a:r>
              <a:rPr lang="mn-MN" baseline="0">
                <a:solidFill>
                  <a:srgbClr val="002060"/>
                </a:solidFill>
              </a:rPr>
              <a:t> аймаг / нас баралт /</a:t>
            </a:r>
            <a:endParaRPr lang="en-US">
              <a:solidFill>
                <a:srgbClr val="002060"/>
              </a:solidFill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6528240769552016E-2"/>
          <c:y val="0.26837584080034937"/>
          <c:w val="0.94764673626514273"/>
          <c:h val="0.61539198384234595"/>
        </c:manualLayout>
      </c:layout>
      <c:lineChart>
        <c:grouping val="standard"/>
        <c:varyColors val="0"/>
        <c:ser>
          <c:idx val="0"/>
          <c:order val="0"/>
          <c:tx>
            <c:strRef>
              <c:f>'[Chart in Microsoft PowerPoint]Sheet1'!$A$4</c:f>
              <c:strCache>
                <c:ptCount val="1"/>
                <c:pt idx="0">
                  <c:v>Тархинд Цус харвалт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00206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'[Chart in Microsoft PowerPoint]Sheet1'!$B$3:$I$3</c:f>
              <c:strCache>
                <c:ptCount val="8"/>
                <c:pt idx="0">
                  <c:v>2014 он</c:v>
                </c:pt>
                <c:pt idx="1">
                  <c:v>2015 он</c:v>
                </c:pt>
                <c:pt idx="2">
                  <c:v>2016 он</c:v>
                </c:pt>
                <c:pt idx="3">
                  <c:v>2017 он</c:v>
                </c:pt>
                <c:pt idx="4">
                  <c:v>2018 он</c:v>
                </c:pt>
                <c:pt idx="5">
                  <c:v>2019 он</c:v>
                </c:pt>
                <c:pt idx="6">
                  <c:v>2020 он</c:v>
                </c:pt>
                <c:pt idx="7">
                  <c:v>2021 он </c:v>
                </c:pt>
              </c:strCache>
            </c:strRef>
          </c:cat>
          <c:val>
            <c:numRef>
              <c:f>'[Chart in Microsoft PowerPoint]Sheet1'!$B$4:$I$4</c:f>
              <c:numCache>
                <c:formatCode>General</c:formatCode>
                <c:ptCount val="8"/>
                <c:pt idx="0">
                  <c:v>21</c:v>
                </c:pt>
                <c:pt idx="1">
                  <c:v>21</c:v>
                </c:pt>
                <c:pt idx="2">
                  <c:v>28</c:v>
                </c:pt>
                <c:pt idx="3">
                  <c:v>33</c:v>
                </c:pt>
                <c:pt idx="4">
                  <c:v>35</c:v>
                </c:pt>
                <c:pt idx="5">
                  <c:v>33</c:v>
                </c:pt>
                <c:pt idx="6">
                  <c:v>25</c:v>
                </c:pt>
                <c:pt idx="7">
                  <c:v>21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621-4B66-9E84-FDAB42444C2B}"/>
            </c:ext>
          </c:extLst>
        </c:ser>
        <c:ser>
          <c:idx val="1"/>
          <c:order val="1"/>
          <c:tx>
            <c:strRef>
              <c:f>'[Chart in Microsoft PowerPoint]Sheet1'!$A$5</c:f>
              <c:strCache>
                <c:ptCount val="1"/>
                <c:pt idx="0">
                  <c:v>E10.0</c:v>
                </c:pt>
              </c:strCache>
            </c:strRef>
          </c:tx>
          <c:dLbls>
            <c:dLbl>
              <c:idx val="5"/>
              <c:layout>
                <c:manualLayout>
                  <c:x val="-2.4855759878603849E-3"/>
                  <c:y val="-6.09962674422170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621-4B66-9E84-FDAB42444C2B}"/>
                </c:ext>
              </c:extLst>
            </c:dLbl>
            <c:dLbl>
              <c:idx val="6"/>
              <c:layout>
                <c:manualLayout>
                  <c:x val="0"/>
                  <c:y val="2.34601028623911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621-4B66-9E84-FDAB42444C2B}"/>
                </c:ext>
              </c:extLst>
            </c:dLbl>
            <c:dLbl>
              <c:idx val="7"/>
              <c:layout>
                <c:manualLayout>
                  <c:x val="0"/>
                  <c:y val="3.28441440073476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621-4B66-9E84-FDAB42444C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'[Chart in Microsoft PowerPoint]Sheet1'!$B$3:$I$3</c:f>
              <c:strCache>
                <c:ptCount val="8"/>
                <c:pt idx="0">
                  <c:v>2014 он</c:v>
                </c:pt>
                <c:pt idx="1">
                  <c:v>2015 он</c:v>
                </c:pt>
                <c:pt idx="2">
                  <c:v>2016 он</c:v>
                </c:pt>
                <c:pt idx="3">
                  <c:v>2017 он</c:v>
                </c:pt>
                <c:pt idx="4">
                  <c:v>2018 он</c:v>
                </c:pt>
                <c:pt idx="5">
                  <c:v>2019 он</c:v>
                </c:pt>
                <c:pt idx="6">
                  <c:v>2020 он</c:v>
                </c:pt>
                <c:pt idx="7">
                  <c:v>2021 он </c:v>
                </c:pt>
              </c:strCache>
            </c:strRef>
          </c:cat>
          <c:val>
            <c:numRef>
              <c:f>'[Chart in Microsoft PowerPoint]Sheet1'!$B$5:$I$5</c:f>
              <c:numCache>
                <c:formatCode>General</c:formatCode>
                <c:ptCount val="8"/>
                <c:pt idx="0">
                  <c:v>3</c:v>
                </c:pt>
                <c:pt idx="1">
                  <c:v>5</c:v>
                </c:pt>
                <c:pt idx="2">
                  <c:v>2</c:v>
                </c:pt>
                <c:pt idx="3">
                  <c:v>1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B621-4B66-9E84-FDAB42444C2B}"/>
            </c:ext>
          </c:extLst>
        </c:ser>
        <c:ser>
          <c:idx val="2"/>
          <c:order val="2"/>
          <c:tx>
            <c:strRef>
              <c:f>'[Chart in Microsoft PowerPoint]Sheet1'!$A$6</c:f>
              <c:strCache>
                <c:ptCount val="1"/>
                <c:pt idx="0">
                  <c:v>I11.0</c:v>
                </c:pt>
              </c:strCache>
            </c:strRef>
          </c:tx>
          <c:dLbls>
            <c:dLbl>
              <c:idx val="1"/>
              <c:layout>
                <c:manualLayout>
                  <c:x val="0"/>
                  <c:y val="-7.50723291596517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621-4B66-9E84-FDAB42444C2B}"/>
                </c:ext>
              </c:extLst>
            </c:dLbl>
            <c:dLbl>
              <c:idx val="2"/>
              <c:layout>
                <c:manualLayout>
                  <c:x val="-2.7339183174875617E-2"/>
                  <c:y val="-7.97643497321298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621-4B66-9E84-FDAB42444C2B}"/>
                </c:ext>
              </c:extLst>
            </c:dLbl>
            <c:dLbl>
              <c:idx val="4"/>
              <c:layout>
                <c:manualLayout>
                  <c:x val="0"/>
                  <c:y val="-5.63042468697387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621-4B66-9E84-FDAB42444C2B}"/>
                </c:ext>
              </c:extLst>
            </c:dLbl>
            <c:dLbl>
              <c:idx val="6"/>
              <c:layout>
                <c:manualLayout>
                  <c:x val="-2.4853802886250602E-3"/>
                  <c:y val="-6.09962674422170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621-4B66-9E84-FDAB42444C2B}"/>
                </c:ext>
              </c:extLst>
            </c:dLbl>
            <c:dLbl>
              <c:idx val="7"/>
              <c:layout>
                <c:manualLayout>
                  <c:x val="-2.4853802886250602E-3"/>
                  <c:y val="-7.50723291596517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621-4B66-9E84-FDAB42444C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00206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'[Chart in Microsoft PowerPoint]Sheet1'!$B$3:$I$3</c:f>
              <c:strCache>
                <c:ptCount val="8"/>
                <c:pt idx="0">
                  <c:v>2014 он</c:v>
                </c:pt>
                <c:pt idx="1">
                  <c:v>2015 он</c:v>
                </c:pt>
                <c:pt idx="2">
                  <c:v>2016 он</c:v>
                </c:pt>
                <c:pt idx="3">
                  <c:v>2017 он</c:v>
                </c:pt>
                <c:pt idx="4">
                  <c:v>2018 он</c:v>
                </c:pt>
                <c:pt idx="5">
                  <c:v>2019 он</c:v>
                </c:pt>
                <c:pt idx="6">
                  <c:v>2020 он</c:v>
                </c:pt>
                <c:pt idx="7">
                  <c:v>2021 он </c:v>
                </c:pt>
              </c:strCache>
            </c:strRef>
          </c:cat>
          <c:val>
            <c:numRef>
              <c:f>'[Chart in Microsoft PowerPoint]Sheet1'!$B$6:$I$6</c:f>
              <c:numCache>
                <c:formatCode>General</c:formatCode>
                <c:ptCount val="8"/>
                <c:pt idx="0">
                  <c:v>6</c:v>
                </c:pt>
                <c:pt idx="1">
                  <c:v>6</c:v>
                </c:pt>
                <c:pt idx="2">
                  <c:v>4</c:v>
                </c:pt>
                <c:pt idx="3">
                  <c:v>6</c:v>
                </c:pt>
                <c:pt idx="4">
                  <c:v>3</c:v>
                </c:pt>
                <c:pt idx="5">
                  <c:v>1</c:v>
                </c:pt>
                <c:pt idx="6">
                  <c:v>3</c:v>
                </c:pt>
                <c:pt idx="7">
                  <c:v>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B621-4B66-9E84-FDAB42444C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13148672"/>
        <c:axId val="113150208"/>
      </c:lineChart>
      <c:catAx>
        <c:axId val="11314867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002060"/>
                </a:solidFill>
              </a:defRPr>
            </a:pPr>
            <a:endParaRPr lang="en-US"/>
          </a:p>
        </c:txPr>
        <c:crossAx val="113150208"/>
        <c:crosses val="autoZero"/>
        <c:auto val="1"/>
        <c:lblAlgn val="ctr"/>
        <c:lblOffset val="100"/>
        <c:noMultiLvlLbl val="0"/>
      </c:catAx>
      <c:valAx>
        <c:axId val="1131502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314867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100" b="1">
              <a:solidFill>
                <a:srgbClr val="002060"/>
              </a:solidFill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974025974025976E-2"/>
          <c:y val="0.10250872046258566"/>
          <c:w val="0.95238095238095233"/>
          <c:h val="0.523490559290441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Сүхбаатар аймаг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2016 он </c:v>
                </c:pt>
                <c:pt idx="1">
                  <c:v>2017 он</c:v>
                </c:pt>
                <c:pt idx="2">
                  <c:v>2018 он</c:v>
                </c:pt>
                <c:pt idx="3">
                  <c:v>2019 он</c:v>
                </c:pt>
                <c:pt idx="4">
                  <c:v>2020 он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218.3</c:v>
                </c:pt>
                <c:pt idx="1">
                  <c:v>216.1</c:v>
                </c:pt>
                <c:pt idx="2">
                  <c:v>110.9</c:v>
                </c:pt>
                <c:pt idx="3">
                  <c:v>155.6</c:v>
                </c:pt>
                <c:pt idx="4">
                  <c:v>80.900000000000006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E9A-4121-BD07-04322BD0FC0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Улсын дундаж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2467532467532464E-2"/>
                  <c:y val="-1.3318486541721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68C-479C-9C5F-52C6C2621DEE}"/>
                </c:ext>
              </c:extLst>
            </c:dLbl>
            <c:dLbl>
              <c:idx val="1"/>
              <c:layout>
                <c:manualLayout>
                  <c:x val="4.329004329004329E-3"/>
                  <c:y val="-2.13095784667548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A0A-41F0-8894-FAC7A3981EE4}"/>
                </c:ext>
              </c:extLst>
            </c:dLbl>
            <c:dLbl>
              <c:idx val="3"/>
              <c:layout>
                <c:manualLayout>
                  <c:x val="2.1653246697613475E-2"/>
                  <c:y val="1.1671235986188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E9A-4121-BD07-04322BD0FC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2016 он </c:v>
                </c:pt>
                <c:pt idx="1">
                  <c:v>2017 он</c:v>
                </c:pt>
                <c:pt idx="2">
                  <c:v>2018 он</c:v>
                </c:pt>
                <c:pt idx="3">
                  <c:v>2019 он</c:v>
                </c:pt>
                <c:pt idx="4">
                  <c:v>2020 он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227.8</c:v>
                </c:pt>
                <c:pt idx="1">
                  <c:v>144.9</c:v>
                </c:pt>
                <c:pt idx="2">
                  <c:v>132.4</c:v>
                </c:pt>
                <c:pt idx="3">
                  <c:v>139.69999999999999</c:v>
                </c:pt>
                <c:pt idx="4">
                  <c:v>94.7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E9A-4121-BD07-04322BD0FC0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Аймгийн дундаж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8.658008658008658E-3"/>
                  <c:y val="-2.55661595843707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68C-479C-9C5F-52C6C2621DEE}"/>
                </c:ext>
              </c:extLst>
            </c:dLbl>
            <c:dLbl>
              <c:idx val="4"/>
              <c:layout>
                <c:manualLayout>
                  <c:x val="1.6430681603929822E-2"/>
                  <c:y val="-1.022646383374829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80.9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A0A-41F0-8894-FAC7A3981E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2016 он </c:v>
                </c:pt>
                <c:pt idx="1">
                  <c:v>2017 он</c:v>
                </c:pt>
                <c:pt idx="2">
                  <c:v>2018 он</c:v>
                </c:pt>
                <c:pt idx="3">
                  <c:v>2019 он</c:v>
                </c:pt>
                <c:pt idx="4">
                  <c:v>2020 он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177.1</c:v>
                </c:pt>
                <c:pt idx="1">
                  <c:v>106.8</c:v>
                </c:pt>
                <c:pt idx="2">
                  <c:v>105.1</c:v>
                </c:pt>
                <c:pt idx="3">
                  <c:v>107.5</c:v>
                </c:pt>
                <c:pt idx="4">
                  <c:v>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E9A-4121-BD07-04322BD0FC0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13491968"/>
        <c:axId val="113493504"/>
      </c:barChart>
      <c:catAx>
        <c:axId val="1134919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113493504"/>
        <c:crosses val="autoZero"/>
        <c:auto val="1"/>
        <c:lblAlgn val="ctr"/>
        <c:lblOffset val="100"/>
        <c:noMultiLvlLbl val="0"/>
      </c:catAx>
      <c:valAx>
        <c:axId val="1134935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3491968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Sheet1!$R$7</c:f>
              <c:strCache>
                <c:ptCount val="1"/>
                <c:pt idx="0">
                  <c:v>Тогтвор суурьшил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6.2893081761006289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>
                        <a:solidFill>
                          <a:srgbClr val="002060"/>
                        </a:solidFill>
                      </a:rPr>
                      <a:t>129/31.8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4ED-43DE-B773-0FF3F670DF71}"/>
                </c:ext>
              </c:extLst>
            </c:dLbl>
            <c:dLbl>
              <c:idx val="1"/>
              <c:layout>
                <c:manualLayout>
                  <c:x val="8.4388185654008432E-3"/>
                  <c:y val="-7.2327044025157244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>
                        <a:solidFill>
                          <a:srgbClr val="002060"/>
                        </a:solidFill>
                      </a:rPr>
                      <a:t>117/28.8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4ED-43DE-B773-0FF3F670DF71}"/>
                </c:ext>
              </c:extLst>
            </c:dLbl>
            <c:dLbl>
              <c:idx val="2"/>
              <c:layout>
                <c:manualLayout>
                  <c:x val="4.2194092827004996E-3"/>
                  <c:y val="-5.6603773584905662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>
                        <a:solidFill>
                          <a:srgbClr val="002060"/>
                        </a:solidFill>
                      </a:rPr>
                      <a:t>47/11.6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4ED-43DE-B773-0FF3F670DF71}"/>
                </c:ext>
              </c:extLst>
            </c:dLbl>
            <c:dLbl>
              <c:idx val="3"/>
              <c:layout>
                <c:manualLayout>
                  <c:x val="4.0084388185654012E-2"/>
                  <c:y val="-6.9182389937106917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>
                        <a:solidFill>
                          <a:srgbClr val="002060"/>
                        </a:solidFill>
                      </a:rPr>
                      <a:t>112/27.6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4ED-43DE-B773-0FF3F670DF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00206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Sheet1!$S$6:$V$6</c:f>
              <c:strCache>
                <c:ptCount val="4"/>
                <c:pt idx="0">
                  <c:v>5 хүртэл </c:v>
                </c:pt>
                <c:pt idx="1">
                  <c:v>6-10 жил</c:v>
                </c:pt>
                <c:pt idx="2">
                  <c:v>11-15 жил</c:v>
                </c:pt>
                <c:pt idx="3">
                  <c:v>16 дээш</c:v>
                </c:pt>
              </c:strCache>
            </c:strRef>
          </c:cat>
          <c:val>
            <c:numRef>
              <c:f>Sheet1!$S$7:$V$7</c:f>
              <c:numCache>
                <c:formatCode>General</c:formatCode>
                <c:ptCount val="4"/>
                <c:pt idx="0">
                  <c:v>129</c:v>
                </c:pt>
                <c:pt idx="1">
                  <c:v>117</c:v>
                </c:pt>
                <c:pt idx="2">
                  <c:v>47</c:v>
                </c:pt>
                <c:pt idx="3">
                  <c:v>112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4ED-43DE-B773-0FF3F670DF7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05261312"/>
        <c:axId val="105264256"/>
        <c:axId val="0"/>
      </c:bar3DChart>
      <c:catAx>
        <c:axId val="1052613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002060"/>
                </a:solidFill>
              </a:defRPr>
            </a:pPr>
            <a:endParaRPr lang="en-US"/>
          </a:p>
        </c:txPr>
        <c:crossAx val="105264256"/>
        <c:crosses val="autoZero"/>
        <c:auto val="1"/>
        <c:lblAlgn val="ctr"/>
        <c:lblOffset val="100"/>
        <c:noMultiLvlLbl val="0"/>
      </c:catAx>
      <c:valAx>
        <c:axId val="105264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1052613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>
          <a:latin typeface="Arial" pitchFamily="34" charset="0"/>
          <a:cs typeface="Arial" pitchFamily="34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914797262135074"/>
          <c:y val="0.14659670217274071"/>
          <c:w val="0.86504760115060408"/>
          <c:h val="0.543772468320214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'401,2'!$T$5</c:f>
              <c:strCache>
                <c:ptCount val="1"/>
                <c:pt idx="0">
                  <c:v>Насны бүтэц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156/19.2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DF21-42A0-AD32-8F51C22A8B55}"/>
                </c:ext>
              </c:extLst>
            </c:dLbl>
            <c:dLbl>
              <c:idx val="1"/>
              <c:layout>
                <c:manualLayout>
                  <c:x val="-6.7268107104597932E-3"/>
                  <c:y val="-3.9090703958767694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281/34.6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F21-42A0-AD32-8F51C22A8B55}"/>
                </c:ext>
              </c:extLst>
            </c:dLbl>
            <c:dLbl>
              <c:idx val="2"/>
              <c:layout>
                <c:manualLayout>
                  <c:x val="3.3634053552298968E-2"/>
                  <c:y val="-4.264489695045334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190/23.3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DF21-42A0-AD32-8F51C22A8B55}"/>
                </c:ext>
              </c:extLst>
            </c:dLbl>
            <c:dLbl>
              <c:idx val="3"/>
              <c:layout>
                <c:manualLayout>
                  <c:x val="5.7177891038908246E-2"/>
                  <c:y val="-5.543836603558934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111/13.6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F21-42A0-AD32-8F51C22A8B55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46/5.6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DF21-42A0-AD32-8F51C22A8B55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28/3.4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F21-42A0-AD32-8F51C22A8B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00206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'401,2'!$U$4:$Z$4</c:f>
              <c:strCache>
                <c:ptCount val="6"/>
                <c:pt idx="0">
                  <c:v>29 хүртэлх</c:v>
                </c:pt>
                <c:pt idx="1">
                  <c:v>30-39</c:v>
                </c:pt>
                <c:pt idx="2">
                  <c:v>40-49</c:v>
                </c:pt>
                <c:pt idx="3">
                  <c:v>50-54</c:v>
                </c:pt>
                <c:pt idx="4">
                  <c:v>55-59 </c:v>
                </c:pt>
                <c:pt idx="5">
                  <c:v>60, түүнээс дээш</c:v>
                </c:pt>
              </c:strCache>
            </c:strRef>
          </c:cat>
          <c:val>
            <c:numRef>
              <c:f>'401,2'!$U$5:$Z$5</c:f>
              <c:numCache>
                <c:formatCode>0</c:formatCode>
                <c:ptCount val="6"/>
                <c:pt idx="0">
                  <c:v>156</c:v>
                </c:pt>
                <c:pt idx="1">
                  <c:v>281</c:v>
                </c:pt>
                <c:pt idx="2">
                  <c:v>190</c:v>
                </c:pt>
                <c:pt idx="3">
                  <c:v>111</c:v>
                </c:pt>
                <c:pt idx="4">
                  <c:v>46</c:v>
                </c:pt>
                <c:pt idx="5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F21-42A0-AD32-8F51C22A8B5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05073280"/>
        <c:axId val="105080320"/>
        <c:axId val="85005632"/>
      </c:bar3DChart>
      <c:catAx>
        <c:axId val="1050732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00" b="1">
                <a:solidFill>
                  <a:srgbClr val="002060"/>
                </a:solidFill>
              </a:defRPr>
            </a:pPr>
            <a:endParaRPr lang="en-US"/>
          </a:p>
        </c:txPr>
        <c:crossAx val="105080320"/>
        <c:crosses val="autoZero"/>
        <c:auto val="1"/>
        <c:lblAlgn val="ctr"/>
        <c:lblOffset val="100"/>
        <c:noMultiLvlLbl val="0"/>
      </c:catAx>
      <c:valAx>
        <c:axId val="105080320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txPr>
          <a:bodyPr/>
          <a:lstStyle/>
          <a:p>
            <a:pPr>
              <a:defRPr sz="1200">
                <a:solidFill>
                  <a:srgbClr val="002060"/>
                </a:solidFill>
              </a:defRPr>
            </a:pPr>
            <a:endParaRPr lang="en-US"/>
          </a:p>
        </c:txPr>
        <c:crossAx val="105073280"/>
        <c:crosses val="autoZero"/>
        <c:crossBetween val="between"/>
      </c:valAx>
      <c:serAx>
        <c:axId val="85005632"/>
        <c:scaling>
          <c:orientation val="minMax"/>
        </c:scaling>
        <c:delete val="1"/>
        <c:axPos val="b"/>
        <c:majorTickMark val="none"/>
        <c:minorTickMark val="none"/>
        <c:tickLblPos val="nextTo"/>
        <c:crossAx val="105080320"/>
        <c:crosses val="autoZero"/>
      </c:serAx>
    </c:plotArea>
    <c:plotVisOnly val="1"/>
    <c:dispBlanksAs val="gap"/>
    <c:showDLblsOverMax val="0"/>
  </c:chart>
  <c:txPr>
    <a:bodyPr/>
    <a:lstStyle/>
    <a:p>
      <a:pPr>
        <a:defRPr sz="14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'[Сүхбаатар аймаг Эрүүл мэндийн газар.xlsx]Sheet2'!$C$2</c:f>
              <c:strCache>
                <c:ptCount val="1"/>
                <c:pt idx="0">
                  <c:v>Сум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'[Сүхбаатар аймаг Эрүүл мэндийн газар.xlsx]Sheet2'!$B$3:$B$5</c:f>
              <c:strCache>
                <c:ptCount val="3"/>
                <c:pt idx="0">
                  <c:v>Ахлах</c:v>
                </c:pt>
                <c:pt idx="1">
                  <c:v>Тэргүүлэх</c:v>
                </c:pt>
                <c:pt idx="2">
                  <c:v>Зэрэггүй</c:v>
                </c:pt>
              </c:strCache>
            </c:strRef>
          </c:cat>
          <c:val>
            <c:numRef>
              <c:f>'[Сүхбаатар аймаг Эрүүл мэндийн газар.xlsx]Sheet2'!$C$3:$C$5</c:f>
              <c:numCache>
                <c:formatCode>General</c:formatCode>
                <c:ptCount val="3"/>
                <c:pt idx="0">
                  <c:v>0.4</c:v>
                </c:pt>
                <c:pt idx="1">
                  <c:v>0.4</c:v>
                </c:pt>
                <c:pt idx="2">
                  <c:v>99.2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977-427D-AD59-479256ABBCD0}"/>
            </c:ext>
          </c:extLst>
        </c:ser>
        <c:ser>
          <c:idx val="1"/>
          <c:order val="1"/>
          <c:tx>
            <c:strRef>
              <c:f>'[Сүхбаатар аймаг Эрүүл мэндийн газар.xlsx]Sheet2'!$D$2</c:f>
              <c:strCache>
                <c:ptCount val="1"/>
                <c:pt idx="0">
                  <c:v>Өрх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'[Сүхбаатар аймаг Эрүүл мэндийн газар.xlsx]Sheet2'!$B$3:$B$5</c:f>
              <c:strCache>
                <c:ptCount val="3"/>
                <c:pt idx="0">
                  <c:v>Ахлах</c:v>
                </c:pt>
                <c:pt idx="1">
                  <c:v>Тэргүүлэх</c:v>
                </c:pt>
                <c:pt idx="2">
                  <c:v>Зэрэггүй</c:v>
                </c:pt>
              </c:strCache>
            </c:strRef>
          </c:cat>
          <c:val>
            <c:numRef>
              <c:f>'[Сүхбаатар аймаг Эрүүл мэндийн газар.xlsx]Sheet2'!$D$3:$D$5</c:f>
              <c:numCache>
                <c:formatCode>General</c:formatCode>
                <c:ptCount val="3"/>
                <c:pt idx="0">
                  <c:v>10.3</c:v>
                </c:pt>
                <c:pt idx="2">
                  <c:v>89.7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977-427D-AD59-479256ABBCD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07029248"/>
        <c:axId val="107030784"/>
      </c:barChart>
      <c:catAx>
        <c:axId val="10702924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07030784"/>
        <c:crosses val="autoZero"/>
        <c:auto val="1"/>
        <c:lblAlgn val="ctr"/>
        <c:lblOffset val="100"/>
        <c:noMultiLvlLbl val="0"/>
      </c:catAx>
      <c:valAx>
        <c:axId val="107030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rgbClr val="002060"/>
                </a:solidFill>
              </a:defRPr>
            </a:pPr>
            <a:endParaRPr lang="en-US"/>
          </a:p>
        </c:txPr>
        <c:crossAx val="10702924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223173701858668E-2"/>
          <c:y val="8.3180926129703181E-2"/>
          <c:w val="0.96622083825184191"/>
          <c:h val="0.661294158076424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 он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-1.688958087407903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FE-4A01-B135-015C97C05A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Амьсгалын тогтолцооны өвчин</c:v>
                </c:pt>
                <c:pt idx="1">
                  <c:v>Хоол боловсруулах тогтолцооны өвчлөл</c:v>
                </c:pt>
                <c:pt idx="2">
                  <c:v>Цусны эргэлтийн тогтолцооны өвчлөл</c:v>
                </c:pt>
                <c:pt idx="3">
                  <c:v>Мэдрэлийн тогтолцооны өвчлөл</c:v>
                </c:pt>
                <c:pt idx="4">
                  <c:v>Арьс ба халимын өвчлөл</c:v>
                </c:pt>
                <c:pt idx="5">
                  <c:v>Шээс б/тогтолцоо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 formatCode="0.0">
                  <c:v>1641.9</c:v>
                </c:pt>
                <c:pt idx="1">
                  <c:v>1063.5</c:v>
                </c:pt>
                <c:pt idx="2" formatCode="0.0">
                  <c:v>559</c:v>
                </c:pt>
                <c:pt idx="3">
                  <c:v>408.8</c:v>
                </c:pt>
                <c:pt idx="4">
                  <c:v>342.1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081-4F7D-AA42-A6BAD79DEEE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 он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2022</a:t>
                    </a:r>
                    <a:endParaRPr lang="en-US" dirty="0">
                      <a:solidFill>
                        <a:srgbClr val="00206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DFE-4A01-B135-015C97C05A21}"/>
                </c:ext>
              </c:extLst>
            </c:dLbl>
            <c:dLbl>
              <c:idx val="2"/>
              <c:layout>
                <c:manualLayout>
                  <c:x val="4.2223952185197582E-3"/>
                  <c:y val="-6.08271777746113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DFE-4A01-B135-015C97C05A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Амьсгалын тогтолцооны өвчин</c:v>
                </c:pt>
                <c:pt idx="1">
                  <c:v>Хоол боловсруулах тогтолцооны өвчлөл</c:v>
                </c:pt>
                <c:pt idx="2">
                  <c:v>Цусны эргэлтийн тогтолцооны өвчлөл</c:v>
                </c:pt>
                <c:pt idx="3">
                  <c:v>Мэдрэлийн тогтолцооны өвчлөл</c:v>
                </c:pt>
                <c:pt idx="4">
                  <c:v>Арьс ба халимын өвчлөл</c:v>
                </c:pt>
                <c:pt idx="5">
                  <c:v>Шээс б/тогтолцоо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2022</c:v>
                </c:pt>
                <c:pt idx="1">
                  <c:v>1225</c:v>
                </c:pt>
                <c:pt idx="2">
                  <c:v>457</c:v>
                </c:pt>
                <c:pt idx="3">
                  <c:v>541</c:v>
                </c:pt>
                <c:pt idx="4">
                  <c:v>549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0081-4F7D-AA42-A6BAD79DEEE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 он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5.0668742622237098E-2"/>
                  <c:y val="-1.52067944436528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FE-4A01-B135-015C97C05A21}"/>
                </c:ext>
              </c:extLst>
            </c:dLbl>
            <c:dLbl>
              <c:idx val="3"/>
              <c:layout>
                <c:manualLayout>
                  <c:x val="2.5334371311118625E-2"/>
                  <c:y val="-9.12407666619170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DFE-4A01-B135-015C97C05A21}"/>
                </c:ext>
              </c:extLst>
            </c:dLbl>
            <c:dLbl>
              <c:idx val="4"/>
              <c:layout>
                <c:manualLayout>
                  <c:x val="4.2223952185197582E-2"/>
                  <c:y val="-1.1152047483720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DFE-4A01-B135-015C97C05A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Амьсгалын тогтолцооны өвчин</c:v>
                </c:pt>
                <c:pt idx="1">
                  <c:v>Хоол боловсруулах тогтолцооны өвчлөл</c:v>
                </c:pt>
                <c:pt idx="2">
                  <c:v>Цусны эргэлтийн тогтолцооны өвчлөл</c:v>
                </c:pt>
                <c:pt idx="3">
                  <c:v>Мэдрэлийн тогтолцооны өвчлөл</c:v>
                </c:pt>
                <c:pt idx="4">
                  <c:v>Арьс ба халимын өвчлөл</c:v>
                </c:pt>
                <c:pt idx="5">
                  <c:v>Шээс б/тогтолцоо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1460</c:v>
                </c:pt>
                <c:pt idx="1">
                  <c:v>1254</c:v>
                </c:pt>
                <c:pt idx="2">
                  <c:v>469</c:v>
                </c:pt>
                <c:pt idx="3">
                  <c:v>478</c:v>
                </c:pt>
                <c:pt idx="4">
                  <c:v>460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0081-4F7D-AA42-A6BAD79DEEE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2021 он 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2.1111976092598791E-2"/>
                  <c:y val="-9.12407666619170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DFE-4A01-B135-015C97C05A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Амьсгалын тогтолцооны өвчин</c:v>
                </c:pt>
                <c:pt idx="1">
                  <c:v>Хоол боловсруулах тогтолцооны өвчлөл</c:v>
                </c:pt>
                <c:pt idx="2">
                  <c:v>Цусны эргэлтийн тогтолцооны өвчлөл</c:v>
                </c:pt>
                <c:pt idx="3">
                  <c:v>Мэдрэлийн тогтолцооны өвчлөл</c:v>
                </c:pt>
                <c:pt idx="4">
                  <c:v>Арьс ба халимын өвчлөл</c:v>
                </c:pt>
                <c:pt idx="5">
                  <c:v>Шээс б/тогтолцоо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  <c:pt idx="0">
                  <c:v>921</c:v>
                </c:pt>
                <c:pt idx="1">
                  <c:v>852</c:v>
                </c:pt>
                <c:pt idx="2">
                  <c:v>488</c:v>
                </c:pt>
                <c:pt idx="3">
                  <c:v>350</c:v>
                </c:pt>
                <c:pt idx="5">
                  <c:v>298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6DFE-4A01-B135-015C97C05A2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4984960"/>
        <c:axId val="104986496"/>
      </c:barChart>
      <c:catAx>
        <c:axId val="1049849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5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104986496"/>
        <c:crosses val="autoZero"/>
        <c:auto val="1"/>
        <c:lblAlgn val="ctr"/>
        <c:lblOffset val="100"/>
        <c:noMultiLvlLbl val="0"/>
      </c:catAx>
      <c:valAx>
        <c:axId val="104986496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0498496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665159614753091E-2"/>
          <c:y val="0.23020743501585589"/>
          <c:w val="0.9509604055297145"/>
          <c:h val="0.572206079370244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 он </c:v>
                </c:pt>
              </c:strCache>
            </c:strRef>
          </c:tx>
          <c:invertIfNegative val="0"/>
          <c:dLbls>
            <c:dLbl>
              <c:idx val="4"/>
              <c:layout>
                <c:manualLayout>
                  <c:x val="-1.337329456271327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222-4A16-858F-6AEB7F24CA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Хавдар</c:v>
                </c:pt>
                <c:pt idx="1">
                  <c:v>Цусны эргэлтийн тогтолцоо</c:v>
                </c:pt>
                <c:pt idx="2">
                  <c:v>Осол гэмттэл гадны шалтгаант</c:v>
                </c:pt>
                <c:pt idx="3">
                  <c:v> Хоол боловсруулах тогтолцооны өвчлөл</c:v>
                </c:pt>
                <c:pt idx="4">
                  <c:v>Амьсгалын тогтолцоо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17.5</c:v>
                </c:pt>
                <c:pt idx="1">
                  <c:v>16.5</c:v>
                </c:pt>
                <c:pt idx="2">
                  <c:v>8.6</c:v>
                </c:pt>
                <c:pt idx="3">
                  <c:v>3.1</c:v>
                </c:pt>
                <c:pt idx="4">
                  <c:v>1.4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6D9-4D28-993C-787430957F3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 он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4770565863054527E-2"/>
                  <c:y val="2.0428976331341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22-4A16-858F-6AEB7F24CAEA}"/>
                </c:ext>
              </c:extLst>
            </c:dLbl>
            <c:dLbl>
              <c:idx val="1"/>
              <c:layout>
                <c:manualLayout>
                  <c:x val="2.8527739753857743E-2"/>
                  <c:y val="2.0428976331341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222-4A16-858F-6AEB7F24CAEA}"/>
                </c:ext>
              </c:extLst>
            </c:dLbl>
            <c:dLbl>
              <c:idx val="3"/>
              <c:layout>
                <c:manualLayout>
                  <c:x val="8.0239767376279643E-3"/>
                  <c:y val="2.91842519019170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22-4A16-858F-6AEB7F24CA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Хавдар</c:v>
                </c:pt>
                <c:pt idx="1">
                  <c:v>Цусны эргэлтийн тогтолцоо</c:v>
                </c:pt>
                <c:pt idx="2">
                  <c:v>Осол гэмттэл гадны шалтгаант</c:v>
                </c:pt>
                <c:pt idx="3">
                  <c:v> Хоол боловсруулах тогтолцооны өвчлөл</c:v>
                </c:pt>
                <c:pt idx="4">
                  <c:v>Амьсгалын тогтолцоо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18.2</c:v>
                </c:pt>
                <c:pt idx="1">
                  <c:v>16.600000000000001</c:v>
                </c:pt>
                <c:pt idx="2">
                  <c:v>6.4</c:v>
                </c:pt>
                <c:pt idx="3">
                  <c:v>2.7</c:v>
                </c:pt>
                <c:pt idx="4">
                  <c:v>2.2000000000000002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6D9-4D28-993C-787430957F3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 он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3.343626265634881E-2"/>
                  <c:y val="6.625243880948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222-4A16-858F-6AEB7F24CAEA}"/>
                </c:ext>
              </c:extLst>
            </c:dLbl>
            <c:dLbl>
              <c:idx val="1"/>
              <c:layout>
                <c:manualLayout>
                  <c:x val="3.566515961475309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222-4A16-858F-6AEB7F24CAEA}"/>
                </c:ext>
              </c:extLst>
            </c:dLbl>
            <c:dLbl>
              <c:idx val="2"/>
              <c:layout>
                <c:manualLayout>
                  <c:x val="2.674658912542654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222-4A16-858F-6AEB7F24CAEA}"/>
                </c:ext>
              </c:extLst>
            </c:dLbl>
            <c:dLbl>
              <c:idx val="3"/>
              <c:layout>
                <c:manualLayout>
                  <c:x val="2.407193021288379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222-4A16-858F-6AEB7F24CAEA}"/>
                </c:ext>
              </c:extLst>
            </c:dLbl>
            <c:dLbl>
              <c:idx val="4"/>
              <c:layout>
                <c:manualLayout>
                  <c:x val="1.3373294562713274E-2"/>
                  <c:y val="5.83685038038340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222-4A16-858F-6AEB7F24CA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Хавдар</c:v>
                </c:pt>
                <c:pt idx="1">
                  <c:v>Цусны эргэлтийн тогтолцоо</c:v>
                </c:pt>
                <c:pt idx="2">
                  <c:v>Осол гэмттэл гадны шалтгаант</c:v>
                </c:pt>
                <c:pt idx="3">
                  <c:v> Хоол боловсруулах тогтолцооны өвчлөл</c:v>
                </c:pt>
                <c:pt idx="4">
                  <c:v>Амьсгалын тогтолцоо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17</c:v>
                </c:pt>
                <c:pt idx="1">
                  <c:v>14.6</c:v>
                </c:pt>
                <c:pt idx="2">
                  <c:v>9.3000000000000007</c:v>
                </c:pt>
                <c:pt idx="3">
                  <c:v>5.4</c:v>
                </c:pt>
                <c:pt idx="4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6D9-4D28-993C-787430957F3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2021 он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2290724759220702E-2"/>
                  <c:y val="9.63261801663636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222-4A16-858F-6AEB7F24CAEA}"/>
                </c:ext>
              </c:extLst>
            </c:dLbl>
            <c:dLbl>
              <c:idx val="1"/>
              <c:layout>
                <c:manualLayout>
                  <c:x val="4.6810521994363433E-2"/>
                  <c:y val="2.24761087054848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222-4A16-858F-6AEB7F24CA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Хавдар</c:v>
                </c:pt>
                <c:pt idx="1">
                  <c:v>Цусны эргэлтийн тогтолцоо</c:v>
                </c:pt>
                <c:pt idx="2">
                  <c:v>Осол гэмттэл гадны шалтгаант</c:v>
                </c:pt>
                <c:pt idx="3">
                  <c:v> Хоол боловсруулах тогтолцооны өвчлөл</c:v>
                </c:pt>
                <c:pt idx="4">
                  <c:v>Амьсгалын тогтолцоо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18.3</c:v>
                </c:pt>
                <c:pt idx="1">
                  <c:v>15.8</c:v>
                </c:pt>
                <c:pt idx="2">
                  <c:v>6</c:v>
                </c:pt>
                <c:pt idx="3">
                  <c:v>4</c:v>
                </c:pt>
                <c:pt idx="4">
                  <c:v>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2222-4A16-858F-6AEB7F24CA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4918400"/>
        <c:axId val="109220992"/>
      </c:barChart>
      <c:catAx>
        <c:axId val="1049184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09220992"/>
        <c:crosses val="autoZero"/>
        <c:auto val="1"/>
        <c:lblAlgn val="ctr"/>
        <c:lblOffset val="100"/>
        <c:noMultiLvlLbl val="0"/>
      </c:catAx>
      <c:valAx>
        <c:axId val="1092209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4918400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4.5936795790809094E-2"/>
          <c:y val="7.0639198788666688E-2"/>
          <c:w val="0.83010887176110948"/>
          <c:h val="7.6085546749674049E-2"/>
        </c:manualLayout>
      </c:layout>
      <c:overlay val="0"/>
      <c:txPr>
        <a:bodyPr/>
        <a:lstStyle/>
        <a:p>
          <a:pPr>
            <a:defRPr sz="110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100" b="1">
          <a:solidFill>
            <a:srgbClr val="00206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mn-MN" dirty="0"/>
              <a:t> </a:t>
            </a:r>
            <a:r>
              <a:rPr lang="mn-MN" baseline="0" dirty="0"/>
              <a:t> </a:t>
            </a:r>
            <a:r>
              <a:rPr lang="mn-MN" dirty="0"/>
              <a:t> </a:t>
            </a:r>
          </a:p>
        </c:rich>
      </c:tx>
      <c:layout>
        <c:manualLayout>
          <c:xMode val="edge"/>
          <c:yMode val="edge"/>
          <c:x val="0.55277077865266844"/>
          <c:y val="1.3888888888888888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607161521388892E-3"/>
          <c:y val="0.20529491105278508"/>
          <c:w val="0.78574978885216074"/>
          <c:h val="0.65283610382035584"/>
        </c:manualLayout>
      </c:layout>
      <c:pie3DChart>
        <c:varyColors val="1"/>
        <c:ser>
          <c:idx val="0"/>
          <c:order val="0"/>
          <c:tx>
            <c:strRef>
              <c:f>Sheet1!$C$53</c:f>
              <c:strCache>
                <c:ptCount val="1"/>
                <c:pt idx="0">
                  <c:v> хувь </c:v>
                </c:pt>
              </c:strCache>
            </c:strRef>
          </c:tx>
          <c:explosion val="8"/>
          <c:dLbls>
            <c:dLbl>
              <c:idx val="0"/>
              <c:layout>
                <c:manualLayout>
                  <c:x val="0.10559295713035871"/>
                  <c:y val="3.219050743657042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3CE-4E81-B574-35337BCA82FF}"/>
                </c:ext>
              </c:extLst>
            </c:dLbl>
            <c:dLbl>
              <c:idx val="1"/>
              <c:layout>
                <c:manualLayout>
                  <c:x val="-0.19290447428979579"/>
                  <c:y val="1.40624088655584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CE-4E81-B574-35337BCA82FF}"/>
                </c:ext>
              </c:extLst>
            </c:dLbl>
            <c:dLbl>
              <c:idx val="2"/>
              <c:layout>
                <c:manualLayout>
                  <c:x val="0.11266426071741033"/>
                  <c:y val="-0.2994510061242344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3CE-4E81-B574-35337BCA82FF}"/>
                </c:ext>
              </c:extLst>
            </c:dLbl>
            <c:dLbl>
              <c:idx val="3"/>
              <c:layout>
                <c:manualLayout>
                  <c:x val="-7.0088145231846019E-2"/>
                  <c:y val="2.025226013414989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3CE-4E81-B574-35337BCA8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Sheet1!$B$54:$B$57</c:f>
              <c:strCache>
                <c:ptCount val="4"/>
                <c:pt idx="0">
                  <c:v> I 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</c:strCache>
            </c:strRef>
          </c:cat>
          <c:val>
            <c:numRef>
              <c:f>Sheet1!$C$54:$C$57</c:f>
              <c:numCache>
                <c:formatCode>General</c:formatCode>
                <c:ptCount val="4"/>
                <c:pt idx="0">
                  <c:v>7.3</c:v>
                </c:pt>
                <c:pt idx="1">
                  <c:v>30.2</c:v>
                </c:pt>
                <c:pt idx="2">
                  <c:v>40.299999999999997</c:v>
                </c:pt>
                <c:pt idx="3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3CE-4E81-B574-35337BCA82FF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>
                <a:latin typeface="Tahoma" panose="020B0604030504040204" pitchFamily="34" charset="0"/>
                <a:cs typeface="Tahoma" panose="020B0604030504040204" pitchFamily="34" charset="0"/>
              </a:defRPr>
            </a:pPr>
            <a:r>
              <a:rPr lang="mn-MN" sz="14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mn-MN" sz="1400" b="1" dirty="0">
                <a:solidFill>
                  <a:schemeClr val="accent4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Амьдарсан</a:t>
            </a:r>
            <a:r>
              <a:rPr lang="mn-MN" sz="1400" b="1" baseline="0" dirty="0">
                <a:solidFill>
                  <a:schemeClr val="accent4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хугацаа </a:t>
            </a:r>
            <a:endParaRPr lang="mn-MN" sz="1400" b="1" dirty="0">
              <a:solidFill>
                <a:schemeClr val="accent4">
                  <a:lumMod val="50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9184558698696112E-2"/>
          <c:y val="0.39898176410868519"/>
          <c:w val="0.81629394985132231"/>
          <c:h val="0.58635650592387234"/>
        </c:manualLayout>
      </c:layout>
      <c:pie3DChart>
        <c:varyColors val="1"/>
        <c:ser>
          <c:idx val="0"/>
          <c:order val="0"/>
          <c:tx>
            <c:strRef>
              <c:f>Sheet1!$C$70</c:f>
              <c:strCache>
                <c:ptCount val="1"/>
                <c:pt idx="0">
                  <c:v> хувь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0.23027177048695593"/>
                  <c:y val="-0.12908131945140003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DC4-403A-9A27-D9696F967E78}"/>
                </c:ext>
              </c:extLst>
            </c:dLbl>
            <c:dLbl>
              <c:idx val="1"/>
              <c:spPr/>
              <c:txPr>
                <a:bodyPr/>
                <a:lstStyle/>
                <a:p>
                  <a:pPr>
                    <a:defRPr sz="1400" b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sz="1400" b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sz="1400" b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 sz="1400" b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0.14744621464387109"/>
                  <c:y val="-6.2891236469782164E-3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DC4-403A-9A27-D9696F967E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Sheet1!$B$71:$B$76</c:f>
              <c:strCache>
                <c:ptCount val="6"/>
                <c:pt idx="0">
                  <c:v>1 жил хүртэл </c:v>
                </c:pt>
                <c:pt idx="1">
                  <c:v>1-2 жил </c:v>
                </c:pt>
                <c:pt idx="2">
                  <c:v>2-3 жил </c:v>
                </c:pt>
                <c:pt idx="3">
                  <c:v>3-4 жил </c:v>
                </c:pt>
                <c:pt idx="4">
                  <c:v>4-5 жил </c:v>
                </c:pt>
                <c:pt idx="5">
                  <c:v>5 дээш </c:v>
                </c:pt>
              </c:strCache>
            </c:strRef>
          </c:cat>
          <c:val>
            <c:numRef>
              <c:f>Sheet1!$C$71:$C$76</c:f>
              <c:numCache>
                <c:formatCode>General</c:formatCode>
                <c:ptCount val="6"/>
                <c:pt idx="0">
                  <c:v>60.4</c:v>
                </c:pt>
                <c:pt idx="1">
                  <c:v>16.7</c:v>
                </c:pt>
                <c:pt idx="2">
                  <c:v>6</c:v>
                </c:pt>
                <c:pt idx="3">
                  <c:v>3.3</c:v>
                </c:pt>
                <c:pt idx="4">
                  <c:v>3.1</c:v>
                </c:pt>
                <c:pt idx="5">
                  <c:v>10.4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DC4-403A-9A27-D9696F967E7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9.2326835442612352E-3"/>
          <c:y val="0.15116501989627598"/>
          <c:w val="0.99076731645573879"/>
          <c:h val="0.15688901262125726"/>
        </c:manualLayout>
      </c:layout>
      <c:overlay val="0"/>
      <c:txPr>
        <a:bodyPr/>
        <a:lstStyle/>
        <a:p>
          <a:pPr>
            <a:defRPr sz="1200" b="1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005083352664392E-2"/>
          <c:y val="0.12476559001879364"/>
          <c:w val="0.92498474994200686"/>
          <c:h val="0.711354454440604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Сүхбаатар аймаг</c:v>
                </c:pt>
              </c:strCache>
            </c:strRef>
          </c:tx>
          <c:invertIfNegative val="0"/>
          <c:dPt>
            <c:idx val="4"/>
            <c:invertIfNegative val="0"/>
            <c:bubble3D val="0"/>
            <c:spPr>
              <a:solidFill>
                <a:schemeClr val="accent1"/>
              </a:solidFill>
              <a:ln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670-42B9-BE4D-762D962F920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2016 он</c:v>
                </c:pt>
                <c:pt idx="1">
                  <c:v>2017 он </c:v>
                </c:pt>
                <c:pt idx="2">
                  <c:v>2018 он </c:v>
                </c:pt>
                <c:pt idx="3">
                  <c:v>2019 он</c:v>
                </c:pt>
                <c:pt idx="4">
                  <c:v>2020 он </c:v>
                </c:pt>
                <c:pt idx="5">
                  <c:v>2021 он 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27.7</c:v>
                </c:pt>
                <c:pt idx="1">
                  <c:v>20.399999999999999</c:v>
                </c:pt>
                <c:pt idx="2">
                  <c:v>16.100000000000001</c:v>
                </c:pt>
                <c:pt idx="3">
                  <c:v>13.2</c:v>
                </c:pt>
                <c:pt idx="4">
                  <c:v>12.6</c:v>
                </c:pt>
                <c:pt idx="5">
                  <c:v>5.8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BA6-4891-B3A6-9F774B07AC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Улсын дундаж</c:v>
                </c:pt>
              </c:strCache>
            </c:strRef>
          </c:tx>
          <c:invertIfNegative val="0"/>
          <c:dLbls>
            <c:dLbl>
              <c:idx val="3"/>
              <c:layout>
                <c:manualLayout>
                  <c:x val="-2.3169714203703749E-2"/>
                  <c:y val="3.27880787709065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A6-4891-B3A6-9F774B07AC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2016 он</c:v>
                </c:pt>
                <c:pt idx="1">
                  <c:v>2017 он </c:v>
                </c:pt>
                <c:pt idx="2">
                  <c:v>2018 он </c:v>
                </c:pt>
                <c:pt idx="3">
                  <c:v>2019 он</c:v>
                </c:pt>
                <c:pt idx="4">
                  <c:v>2020 он </c:v>
                </c:pt>
                <c:pt idx="5">
                  <c:v>2021 он 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20.8</c:v>
                </c:pt>
                <c:pt idx="1">
                  <c:v>16.7</c:v>
                </c:pt>
                <c:pt idx="2">
                  <c:v>16.899999999999999</c:v>
                </c:pt>
                <c:pt idx="3">
                  <c:v>16.100000000000001</c:v>
                </c:pt>
                <c:pt idx="4">
                  <c:v>14.6</c:v>
                </c:pt>
                <c:pt idx="5">
                  <c:v>13.9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BA6-4891-B3A6-9F774B07AC1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Аймгийн дундаж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4.891384109670791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BA6-4891-B3A6-9F774B07AC1B}"/>
                </c:ext>
              </c:extLst>
            </c:dLbl>
            <c:dLbl>
              <c:idx val="4"/>
              <c:layout>
                <c:manualLayout>
                  <c:x val="1.3639136374180579E-2"/>
                  <c:y val="-7.07070847663812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670-42B9-BE4D-762D962F920B}"/>
                </c:ext>
              </c:extLst>
            </c:dLbl>
            <c:dLbl>
              <c:idx val="5"/>
              <c:layout>
                <c:manualLayout>
                  <c:x val="2.9551462144057919E-2"/>
                  <c:y val="-9.72613153712191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2016 он</c:v>
                </c:pt>
                <c:pt idx="1">
                  <c:v>2017 он </c:v>
                </c:pt>
                <c:pt idx="2">
                  <c:v>2018 он </c:v>
                </c:pt>
                <c:pt idx="3">
                  <c:v>2019 он</c:v>
                </c:pt>
                <c:pt idx="4">
                  <c:v>2020 он </c:v>
                </c:pt>
                <c:pt idx="5">
                  <c:v>2021 он 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23.7</c:v>
                </c:pt>
                <c:pt idx="1">
                  <c:v>18.100000000000001</c:v>
                </c:pt>
                <c:pt idx="2">
                  <c:v>17.7</c:v>
                </c:pt>
                <c:pt idx="3">
                  <c:v>17.600000000000001</c:v>
                </c:pt>
                <c:pt idx="4">
                  <c:v>14.1</c:v>
                </c:pt>
                <c:pt idx="5">
                  <c:v>14.7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BA6-4891-B3A6-9F774B07AC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12024576"/>
        <c:axId val="112038656"/>
      </c:barChart>
      <c:catAx>
        <c:axId val="11202457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12038656"/>
        <c:crosses val="autoZero"/>
        <c:auto val="1"/>
        <c:lblAlgn val="ctr"/>
        <c:lblOffset val="100"/>
        <c:noMultiLvlLbl val="0"/>
      </c:catAx>
      <c:valAx>
        <c:axId val="1120386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202457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5.4856176917855888E-2"/>
          <c:y val="1.3399086407361023E-2"/>
          <c:w val="0.92779025943713678"/>
          <c:h val="0.10129037871263676"/>
        </c:manualLayout>
      </c:layout>
      <c:overlay val="0"/>
      <c:txPr>
        <a:bodyPr/>
        <a:lstStyle/>
        <a:p>
          <a:pPr>
            <a:defRPr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B5902D-6A14-4FC8-866E-F01E53633859}" type="doc">
      <dgm:prSet loTypeId="urn:microsoft.com/office/officeart/2005/8/layout/cycle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2705AD4-E56F-45DC-9B34-A091430D4C2B}">
      <dgm:prSet phldrT="[Text]" custT="1"/>
      <dgm:spPr>
        <a:xfrm>
          <a:off x="2688832" y="39989"/>
          <a:ext cx="1552941" cy="472453"/>
        </a:xfrm>
        <a:prstGeom prst="round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mn-MN" sz="1200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Нийт -804</a:t>
          </a:r>
          <a:endParaRPr lang="en-US" sz="1200" b="1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65221555-913A-4E30-AA58-F51EC4346F05}" type="parTrans" cxnId="{60B6F519-1572-4EBF-B03C-BDC0CFF9C4EF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43555A6A-CE4C-446A-B022-BE4C1A46BBE0}" type="sibTrans" cxnId="{60B6F519-1572-4EBF-B03C-BDC0CFF9C4EF}">
      <dgm:prSet/>
      <dgm:spPr>
        <a:xfrm>
          <a:off x="2127121" y="375342"/>
          <a:ext cx="2088956" cy="2088956"/>
        </a:xfrm>
        <a:custGeom>
          <a:avLst/>
          <a:gdLst/>
          <a:ahLst/>
          <a:cxnLst/>
          <a:rect l="0" t="0" r="0" b="0"/>
          <a:pathLst>
            <a:path>
              <a:moveTo>
                <a:pt x="1663478" y="203185"/>
              </a:moveTo>
              <a:arcTo wR="1044478" hR="1044478" stAng="18380676" swAng="1227451"/>
            </a:path>
          </a:pathLst>
        </a:custGeom>
        <a:noFill/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gm:spPr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D0856F57-3985-4540-9DD9-1BD58A0086D1}">
      <dgm:prSet phldrT="[Text]" custT="1"/>
      <dgm:spPr>
        <a:xfrm>
          <a:off x="3883485" y="953108"/>
          <a:ext cx="1221182" cy="819982"/>
        </a:xfrm>
        <a:prstGeom prst="round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mn-MN" sz="1200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Сувилагч-2</a:t>
          </a:r>
          <a:r>
            <a:rPr lang="en-US" sz="1200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41</a:t>
          </a:r>
          <a:endParaRPr lang="mn-MN" sz="1200" b="1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r>
            <a:rPr lang="mn-MN" sz="1200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10 000 хүн амд -</a:t>
          </a:r>
          <a:r>
            <a:rPr lang="en-US" sz="1200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21.5</a:t>
          </a:r>
        </a:p>
      </dgm:t>
    </dgm:pt>
    <dgm:pt modelId="{D3FD2185-321B-45E8-8BCE-50CA13FA3D69}" type="parTrans" cxnId="{F78FFED9-ACE9-4AEF-8D73-9927BE2D0FBE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486DC019-1DAD-4B7C-AC7C-4AC4B7D65A8B}" type="sibTrans" cxnId="{F78FFED9-ACE9-4AEF-8D73-9927BE2D0FBE}">
      <dgm:prSet/>
      <dgm:spPr>
        <a:xfrm>
          <a:off x="2362775" y="375524"/>
          <a:ext cx="2088956" cy="2088956"/>
        </a:xfrm>
        <a:custGeom>
          <a:avLst/>
          <a:gdLst/>
          <a:ahLst/>
          <a:cxnLst/>
          <a:rect l="0" t="0" r="0" b="0"/>
          <a:pathLst>
            <a:path>
              <a:moveTo>
                <a:pt x="1988806" y="1490772"/>
              </a:moveTo>
              <a:arcTo wR="1044478" hR="1044478" stAng="1517740" swAng="1013328"/>
            </a:path>
          </a:pathLst>
        </a:custGeom>
        <a:noFill/>
        <a:ln w="9525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gm:spPr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DE636B6D-2350-4A7F-8746-005FD549355D}">
      <dgm:prSet phldrT="[Text]" custT="1"/>
      <dgm:spPr>
        <a:xfrm>
          <a:off x="2827101" y="2089024"/>
          <a:ext cx="1282805" cy="632273"/>
        </a:xfrm>
        <a:prstGeom prst="roundRect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mn-MN" sz="1200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Эмч  сувилагчийн харьцаа 1:1.5</a:t>
          </a:r>
          <a:r>
            <a:rPr lang="en-US" sz="1200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</a:t>
          </a:r>
          <a:endParaRPr lang="mn-MN" sz="1200" b="1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F4509F9E-7CE8-4F9A-937E-C0D15F491461}" type="parTrans" cxnId="{474FAE3E-71BF-433F-AC64-F1B4E5C74340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FBB92424-04F4-4AE6-9E65-B6D7073C27CF}" type="sibTrans" cxnId="{474FAE3E-71BF-433F-AC64-F1B4E5C74340}">
      <dgm:prSet/>
      <dgm:spPr>
        <a:xfrm>
          <a:off x="2621878" y="531255"/>
          <a:ext cx="2088956" cy="2088956"/>
        </a:xfrm>
        <a:custGeom>
          <a:avLst/>
          <a:gdLst/>
          <a:ahLst/>
          <a:cxnLst/>
          <a:rect l="0" t="0" r="0" b="0"/>
          <a:pathLst>
            <a:path>
              <a:moveTo>
                <a:pt x="142435" y="1571026"/>
              </a:moveTo>
              <a:arcTo wR="1044478" hR="1044478" stAng="8983598" swAng="1150869"/>
            </a:path>
          </a:pathLst>
        </a:custGeom>
        <a:noFill/>
        <a:ln w="9525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gm:spPr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34A277EC-9FA8-4DC2-8EF1-68C6B2FE61C1}">
      <dgm:prSet phldrT="[Text]" custT="1"/>
      <dgm:spPr>
        <a:xfrm>
          <a:off x="1887495" y="1062473"/>
          <a:ext cx="1343445" cy="601254"/>
        </a:xfrm>
        <a:prstGeom prst="roundRect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mn-MN" sz="1200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Эмч -157</a:t>
          </a:r>
        </a:p>
        <a:p>
          <a:r>
            <a:rPr lang="mn-MN" sz="1200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10 000  хүн амд -2</a:t>
          </a:r>
          <a:r>
            <a:rPr lang="en-US" sz="1200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5.8</a:t>
          </a:r>
        </a:p>
      </dgm:t>
    </dgm:pt>
    <dgm:pt modelId="{B9E23433-F9AC-4787-8905-F56223F5D895}" type="parTrans" cxnId="{F775283B-42F3-4942-A5AC-C05EAD55ADD5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20557DCD-E3D9-4CCC-9B74-843B6A93B7C2}" type="sibTrans" cxnId="{F775283B-42F3-4942-A5AC-C05EAD55ADD5}">
      <dgm:prSet/>
      <dgm:spPr>
        <a:xfrm>
          <a:off x="2748280" y="371266"/>
          <a:ext cx="2088956" cy="2088956"/>
        </a:xfrm>
        <a:custGeom>
          <a:avLst/>
          <a:gdLst/>
          <a:ahLst/>
          <a:cxnLst/>
          <a:rect l="0" t="0" r="0" b="0"/>
          <a:pathLst>
            <a:path>
              <a:moveTo>
                <a:pt x="119071" y="560167"/>
              </a:moveTo>
              <a:arcTo wR="1044478" hR="1044478" stAng="12457516" swAng="1462935"/>
            </a:path>
          </a:pathLst>
        </a:custGeom>
        <a:noFill/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gm:spPr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E14372F5-F826-4BA2-B7C2-EB2BA045A297}" type="pres">
      <dgm:prSet presAssocID="{53B5902D-6A14-4FC8-866E-F01E5363385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4E8466-DA1C-4C10-A8FC-014C449B0C9E}" type="pres">
      <dgm:prSet presAssocID="{12705AD4-E56F-45DC-9B34-A091430D4C2B}" presName="node" presStyleLbl="node1" presStyleIdx="0" presStyleCnt="4" custScaleX="159648" custScaleY="747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6A5B64-73BA-41F6-8C8E-9906326F3FA4}" type="pres">
      <dgm:prSet presAssocID="{12705AD4-E56F-45DC-9B34-A091430D4C2B}" presName="spNode" presStyleCnt="0"/>
      <dgm:spPr/>
    </dgm:pt>
    <dgm:pt modelId="{52D3987C-1472-445F-8E96-40DA74D62D25}" type="pres">
      <dgm:prSet presAssocID="{43555A6A-CE4C-446A-B022-BE4C1A46BBE0}" presName="sibTrans" presStyleLbl="sibTrans1D1" presStyleIdx="0" presStyleCnt="4"/>
      <dgm:spPr/>
      <dgm:t>
        <a:bodyPr/>
        <a:lstStyle/>
        <a:p>
          <a:endParaRPr lang="en-US"/>
        </a:p>
      </dgm:t>
    </dgm:pt>
    <dgm:pt modelId="{0A2964D1-8FD0-4DE2-AD47-300CFB2047A9}" type="pres">
      <dgm:prSet presAssocID="{D0856F57-3985-4540-9DD9-1BD58A0086D1}" presName="node" presStyleLbl="node1" presStyleIdx="1" presStyleCnt="4" custScaleX="125542" custScaleY="129688" custRadScaleRad="98580" custRadScaleInc="78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8F26E9-9FC7-42DF-AA36-3A5FFBCE15BC}" type="pres">
      <dgm:prSet presAssocID="{D0856F57-3985-4540-9DD9-1BD58A0086D1}" presName="spNode" presStyleCnt="0"/>
      <dgm:spPr/>
    </dgm:pt>
    <dgm:pt modelId="{82724C3B-36F5-4D2E-8C5A-8CA05A1479A5}" type="pres">
      <dgm:prSet presAssocID="{486DC019-1DAD-4B7C-AC7C-4AC4B7D65A8B}" presName="sibTrans" presStyleLbl="sibTrans1D1" presStyleIdx="1" presStyleCnt="4"/>
      <dgm:spPr/>
      <dgm:t>
        <a:bodyPr/>
        <a:lstStyle/>
        <a:p>
          <a:endParaRPr lang="en-US"/>
        </a:p>
      </dgm:t>
    </dgm:pt>
    <dgm:pt modelId="{8778B721-8646-4DE7-A0E6-9321F151A4D3}" type="pres">
      <dgm:prSet presAssocID="{DE636B6D-2350-4A7F-8746-005FD549355D}" presName="node" presStyleLbl="node1" presStyleIdx="2" presStyleCnt="4" custScaleX="131877" custScaleY="150937" custRadScaleRad="111892" custRadScaleInc="-5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C7B996-22F2-4EE0-A70D-DDAECDA679B8}" type="pres">
      <dgm:prSet presAssocID="{DE636B6D-2350-4A7F-8746-005FD549355D}" presName="spNode" presStyleCnt="0"/>
      <dgm:spPr/>
    </dgm:pt>
    <dgm:pt modelId="{10C12D64-0DC1-4C78-B9D9-2B1AFC38492D}" type="pres">
      <dgm:prSet presAssocID="{FBB92424-04F4-4AE6-9E65-B6D7073C27CF}" presName="sibTrans" presStyleLbl="sibTrans1D1" presStyleIdx="2" presStyleCnt="4"/>
      <dgm:spPr/>
      <dgm:t>
        <a:bodyPr/>
        <a:lstStyle/>
        <a:p>
          <a:endParaRPr lang="en-US"/>
        </a:p>
      </dgm:t>
    </dgm:pt>
    <dgm:pt modelId="{ADA58350-1E26-442A-A4CB-FC72EC9A2683}" type="pres">
      <dgm:prSet presAssocID="{34A277EC-9FA8-4DC2-8EF1-68C6B2FE61C1}" presName="node" presStyleLbl="node1" presStyleIdx="3" presStyleCnt="4" custScaleX="138111" custScaleY="123081" custRadScaleRad="86845" custRadScaleInc="-89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B25D27-36B5-406E-900A-150EDEF4EF2F}" type="pres">
      <dgm:prSet presAssocID="{34A277EC-9FA8-4DC2-8EF1-68C6B2FE61C1}" presName="spNode" presStyleCnt="0"/>
      <dgm:spPr/>
    </dgm:pt>
    <dgm:pt modelId="{5FEB1412-0828-45FC-97FA-A436FFFE397C}" type="pres">
      <dgm:prSet presAssocID="{20557DCD-E3D9-4CCC-9B74-843B6A93B7C2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23952391-BA08-42EA-B3AC-1409764FFA4F}" type="presOf" srcId="{FBB92424-04F4-4AE6-9E65-B6D7073C27CF}" destId="{10C12D64-0DC1-4C78-B9D9-2B1AFC38492D}" srcOrd="0" destOrd="0" presId="urn:microsoft.com/office/officeart/2005/8/layout/cycle5"/>
    <dgm:cxn modelId="{BFAA67CC-D565-4683-8D12-E04DB0D4E138}" type="presOf" srcId="{486DC019-1DAD-4B7C-AC7C-4AC4B7D65A8B}" destId="{82724C3B-36F5-4D2E-8C5A-8CA05A1479A5}" srcOrd="0" destOrd="0" presId="urn:microsoft.com/office/officeart/2005/8/layout/cycle5"/>
    <dgm:cxn modelId="{60B6F519-1572-4EBF-B03C-BDC0CFF9C4EF}" srcId="{53B5902D-6A14-4FC8-866E-F01E53633859}" destId="{12705AD4-E56F-45DC-9B34-A091430D4C2B}" srcOrd="0" destOrd="0" parTransId="{65221555-913A-4E30-AA58-F51EC4346F05}" sibTransId="{43555A6A-CE4C-446A-B022-BE4C1A46BBE0}"/>
    <dgm:cxn modelId="{29C7C094-E5B5-42B0-B9A2-45CF9DFD1084}" type="presOf" srcId="{53B5902D-6A14-4FC8-866E-F01E53633859}" destId="{E14372F5-F826-4BA2-B7C2-EB2BA045A297}" srcOrd="0" destOrd="0" presId="urn:microsoft.com/office/officeart/2005/8/layout/cycle5"/>
    <dgm:cxn modelId="{F775283B-42F3-4942-A5AC-C05EAD55ADD5}" srcId="{53B5902D-6A14-4FC8-866E-F01E53633859}" destId="{34A277EC-9FA8-4DC2-8EF1-68C6B2FE61C1}" srcOrd="3" destOrd="0" parTransId="{B9E23433-F9AC-4787-8905-F56223F5D895}" sibTransId="{20557DCD-E3D9-4CCC-9B74-843B6A93B7C2}"/>
    <dgm:cxn modelId="{474FAE3E-71BF-433F-AC64-F1B4E5C74340}" srcId="{53B5902D-6A14-4FC8-866E-F01E53633859}" destId="{DE636B6D-2350-4A7F-8746-005FD549355D}" srcOrd="2" destOrd="0" parTransId="{F4509F9E-7CE8-4F9A-937E-C0D15F491461}" sibTransId="{FBB92424-04F4-4AE6-9E65-B6D7073C27CF}"/>
    <dgm:cxn modelId="{AB93DC7D-3DF6-4E14-97DF-65F685010F16}" type="presOf" srcId="{D0856F57-3985-4540-9DD9-1BD58A0086D1}" destId="{0A2964D1-8FD0-4DE2-AD47-300CFB2047A9}" srcOrd="0" destOrd="0" presId="urn:microsoft.com/office/officeart/2005/8/layout/cycle5"/>
    <dgm:cxn modelId="{F78FFED9-ACE9-4AEF-8D73-9927BE2D0FBE}" srcId="{53B5902D-6A14-4FC8-866E-F01E53633859}" destId="{D0856F57-3985-4540-9DD9-1BD58A0086D1}" srcOrd="1" destOrd="0" parTransId="{D3FD2185-321B-45E8-8BCE-50CA13FA3D69}" sibTransId="{486DC019-1DAD-4B7C-AC7C-4AC4B7D65A8B}"/>
    <dgm:cxn modelId="{E5CC97E7-C583-476E-A9E9-8B6EF10E9BF3}" type="presOf" srcId="{34A277EC-9FA8-4DC2-8EF1-68C6B2FE61C1}" destId="{ADA58350-1E26-442A-A4CB-FC72EC9A2683}" srcOrd="0" destOrd="0" presId="urn:microsoft.com/office/officeart/2005/8/layout/cycle5"/>
    <dgm:cxn modelId="{DC139375-8936-4209-97AB-F839F4FC809E}" type="presOf" srcId="{12705AD4-E56F-45DC-9B34-A091430D4C2B}" destId="{8A4E8466-DA1C-4C10-A8FC-014C449B0C9E}" srcOrd="0" destOrd="0" presId="urn:microsoft.com/office/officeart/2005/8/layout/cycle5"/>
    <dgm:cxn modelId="{E1723799-109C-4F10-B4A2-4305561D48EA}" type="presOf" srcId="{20557DCD-E3D9-4CCC-9B74-843B6A93B7C2}" destId="{5FEB1412-0828-45FC-97FA-A436FFFE397C}" srcOrd="0" destOrd="0" presId="urn:microsoft.com/office/officeart/2005/8/layout/cycle5"/>
    <dgm:cxn modelId="{7D883EBE-0D3D-4E1C-B3FE-855B1499E2CD}" type="presOf" srcId="{DE636B6D-2350-4A7F-8746-005FD549355D}" destId="{8778B721-8646-4DE7-A0E6-9321F151A4D3}" srcOrd="0" destOrd="0" presId="urn:microsoft.com/office/officeart/2005/8/layout/cycle5"/>
    <dgm:cxn modelId="{4681CDED-690C-4CCE-B353-5F57D03DD05A}" type="presOf" srcId="{43555A6A-CE4C-446A-B022-BE4C1A46BBE0}" destId="{52D3987C-1472-445F-8E96-40DA74D62D25}" srcOrd="0" destOrd="0" presId="urn:microsoft.com/office/officeart/2005/8/layout/cycle5"/>
    <dgm:cxn modelId="{BC1BAD60-E618-43A6-9D55-7333BB06F632}" type="presParOf" srcId="{E14372F5-F826-4BA2-B7C2-EB2BA045A297}" destId="{8A4E8466-DA1C-4C10-A8FC-014C449B0C9E}" srcOrd="0" destOrd="0" presId="urn:microsoft.com/office/officeart/2005/8/layout/cycle5"/>
    <dgm:cxn modelId="{4DCFBAE1-20C8-4D14-AE2A-45AD5CC41E5C}" type="presParOf" srcId="{E14372F5-F826-4BA2-B7C2-EB2BA045A297}" destId="{146A5B64-73BA-41F6-8C8E-9906326F3FA4}" srcOrd="1" destOrd="0" presId="urn:microsoft.com/office/officeart/2005/8/layout/cycle5"/>
    <dgm:cxn modelId="{5C0940A0-C98F-4C07-999F-12D663163428}" type="presParOf" srcId="{E14372F5-F826-4BA2-B7C2-EB2BA045A297}" destId="{52D3987C-1472-445F-8E96-40DA74D62D25}" srcOrd="2" destOrd="0" presId="urn:microsoft.com/office/officeart/2005/8/layout/cycle5"/>
    <dgm:cxn modelId="{2438CB2A-0CEA-4BB1-84C7-1807711D6AD3}" type="presParOf" srcId="{E14372F5-F826-4BA2-B7C2-EB2BA045A297}" destId="{0A2964D1-8FD0-4DE2-AD47-300CFB2047A9}" srcOrd="3" destOrd="0" presId="urn:microsoft.com/office/officeart/2005/8/layout/cycle5"/>
    <dgm:cxn modelId="{A48A1714-984B-4B23-B2AB-5BBF06976646}" type="presParOf" srcId="{E14372F5-F826-4BA2-B7C2-EB2BA045A297}" destId="{548F26E9-9FC7-42DF-AA36-3A5FFBCE15BC}" srcOrd="4" destOrd="0" presId="urn:microsoft.com/office/officeart/2005/8/layout/cycle5"/>
    <dgm:cxn modelId="{5F2F9C17-2AD2-466A-B221-316F612A8F5B}" type="presParOf" srcId="{E14372F5-F826-4BA2-B7C2-EB2BA045A297}" destId="{82724C3B-36F5-4D2E-8C5A-8CA05A1479A5}" srcOrd="5" destOrd="0" presId="urn:microsoft.com/office/officeart/2005/8/layout/cycle5"/>
    <dgm:cxn modelId="{3C20C768-E6B1-435D-A046-32DE4C86B17B}" type="presParOf" srcId="{E14372F5-F826-4BA2-B7C2-EB2BA045A297}" destId="{8778B721-8646-4DE7-A0E6-9321F151A4D3}" srcOrd="6" destOrd="0" presId="urn:microsoft.com/office/officeart/2005/8/layout/cycle5"/>
    <dgm:cxn modelId="{E976A7ED-CF68-4222-95A7-301301B92168}" type="presParOf" srcId="{E14372F5-F826-4BA2-B7C2-EB2BA045A297}" destId="{18C7B996-22F2-4EE0-A70D-DDAECDA679B8}" srcOrd="7" destOrd="0" presId="urn:microsoft.com/office/officeart/2005/8/layout/cycle5"/>
    <dgm:cxn modelId="{C26F5396-FC11-42AF-A3EA-136290D86C4D}" type="presParOf" srcId="{E14372F5-F826-4BA2-B7C2-EB2BA045A297}" destId="{10C12D64-0DC1-4C78-B9D9-2B1AFC38492D}" srcOrd="8" destOrd="0" presId="urn:microsoft.com/office/officeart/2005/8/layout/cycle5"/>
    <dgm:cxn modelId="{D2FF75D0-3257-40D0-AB07-74D75198433D}" type="presParOf" srcId="{E14372F5-F826-4BA2-B7C2-EB2BA045A297}" destId="{ADA58350-1E26-442A-A4CB-FC72EC9A2683}" srcOrd="9" destOrd="0" presId="urn:microsoft.com/office/officeart/2005/8/layout/cycle5"/>
    <dgm:cxn modelId="{3DD3EDE6-1601-4A8F-85DB-AE88D4662B1D}" type="presParOf" srcId="{E14372F5-F826-4BA2-B7C2-EB2BA045A297}" destId="{2EB25D27-36B5-406E-900A-150EDEF4EF2F}" srcOrd="10" destOrd="0" presId="urn:microsoft.com/office/officeart/2005/8/layout/cycle5"/>
    <dgm:cxn modelId="{0719B196-017F-4FC7-AEC8-FAE0EB5D870B}" type="presParOf" srcId="{E14372F5-F826-4BA2-B7C2-EB2BA045A297}" destId="{5FEB1412-0828-45FC-97FA-A436FFFE397C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0D9463-64C7-43A4-B43A-4C999D6B8A4F}" type="doc">
      <dgm:prSet loTypeId="urn:microsoft.com/office/officeart/2005/8/layout/chevron2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05281494-ED8A-415A-8FD7-A27801940EDA}">
      <dgm:prSet phldrT="[Text]" custT="1"/>
      <dgm:spPr/>
      <dgm:t>
        <a:bodyPr/>
        <a:lstStyle/>
        <a:p>
          <a:endParaRPr lang="mn-MN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mn-MN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mn-MN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51</a:t>
          </a:r>
        </a:p>
        <a:p>
          <a:endParaRPr lang="en-US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0185F2-F627-498D-8C1D-2D61ECC17D52}" type="parTrans" cxnId="{68485D86-C1BA-47B0-A872-F95EA7EBFEA8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40582E5B-955B-47CA-A76C-27DFF26916CD}" type="sibTrans" cxnId="{68485D86-C1BA-47B0-A872-F95EA7EBFEA8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1C297C82-098C-42F6-AA0E-5FCF4BE4D1D4}">
      <dgm:prSet phldrT="[Text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mn-MN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1-р зэрэглэл</a:t>
          </a:r>
          <a:endParaRPr lang="en-US" sz="1800" dirty="0">
            <a:solidFill>
              <a:srgbClr val="002060"/>
            </a:solidFill>
          </a:endParaRPr>
        </a:p>
      </dgm:t>
    </dgm:pt>
    <dgm:pt modelId="{25A7F965-DFFC-4445-98E7-63BF66672AD5}" type="parTrans" cxnId="{35B15F65-CE7D-4173-960A-89F3781C75BB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FA9439AD-A1B1-4684-A4CA-B852FA3B5DF8}" type="sibTrans" cxnId="{35B15F65-CE7D-4173-960A-89F3781C75BB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F9054FA4-DC88-4700-83EC-69EF6D835DCA}">
      <dgm:prSet phldrT="[Text]" custT="1"/>
      <dgm:spPr/>
      <dgm:t>
        <a:bodyPr/>
        <a:lstStyle/>
        <a:p>
          <a:endParaRPr lang="mn-MN" sz="28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mn-MN" sz="18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280</a:t>
          </a:r>
          <a:endParaRPr lang="en-US" sz="1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49C134-5428-442C-9703-A21EEE6B0CD8}" type="parTrans" cxnId="{E51A0BB0-F893-42CF-9863-06DFF3AFCCC1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6548209C-DF0B-4606-A0A4-0EE289C4EFDD}" type="sibTrans" cxnId="{E51A0BB0-F893-42CF-9863-06DFF3AFCCC1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21EB840F-1D30-4EDE-955A-A963271DD2DB}">
      <dgm:prSet phldrT="[Text]" custT="1"/>
      <dgm:spPr/>
      <dgm:t>
        <a:bodyPr/>
        <a:lstStyle/>
        <a:p>
          <a:endParaRPr lang="mn-MN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mn-MN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316</a:t>
          </a:r>
          <a:endParaRPr lang="en-US" sz="1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C991FE-F09F-43CC-90DF-82B0701D13C8}" type="parTrans" cxnId="{18F8AEC3-A268-42C7-8586-196FCD2718B0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14304B35-4FF5-478C-87A4-0D2BA69425F3}" type="sibTrans" cxnId="{18F8AEC3-A268-42C7-8586-196FCD2718B0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1C8E8E2B-50CE-440F-8B71-9D9629715AFF}">
      <dgm:prSet phldrT="[Text]" custT="1"/>
      <dgm:spPr/>
      <dgm:t>
        <a:bodyPr/>
        <a:lstStyle/>
        <a:p>
          <a:endParaRPr lang="mn-MN" sz="1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mn-MN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76</a:t>
          </a:r>
          <a:endParaRPr lang="en-US" sz="1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DDAE70-514D-423F-B636-01F8746E97F8}" type="parTrans" cxnId="{90230450-239A-42FF-A6D8-7C0DB57C2D0C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15690269-2123-4B9E-882A-89B366E5CAA3}" type="sibTrans" cxnId="{90230450-239A-42FF-A6D8-7C0DB57C2D0C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3C995910-DECD-4DA2-AEFB-4CD7287C54E5}">
      <dgm:prSet phldrT="[Text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mn-MN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mn-MN" sz="1800" b="1" dirty="0">
              <a:solidFill>
                <a:srgbClr val="002060"/>
              </a:solidFill>
            </a:rPr>
            <a:t>Дундаж хангалтын хувь -79.8</a:t>
          </a:r>
          <a:endParaRPr lang="en-US" sz="1800" dirty="0">
            <a:solidFill>
              <a:srgbClr val="002060"/>
            </a:solidFill>
          </a:endParaRPr>
        </a:p>
      </dgm:t>
    </dgm:pt>
    <dgm:pt modelId="{23329BB4-145F-4E38-8603-26459EBDA444}" type="parTrans" cxnId="{EA8DFBDB-6D62-4FC7-9994-E082170DE050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4FBBAF7D-85D7-49D5-B976-50DFD9E700E0}" type="sibTrans" cxnId="{EA8DFBDB-6D62-4FC7-9994-E082170DE050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6D079F45-DC86-4B09-B309-D93905E3B944}">
      <dgm:prSet custT="1"/>
      <dgm:spPr/>
      <dgm:t>
        <a:bodyPr/>
        <a:lstStyle/>
        <a:p>
          <a:r>
            <a:rPr lang="mn-MN" sz="1800" b="1" dirty="0">
              <a:solidFill>
                <a:srgbClr val="002060"/>
              </a:solidFill>
            </a:rPr>
            <a:t>Дундаж хангалтын хувь -47.3</a:t>
          </a:r>
          <a:endParaRPr lang="en-US" sz="1800" b="1" dirty="0">
            <a:solidFill>
              <a:srgbClr val="002060"/>
            </a:solidFill>
          </a:endParaRPr>
        </a:p>
      </dgm:t>
    </dgm:pt>
    <dgm:pt modelId="{119F6B36-9FC0-4305-B238-E2FD9DE1AB56}" type="sibTrans" cxnId="{36165071-14C6-458F-B12C-CDA838E2BD9F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60CCFED7-2729-4534-B514-FC5F4F01E1CA}" type="parTrans" cxnId="{36165071-14C6-458F-B12C-CDA838E2BD9F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742B5316-1BFE-4249-91A9-A110D36CF0D8}">
      <dgm:prSet custT="1"/>
      <dgm:spPr/>
      <dgm:t>
        <a:bodyPr/>
        <a:lstStyle/>
        <a:p>
          <a:r>
            <a:rPr lang="mn-MN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Өрхийн эрүүл мэндийн төв-3</a:t>
          </a:r>
          <a:endParaRPr lang="en-US" sz="1800" b="1" dirty="0">
            <a:solidFill>
              <a:srgbClr val="002060"/>
            </a:solidFill>
          </a:endParaRPr>
        </a:p>
      </dgm:t>
    </dgm:pt>
    <dgm:pt modelId="{39F103A1-E33A-48EB-9818-D01AE19EEBBB}" type="sibTrans" cxnId="{A5872AE5-4091-4D21-9E8D-58525CE33FCE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96B51FE5-384F-4EE6-BA73-56D05023EF57}" type="parTrans" cxnId="{A5872AE5-4091-4D21-9E8D-58525CE33FCE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CFD40038-E5C3-4258-BAE6-B2D7274F53C3}" type="pres">
      <dgm:prSet presAssocID="{1F0D9463-64C7-43A4-B43A-4C999D6B8A4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71911B5-4F73-454D-B652-3F76857CF259}" type="pres">
      <dgm:prSet presAssocID="{05281494-ED8A-415A-8FD7-A27801940EDA}" presName="composite" presStyleCnt="0"/>
      <dgm:spPr/>
    </dgm:pt>
    <dgm:pt modelId="{BDA1CAF0-B425-4CCB-9DCB-B109BB7D401E}" type="pres">
      <dgm:prSet presAssocID="{05281494-ED8A-415A-8FD7-A27801940EDA}" presName="parentText" presStyleLbl="alignNode1" presStyleIdx="0" presStyleCnt="4" custScaleX="140469" custLinFactNeighborX="431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03E2C4-FDB2-47AE-89D2-7498E5D6D1B0}" type="pres">
      <dgm:prSet presAssocID="{05281494-ED8A-415A-8FD7-A27801940EDA}" presName="descendantText" presStyleLbl="alignAcc1" presStyleIdx="0" presStyleCnt="4" custScaleX="92847" custScaleY="100000" custLinFactNeighborX="6382" custLinFactNeighborY="-69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54DA3B-560B-4851-A5DB-9B83155BD0EF}" type="pres">
      <dgm:prSet presAssocID="{40582E5B-955B-47CA-A76C-27DFF26916CD}" presName="sp" presStyleCnt="0"/>
      <dgm:spPr/>
    </dgm:pt>
    <dgm:pt modelId="{45214FC2-A45E-4071-B5C1-6AA83C1041DF}" type="pres">
      <dgm:prSet presAssocID="{F9054FA4-DC88-4700-83EC-69EF6D835DCA}" presName="composite" presStyleCnt="0"/>
      <dgm:spPr/>
    </dgm:pt>
    <dgm:pt modelId="{542A1853-B6AB-4450-A9BE-644E24ABF07C}" type="pres">
      <dgm:prSet presAssocID="{F9054FA4-DC88-4700-83EC-69EF6D835DCA}" presName="parentText" presStyleLbl="alignNode1" presStyleIdx="1" presStyleCnt="4" custScaleX="140077" custLinFactNeighborY="-152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CA271D-EB39-41FC-98AD-9EA5F04D577F}" type="pres">
      <dgm:prSet presAssocID="{F9054FA4-DC88-4700-83EC-69EF6D835DCA}" presName="descendantText" presStyleLbl="alignAcc1" presStyleIdx="1" presStyleCnt="4" custScaleX="63662" custScaleY="70349" custLinFactY="100000" custLinFactNeighborX="-10102" custLinFactNeighborY="189688">
        <dgm:presLayoutVars>
          <dgm:bulletEnabled val="1"/>
        </dgm:presLayoutVars>
      </dgm:prSet>
      <dgm:spPr/>
    </dgm:pt>
    <dgm:pt modelId="{E2B2303C-AA25-45D3-9039-0763E8D0C9B5}" type="pres">
      <dgm:prSet presAssocID="{6548209C-DF0B-4606-A0A4-0EE289C4EFDD}" presName="sp" presStyleCnt="0"/>
      <dgm:spPr/>
    </dgm:pt>
    <dgm:pt modelId="{B80579DE-6312-4485-99F3-5BD685E82D0D}" type="pres">
      <dgm:prSet presAssocID="{21EB840F-1D30-4EDE-955A-A963271DD2DB}" presName="composite" presStyleCnt="0"/>
      <dgm:spPr/>
    </dgm:pt>
    <dgm:pt modelId="{42B4447E-DB27-42CB-A8AF-7996123620C7}" type="pres">
      <dgm:prSet presAssocID="{21EB840F-1D30-4EDE-955A-A963271DD2DB}" presName="parentText" presStyleLbl="alignNode1" presStyleIdx="2" presStyleCnt="4" custScaleX="135231" custScaleY="105561" custLinFactNeighborX="571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F27A84-77FF-4B53-BDA7-3A46D37DB920}" type="pres">
      <dgm:prSet presAssocID="{21EB840F-1D30-4EDE-955A-A963271DD2DB}" presName="descendantText" presStyleLbl="alignAcc1" presStyleIdx="2" presStyleCnt="4" custScaleX="80766" custScaleY="87075" custLinFactY="36169" custLinFactNeighborX="553" custLinFactNeighborY="100000">
        <dgm:presLayoutVars>
          <dgm:bulletEnabled val="1"/>
        </dgm:presLayoutVars>
      </dgm:prSet>
      <dgm:spPr/>
    </dgm:pt>
    <dgm:pt modelId="{649A9780-9B5B-4FBD-9F2D-B3BE6CC6F196}" type="pres">
      <dgm:prSet presAssocID="{14304B35-4FF5-478C-87A4-0D2BA69425F3}" presName="sp" presStyleCnt="0"/>
      <dgm:spPr/>
    </dgm:pt>
    <dgm:pt modelId="{7E23F1D0-E47E-4C14-9FE7-F997562C1DD1}" type="pres">
      <dgm:prSet presAssocID="{1C8E8E2B-50CE-440F-8B71-9D9629715AFF}" presName="composite" presStyleCnt="0"/>
      <dgm:spPr/>
    </dgm:pt>
    <dgm:pt modelId="{7B2911D8-55F0-40F6-AD32-1566A9B9B0A1}" type="pres">
      <dgm:prSet presAssocID="{1C8E8E2B-50CE-440F-8B71-9D9629715AFF}" presName="parentText" presStyleLbl="alignNode1" presStyleIdx="3" presStyleCnt="4" custScaleX="135231" custScaleY="105561" custLinFactNeighborX="571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E38621-6B09-42B4-B9CF-5368DA9574D3}" type="pres">
      <dgm:prSet presAssocID="{1C8E8E2B-50CE-440F-8B71-9D9629715AFF}" presName="descendantText" presStyleLbl="alignAcc1" presStyleIdx="3" presStyleCnt="4" custScaleX="867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A8DFBDB-6D62-4FC7-9994-E082170DE050}" srcId="{05281494-ED8A-415A-8FD7-A27801940EDA}" destId="{3C995910-DECD-4DA2-AEFB-4CD7287C54E5}" srcOrd="1" destOrd="0" parTransId="{23329BB4-145F-4E38-8603-26459EBDA444}" sibTransId="{4FBBAF7D-85D7-49D5-B976-50DFD9E700E0}"/>
    <dgm:cxn modelId="{57AB2888-056A-4419-9597-D42A19E90AEC}" type="presOf" srcId="{1C8E8E2B-50CE-440F-8B71-9D9629715AFF}" destId="{7B2911D8-55F0-40F6-AD32-1566A9B9B0A1}" srcOrd="0" destOrd="0" presId="urn:microsoft.com/office/officeart/2005/8/layout/chevron2"/>
    <dgm:cxn modelId="{18F8AEC3-A268-42C7-8586-196FCD2718B0}" srcId="{1F0D9463-64C7-43A4-B43A-4C999D6B8A4F}" destId="{21EB840F-1D30-4EDE-955A-A963271DD2DB}" srcOrd="2" destOrd="0" parTransId="{B1C991FE-F09F-43CC-90DF-82B0701D13C8}" sibTransId="{14304B35-4FF5-478C-87A4-0D2BA69425F3}"/>
    <dgm:cxn modelId="{68485D86-C1BA-47B0-A872-F95EA7EBFEA8}" srcId="{1F0D9463-64C7-43A4-B43A-4C999D6B8A4F}" destId="{05281494-ED8A-415A-8FD7-A27801940EDA}" srcOrd="0" destOrd="0" parTransId="{F20185F2-F627-498D-8C1D-2D61ECC17D52}" sibTransId="{40582E5B-955B-47CA-A76C-27DFF26916CD}"/>
    <dgm:cxn modelId="{90230450-239A-42FF-A6D8-7C0DB57C2D0C}" srcId="{1F0D9463-64C7-43A4-B43A-4C999D6B8A4F}" destId="{1C8E8E2B-50CE-440F-8B71-9D9629715AFF}" srcOrd="3" destOrd="0" parTransId="{B0DDAE70-514D-423F-B636-01F8746E97F8}" sibTransId="{15690269-2123-4B9E-882A-89B366E5CAA3}"/>
    <dgm:cxn modelId="{A5872AE5-4091-4D21-9E8D-58525CE33FCE}" srcId="{1C8E8E2B-50CE-440F-8B71-9D9629715AFF}" destId="{742B5316-1BFE-4249-91A9-A110D36CF0D8}" srcOrd="0" destOrd="0" parTransId="{96B51FE5-384F-4EE6-BA73-56D05023EF57}" sibTransId="{39F103A1-E33A-48EB-9818-D01AE19EEBBB}"/>
    <dgm:cxn modelId="{1F8F8123-E34E-4927-9C98-9023481CF8B1}" type="presOf" srcId="{21EB840F-1D30-4EDE-955A-A963271DD2DB}" destId="{42B4447E-DB27-42CB-A8AF-7996123620C7}" srcOrd="0" destOrd="0" presId="urn:microsoft.com/office/officeart/2005/8/layout/chevron2"/>
    <dgm:cxn modelId="{E51A0BB0-F893-42CF-9863-06DFF3AFCCC1}" srcId="{1F0D9463-64C7-43A4-B43A-4C999D6B8A4F}" destId="{F9054FA4-DC88-4700-83EC-69EF6D835DCA}" srcOrd="1" destOrd="0" parTransId="{2149C134-5428-442C-9703-A21EEE6B0CD8}" sibTransId="{6548209C-DF0B-4606-A0A4-0EE289C4EFDD}"/>
    <dgm:cxn modelId="{8A3FAA0A-C7BD-4723-B1DF-0DDFA0C7BD2D}" type="presOf" srcId="{3C995910-DECD-4DA2-AEFB-4CD7287C54E5}" destId="{8A03E2C4-FDB2-47AE-89D2-7498E5D6D1B0}" srcOrd="0" destOrd="1" presId="urn:microsoft.com/office/officeart/2005/8/layout/chevron2"/>
    <dgm:cxn modelId="{492AC188-00E4-446E-B2BA-75916D853F71}" type="presOf" srcId="{6D079F45-DC86-4B09-B309-D93905E3B944}" destId="{1DE38621-6B09-42B4-B9CF-5368DA9574D3}" srcOrd="0" destOrd="1" presId="urn:microsoft.com/office/officeart/2005/8/layout/chevron2"/>
    <dgm:cxn modelId="{35B15F65-CE7D-4173-960A-89F3781C75BB}" srcId="{05281494-ED8A-415A-8FD7-A27801940EDA}" destId="{1C297C82-098C-42F6-AA0E-5FCF4BE4D1D4}" srcOrd="0" destOrd="0" parTransId="{25A7F965-DFFC-4445-98E7-63BF66672AD5}" sibTransId="{FA9439AD-A1B1-4684-A4CA-B852FA3B5DF8}"/>
    <dgm:cxn modelId="{CADE2AE9-6703-427B-9DB4-DD34EA478901}" type="presOf" srcId="{05281494-ED8A-415A-8FD7-A27801940EDA}" destId="{BDA1CAF0-B425-4CCB-9DCB-B109BB7D401E}" srcOrd="0" destOrd="0" presId="urn:microsoft.com/office/officeart/2005/8/layout/chevron2"/>
    <dgm:cxn modelId="{CB70422B-9C14-4D00-8F8C-7E07A655C0A6}" type="presOf" srcId="{1C297C82-098C-42F6-AA0E-5FCF4BE4D1D4}" destId="{8A03E2C4-FDB2-47AE-89D2-7498E5D6D1B0}" srcOrd="0" destOrd="0" presId="urn:microsoft.com/office/officeart/2005/8/layout/chevron2"/>
    <dgm:cxn modelId="{0829D001-9899-4C00-BEDF-087D5CE8B7E3}" type="presOf" srcId="{1F0D9463-64C7-43A4-B43A-4C999D6B8A4F}" destId="{CFD40038-E5C3-4258-BAE6-B2D7274F53C3}" srcOrd="0" destOrd="0" presId="urn:microsoft.com/office/officeart/2005/8/layout/chevron2"/>
    <dgm:cxn modelId="{56F082C4-6BA6-425C-8020-B9728EB557F5}" type="presOf" srcId="{F9054FA4-DC88-4700-83EC-69EF6D835DCA}" destId="{542A1853-B6AB-4450-A9BE-644E24ABF07C}" srcOrd="0" destOrd="0" presId="urn:microsoft.com/office/officeart/2005/8/layout/chevron2"/>
    <dgm:cxn modelId="{FDC680EC-E477-4C73-AADD-0263FE7D879E}" type="presOf" srcId="{742B5316-1BFE-4249-91A9-A110D36CF0D8}" destId="{1DE38621-6B09-42B4-B9CF-5368DA9574D3}" srcOrd="0" destOrd="0" presId="urn:microsoft.com/office/officeart/2005/8/layout/chevron2"/>
    <dgm:cxn modelId="{36165071-14C6-458F-B12C-CDA838E2BD9F}" srcId="{1C8E8E2B-50CE-440F-8B71-9D9629715AFF}" destId="{6D079F45-DC86-4B09-B309-D93905E3B944}" srcOrd="1" destOrd="0" parTransId="{60CCFED7-2729-4534-B514-FC5F4F01E1CA}" sibTransId="{119F6B36-9FC0-4305-B238-E2FD9DE1AB56}"/>
    <dgm:cxn modelId="{E332C93B-7F1D-4EF2-A075-23A6E23BCC75}" type="presParOf" srcId="{CFD40038-E5C3-4258-BAE6-B2D7274F53C3}" destId="{C71911B5-4F73-454D-B652-3F76857CF259}" srcOrd="0" destOrd="0" presId="urn:microsoft.com/office/officeart/2005/8/layout/chevron2"/>
    <dgm:cxn modelId="{C0DD2376-18CF-4CF5-9DE0-F25D3DB5D6F2}" type="presParOf" srcId="{C71911B5-4F73-454D-B652-3F76857CF259}" destId="{BDA1CAF0-B425-4CCB-9DCB-B109BB7D401E}" srcOrd="0" destOrd="0" presId="urn:microsoft.com/office/officeart/2005/8/layout/chevron2"/>
    <dgm:cxn modelId="{D434108E-B63A-4499-B008-1479C4BCE57C}" type="presParOf" srcId="{C71911B5-4F73-454D-B652-3F76857CF259}" destId="{8A03E2C4-FDB2-47AE-89D2-7498E5D6D1B0}" srcOrd="1" destOrd="0" presId="urn:microsoft.com/office/officeart/2005/8/layout/chevron2"/>
    <dgm:cxn modelId="{6A96231D-E2DE-403C-A1CE-979343BE08BC}" type="presParOf" srcId="{CFD40038-E5C3-4258-BAE6-B2D7274F53C3}" destId="{9054DA3B-560B-4851-A5DB-9B83155BD0EF}" srcOrd="1" destOrd="0" presId="urn:microsoft.com/office/officeart/2005/8/layout/chevron2"/>
    <dgm:cxn modelId="{CADF31BB-0CCE-4541-98AE-46B543421022}" type="presParOf" srcId="{CFD40038-E5C3-4258-BAE6-B2D7274F53C3}" destId="{45214FC2-A45E-4071-B5C1-6AA83C1041DF}" srcOrd="2" destOrd="0" presId="urn:microsoft.com/office/officeart/2005/8/layout/chevron2"/>
    <dgm:cxn modelId="{27B4BE17-1724-452C-A7B4-38C194AA1728}" type="presParOf" srcId="{45214FC2-A45E-4071-B5C1-6AA83C1041DF}" destId="{542A1853-B6AB-4450-A9BE-644E24ABF07C}" srcOrd="0" destOrd="0" presId="urn:microsoft.com/office/officeart/2005/8/layout/chevron2"/>
    <dgm:cxn modelId="{CF08B9BC-3B6E-41A9-9E05-E4DEF045AC33}" type="presParOf" srcId="{45214FC2-A45E-4071-B5C1-6AA83C1041DF}" destId="{52CA271D-EB39-41FC-98AD-9EA5F04D577F}" srcOrd="1" destOrd="0" presId="urn:microsoft.com/office/officeart/2005/8/layout/chevron2"/>
    <dgm:cxn modelId="{01099C59-5E01-47E9-A38D-6AAF6CA3FB01}" type="presParOf" srcId="{CFD40038-E5C3-4258-BAE6-B2D7274F53C3}" destId="{E2B2303C-AA25-45D3-9039-0763E8D0C9B5}" srcOrd="3" destOrd="0" presId="urn:microsoft.com/office/officeart/2005/8/layout/chevron2"/>
    <dgm:cxn modelId="{3373C930-7DFF-47B7-9E55-AD78026D87FF}" type="presParOf" srcId="{CFD40038-E5C3-4258-BAE6-B2D7274F53C3}" destId="{B80579DE-6312-4485-99F3-5BD685E82D0D}" srcOrd="4" destOrd="0" presId="urn:microsoft.com/office/officeart/2005/8/layout/chevron2"/>
    <dgm:cxn modelId="{1CEAC586-7264-4910-B422-F6055BBEB606}" type="presParOf" srcId="{B80579DE-6312-4485-99F3-5BD685E82D0D}" destId="{42B4447E-DB27-42CB-A8AF-7996123620C7}" srcOrd="0" destOrd="0" presId="urn:microsoft.com/office/officeart/2005/8/layout/chevron2"/>
    <dgm:cxn modelId="{7F8E4B67-3367-49D7-A3CF-E358DD6A9F7D}" type="presParOf" srcId="{B80579DE-6312-4485-99F3-5BD685E82D0D}" destId="{0CF27A84-77FF-4B53-BDA7-3A46D37DB920}" srcOrd="1" destOrd="0" presId="urn:microsoft.com/office/officeart/2005/8/layout/chevron2"/>
    <dgm:cxn modelId="{5033D304-8AF9-41E7-BF2F-F33BB608D9E3}" type="presParOf" srcId="{CFD40038-E5C3-4258-BAE6-B2D7274F53C3}" destId="{649A9780-9B5B-4FBD-9F2D-B3BE6CC6F196}" srcOrd="5" destOrd="0" presId="urn:microsoft.com/office/officeart/2005/8/layout/chevron2"/>
    <dgm:cxn modelId="{93F1C5D9-60B4-4093-9D4E-C4765F7B1B78}" type="presParOf" srcId="{CFD40038-E5C3-4258-BAE6-B2D7274F53C3}" destId="{7E23F1D0-E47E-4C14-9FE7-F997562C1DD1}" srcOrd="6" destOrd="0" presId="urn:microsoft.com/office/officeart/2005/8/layout/chevron2"/>
    <dgm:cxn modelId="{30E27C38-FCAE-4BDF-AB26-824484C63A3B}" type="presParOf" srcId="{7E23F1D0-E47E-4C14-9FE7-F997562C1DD1}" destId="{7B2911D8-55F0-40F6-AD32-1566A9B9B0A1}" srcOrd="0" destOrd="0" presId="urn:microsoft.com/office/officeart/2005/8/layout/chevron2"/>
    <dgm:cxn modelId="{B5CF5A8F-75DB-40C6-AF45-98F9EE8C131C}" type="presParOf" srcId="{7E23F1D0-E47E-4C14-9FE7-F997562C1DD1}" destId="{1DE38621-6B09-42B4-B9CF-5368DA9574D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4E8466-DA1C-4C10-A8FC-014C449B0C9E}">
      <dsp:nvSpPr>
        <dsp:cNvPr id="0" name=""/>
        <dsp:cNvSpPr/>
      </dsp:nvSpPr>
      <dsp:spPr>
        <a:xfrm>
          <a:off x="2692982" y="-34538"/>
          <a:ext cx="1358779" cy="413383"/>
        </a:xfrm>
        <a:prstGeom prst="round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2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Нийт -804</a:t>
          </a:r>
          <a:endParaRPr lang="en-US" sz="1200" b="1" kern="1200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713162" y="-14358"/>
        <a:ext cx="1318419" cy="373023"/>
      </dsp:txXfrm>
    </dsp:sp>
    <dsp:sp modelId="{52D3987C-1472-445F-8E96-40DA74D62D25}">
      <dsp:nvSpPr>
        <dsp:cNvPr id="0" name=""/>
        <dsp:cNvSpPr/>
      </dsp:nvSpPr>
      <dsp:spPr>
        <a:xfrm>
          <a:off x="2201904" y="258854"/>
          <a:ext cx="1827049" cy="1827049"/>
        </a:xfrm>
        <a:custGeom>
          <a:avLst/>
          <a:gdLst/>
          <a:ahLst/>
          <a:cxnLst/>
          <a:rect l="0" t="0" r="0" b="0"/>
          <a:pathLst>
            <a:path>
              <a:moveTo>
                <a:pt x="1663478" y="203185"/>
              </a:moveTo>
              <a:arcTo wR="1044478" hR="1044478" stAng="18380676" swAng="1227451"/>
            </a:path>
          </a:pathLst>
        </a:custGeom>
        <a:noFill/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2964D1-8FD0-4DE2-AD47-300CFB2047A9}">
      <dsp:nvSpPr>
        <dsp:cNvPr id="0" name=""/>
        <dsp:cNvSpPr/>
      </dsp:nvSpPr>
      <dsp:spPr>
        <a:xfrm>
          <a:off x="3737910" y="764037"/>
          <a:ext cx="1068499" cy="717461"/>
        </a:xfrm>
        <a:prstGeom prst="round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2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Сувилагч-2</a:t>
          </a:r>
          <a:r>
            <a:rPr lang="en-US" sz="12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41</a:t>
          </a:r>
          <a:endParaRPr lang="mn-MN" sz="1200" b="1" kern="1200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2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10 000 хүн амд -</a:t>
          </a:r>
          <a:r>
            <a:rPr lang="en-US" sz="12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21.5</a:t>
          </a:r>
        </a:p>
      </dsp:txBody>
      <dsp:txXfrm>
        <a:off x="3772934" y="799061"/>
        <a:ext cx="998451" cy="647413"/>
      </dsp:txXfrm>
    </dsp:sp>
    <dsp:sp modelId="{82724C3B-36F5-4D2E-8C5A-8CA05A1479A5}">
      <dsp:nvSpPr>
        <dsp:cNvPr id="0" name=""/>
        <dsp:cNvSpPr/>
      </dsp:nvSpPr>
      <dsp:spPr>
        <a:xfrm>
          <a:off x="2435630" y="191002"/>
          <a:ext cx="1827049" cy="1827049"/>
        </a:xfrm>
        <a:custGeom>
          <a:avLst/>
          <a:gdLst/>
          <a:ahLst/>
          <a:cxnLst/>
          <a:rect l="0" t="0" r="0" b="0"/>
          <a:pathLst>
            <a:path>
              <a:moveTo>
                <a:pt x="1988806" y="1490772"/>
              </a:moveTo>
              <a:arcTo wR="1044478" hR="1044478" stAng="1517740" swAng="1013328"/>
            </a:path>
          </a:pathLst>
        </a:custGeom>
        <a:noFill/>
        <a:ln w="9525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78B721-8646-4DE7-A0E6-9321F151A4D3}">
      <dsp:nvSpPr>
        <dsp:cNvPr id="0" name=""/>
        <dsp:cNvSpPr/>
      </dsp:nvSpPr>
      <dsp:spPr>
        <a:xfrm>
          <a:off x="2813962" y="1581695"/>
          <a:ext cx="1122417" cy="835015"/>
        </a:xfrm>
        <a:prstGeom prst="roundRect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2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Эмч  сувилагчийн харьцаа 1:1.5</a:t>
          </a:r>
          <a:r>
            <a:rPr lang="en-US" sz="12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</a:t>
          </a:r>
          <a:endParaRPr lang="mn-MN" sz="1200" b="1" kern="1200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854724" y="1622457"/>
        <a:ext cx="1040893" cy="753491"/>
      </dsp:txXfrm>
    </dsp:sp>
    <dsp:sp modelId="{10C12D64-0DC1-4C78-B9D9-2B1AFC38492D}">
      <dsp:nvSpPr>
        <dsp:cNvPr id="0" name=""/>
        <dsp:cNvSpPr/>
      </dsp:nvSpPr>
      <dsp:spPr>
        <a:xfrm>
          <a:off x="2660163" y="387852"/>
          <a:ext cx="1827049" cy="1827049"/>
        </a:xfrm>
        <a:custGeom>
          <a:avLst/>
          <a:gdLst/>
          <a:ahLst/>
          <a:cxnLst/>
          <a:rect l="0" t="0" r="0" b="0"/>
          <a:pathLst>
            <a:path>
              <a:moveTo>
                <a:pt x="142435" y="1571026"/>
              </a:moveTo>
              <a:arcTo wR="1044478" hR="1044478" stAng="8983598" swAng="1150869"/>
            </a:path>
          </a:pathLst>
        </a:custGeom>
        <a:noFill/>
        <a:ln w="9525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A58350-1E26-442A-A4CB-FC72EC9A2683}">
      <dsp:nvSpPr>
        <dsp:cNvPr id="0" name=""/>
        <dsp:cNvSpPr/>
      </dsp:nvSpPr>
      <dsp:spPr>
        <a:xfrm>
          <a:off x="1992150" y="782313"/>
          <a:ext cx="1175475" cy="680910"/>
        </a:xfrm>
        <a:prstGeom prst="roundRect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2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Эмч -157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2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10 000  хүн амд -2</a:t>
          </a:r>
          <a:r>
            <a:rPr lang="en-US" sz="12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5.8</a:t>
          </a:r>
        </a:p>
      </dsp:txBody>
      <dsp:txXfrm>
        <a:off x="2025389" y="815552"/>
        <a:ext cx="1108997" cy="614432"/>
      </dsp:txXfrm>
    </dsp:sp>
    <dsp:sp modelId="{5FEB1412-0828-45FC-97FA-A436FFFE397C}">
      <dsp:nvSpPr>
        <dsp:cNvPr id="0" name=""/>
        <dsp:cNvSpPr/>
      </dsp:nvSpPr>
      <dsp:spPr>
        <a:xfrm>
          <a:off x="2790415" y="227314"/>
          <a:ext cx="1827049" cy="1827049"/>
        </a:xfrm>
        <a:custGeom>
          <a:avLst/>
          <a:gdLst/>
          <a:ahLst/>
          <a:cxnLst/>
          <a:rect l="0" t="0" r="0" b="0"/>
          <a:pathLst>
            <a:path>
              <a:moveTo>
                <a:pt x="119071" y="560167"/>
              </a:moveTo>
              <a:arcTo wR="1044478" hR="1044478" stAng="12457516" swAng="1462935"/>
            </a:path>
          </a:pathLst>
        </a:custGeom>
        <a:noFill/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A1CAF0-B425-4CCB-9DCB-B109BB7D401E}">
      <dsp:nvSpPr>
        <dsp:cNvPr id="0" name=""/>
        <dsp:cNvSpPr/>
      </dsp:nvSpPr>
      <dsp:spPr>
        <a:xfrm rot="5400000">
          <a:off x="176736" y="12732"/>
          <a:ext cx="1080282" cy="106222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mn-MN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mn-MN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mn-MN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51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85766" y="534815"/>
        <a:ext cx="1062223" cy="18059"/>
      </dsp:txXfrm>
    </dsp:sp>
    <dsp:sp modelId="{8A03E2C4-FDB2-47AE-89D2-7498E5D6D1B0}">
      <dsp:nvSpPr>
        <dsp:cNvPr id="0" name=""/>
        <dsp:cNvSpPr/>
      </dsp:nvSpPr>
      <dsp:spPr>
        <a:xfrm rot="5400000">
          <a:off x="3192477" y="-1691877"/>
          <a:ext cx="702183" cy="408593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n-MN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1-р зэрэглэл</a:t>
          </a:r>
          <a:endParaRPr lang="en-US" sz="1800" kern="1200" dirty="0">
            <a:solidFill>
              <a:srgbClr val="002060"/>
            </a:solidFill>
          </a:endParaRP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n-MN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mn-MN" sz="1800" b="1" kern="1200" dirty="0">
              <a:solidFill>
                <a:srgbClr val="002060"/>
              </a:solidFill>
            </a:rPr>
            <a:t>Дундаж хангалтын хувь -79.8</a:t>
          </a:r>
          <a:endParaRPr lang="en-US" sz="1800" kern="1200" dirty="0">
            <a:solidFill>
              <a:srgbClr val="002060"/>
            </a:solidFill>
          </a:endParaRPr>
        </a:p>
      </dsp:txBody>
      <dsp:txXfrm rot="-5400000">
        <a:off x="1500600" y="34278"/>
        <a:ext cx="4051659" cy="633627"/>
      </dsp:txXfrm>
    </dsp:sp>
    <dsp:sp modelId="{542A1853-B6AB-4450-A9BE-644E24ABF07C}">
      <dsp:nvSpPr>
        <dsp:cNvPr id="0" name=""/>
        <dsp:cNvSpPr/>
      </dsp:nvSpPr>
      <dsp:spPr>
        <a:xfrm rot="5400000">
          <a:off x="142632" y="924885"/>
          <a:ext cx="1080282" cy="105925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mn-MN" sz="2800" b="1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800" b="1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280</a:t>
          </a:r>
          <a:endParaRPr lang="en-US" sz="1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53144" y="1444002"/>
        <a:ext cx="1059258" cy="21024"/>
      </dsp:txXfrm>
    </dsp:sp>
    <dsp:sp modelId="{52CA271D-EB39-41FC-98AD-9EA5F04D577F}">
      <dsp:nvSpPr>
        <dsp:cNvPr id="0" name=""/>
        <dsp:cNvSpPr/>
      </dsp:nvSpPr>
      <dsp:spPr>
        <a:xfrm rot="5400000">
          <a:off x="2416717" y="2037334"/>
          <a:ext cx="493978" cy="255751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B4447E-DB27-42CB-A8AF-7996123620C7}">
      <dsp:nvSpPr>
        <dsp:cNvPr id="0" name=""/>
        <dsp:cNvSpPr/>
      </dsp:nvSpPr>
      <dsp:spPr>
        <a:xfrm rot="5400000">
          <a:off x="137511" y="1916887"/>
          <a:ext cx="1140356" cy="102261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mn-MN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316</a:t>
          </a:r>
          <a:endParaRPr lang="en-US" sz="1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96383" y="2369323"/>
        <a:ext cx="1022613" cy="117743"/>
      </dsp:txXfrm>
    </dsp:sp>
    <dsp:sp modelId="{0CF27A84-77FF-4B53-BDA7-3A46D37DB920}">
      <dsp:nvSpPr>
        <dsp:cNvPr id="0" name=""/>
        <dsp:cNvSpPr/>
      </dsp:nvSpPr>
      <dsp:spPr>
        <a:xfrm rot="5400000">
          <a:off x="3313353" y="1137114"/>
          <a:ext cx="611426" cy="411637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2911D8-55F0-40F6-AD32-1566A9B9B0A1}">
      <dsp:nvSpPr>
        <dsp:cNvPr id="0" name=""/>
        <dsp:cNvSpPr/>
      </dsp:nvSpPr>
      <dsp:spPr>
        <a:xfrm rot="5400000">
          <a:off x="137511" y="2904117"/>
          <a:ext cx="1140356" cy="102261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mn-MN" sz="1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76</a:t>
          </a:r>
          <a:endParaRPr lang="en-US" sz="1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96383" y="3356553"/>
        <a:ext cx="1022613" cy="117743"/>
      </dsp:txXfrm>
    </dsp:sp>
    <dsp:sp modelId="{1DE38621-6B09-42B4-B9CF-5368DA9574D3}">
      <dsp:nvSpPr>
        <dsp:cNvPr id="0" name=""/>
        <dsp:cNvSpPr/>
      </dsp:nvSpPr>
      <dsp:spPr>
        <a:xfrm rot="5400000">
          <a:off x="3429733" y="849935"/>
          <a:ext cx="702183" cy="47528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n-MN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Өрхийн эрүүл мэндийн төв-3</a:t>
          </a:r>
          <a:endParaRPr lang="en-US" sz="1800" b="1" kern="1200" dirty="0">
            <a:solidFill>
              <a:srgbClr val="00206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n-MN" sz="1800" b="1" kern="1200" dirty="0">
              <a:solidFill>
                <a:srgbClr val="002060"/>
              </a:solidFill>
            </a:rPr>
            <a:t>Дундаж хангалтын хувь -47.3</a:t>
          </a:r>
          <a:endParaRPr lang="en-US" sz="1800" b="1" kern="1200" dirty="0">
            <a:solidFill>
              <a:srgbClr val="002060"/>
            </a:solidFill>
          </a:endParaRPr>
        </a:p>
      </dsp:txBody>
      <dsp:txXfrm rot="-5400000">
        <a:off x="1404385" y="2909561"/>
        <a:ext cx="4718602" cy="633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0.58937</cdr:x>
      <cdr:y>0.10089</cdr:y>
    </cdr:from>
    <cdr:to>
      <cdr:x>0.6584</cdr:x>
      <cdr:y>0.22456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2000964" y="251074"/>
          <a:ext cx="234360" cy="3077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fontAlgn="ctr"/>
          <a:r>
            <a:rPr lang="mn-MN" sz="1400" b="1" i="0" u="none" strike="noStrike" dirty="0">
              <a:solidFill>
                <a:srgbClr val="0070C0"/>
              </a:solidFill>
              <a:effectLst/>
              <a:latin typeface="Arial"/>
            </a:rPr>
            <a:t>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0.39909</cdr:x>
      <cdr:y>0.11747</cdr:y>
    </cdr:from>
    <cdr:to>
      <cdr:x>0.59909</cdr:x>
      <cdr:y>0.24197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24622" y="322244"/>
          <a:ext cx="914400" cy="3415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0.22281</cdr:x>
      <cdr:y>0.08058</cdr:y>
    </cdr:from>
    <cdr:to>
      <cdr:x>0.42281</cdr:x>
      <cdr:y>0.41391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018679" y="22104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0.71555</cdr:x>
      <cdr:y>0.1194</cdr:y>
    </cdr:from>
    <cdr:to>
      <cdr:x>0.87922</cdr:x>
      <cdr:y>0.35283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997682" y="46772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mn-MN" sz="1200" b="1" dirty="0">
              <a:latin typeface="Arial" panose="020B0604020202020204" pitchFamily="34" charset="0"/>
              <a:cs typeface="Arial" panose="020B0604020202020204" pitchFamily="34" charset="0"/>
            </a:rPr>
            <a:t>2021-15.0</a:t>
          </a:r>
        </a:p>
        <a:p xmlns:a="http://schemas.openxmlformats.org/drawingml/2006/main">
          <a:r>
            <a:rPr lang="mn-MN" sz="1200" b="1" dirty="0">
              <a:latin typeface="Arial" panose="020B0604020202020204" pitchFamily="34" charset="0"/>
              <a:cs typeface="Arial" panose="020B0604020202020204" pitchFamily="34" charset="0"/>
            </a:rPr>
            <a:t>2026-12.0</a:t>
          </a:r>
          <a:endParaRPr lang="en-US" sz="12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0.68335</cdr:x>
      <cdr:y>0.26809</cdr:y>
    </cdr:from>
    <cdr:to>
      <cdr:x>0.95639</cdr:x>
      <cdr:y>0.4954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831949" y="1078449"/>
          <a:ext cx="1531088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mn-MN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2021-13,0</a:t>
          </a:r>
        </a:p>
        <a:p xmlns:a="http://schemas.openxmlformats.org/drawingml/2006/main">
          <a:r>
            <a:rPr lang="mn-MN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2026-11.0</a:t>
          </a:r>
          <a:endParaRPr lang="en-US" sz="12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0.34125</cdr:x>
      <cdr:y>0.0396</cdr:y>
    </cdr:from>
    <cdr:to>
      <cdr:x>0.50535</cdr:x>
      <cdr:y>0.23208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01530" y="18812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0.24514</cdr:x>
      <cdr:y>0.04785</cdr:y>
    </cdr:from>
    <cdr:to>
      <cdr:x>0.70462</cdr:x>
      <cdr:y>0.24033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365953" y="227308"/>
          <a:ext cx="256032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mn-MN" sz="1600" dirty="0"/>
            <a:t>              </a:t>
          </a:r>
          <a:r>
            <a:rPr lang="mn-MN" sz="1800" b="1" dirty="0">
              <a:solidFill>
                <a:srgbClr val="002060"/>
              </a:solidFill>
            </a:rPr>
            <a:t>Шалтгаан</a:t>
          </a:r>
          <a:endParaRPr lang="en-US" sz="1800" b="1" dirty="0">
            <a:solidFill>
              <a:srgbClr val="002060"/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0.05224</cdr:x>
      <cdr:y>0.73358</cdr:y>
    </cdr:from>
    <cdr:to>
      <cdr:x>1</cdr:x>
      <cdr:y>1</cdr:y>
    </cdr:to>
    <cdr:sp macro="" textlink="">
      <cdr:nvSpPr>
        <cdr:cNvPr id="2" name="TextBox 10"/>
        <cdr:cNvSpPr txBox="1"/>
      </cdr:nvSpPr>
      <cdr:spPr>
        <a:xfrm xmlns:a="http://schemas.openxmlformats.org/drawingml/2006/main">
          <a:off x="306505" y="3644067"/>
          <a:ext cx="5560895" cy="132343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91439" tIns="45719" rIns="91439" bIns="45719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mn-MN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Халдварт өвчин 2021онд  2168,2 </a:t>
          </a:r>
          <a:r>
            <a:rPr lang="mn-MN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 тохиолдлоор нэмэгдсэн </a:t>
          </a:r>
          <a:endParaRPr lang="mn-MN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pPr algn="ctr"/>
          <a:endParaRPr lang="mn-MN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pPr algn="ctr"/>
          <a:r>
            <a:rPr lang="mn-MN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Сүрьеэгийн өвчлөл 10000 хүн амд 10.8 улс аймгийн дунджаас өндөр </a:t>
          </a:r>
          <a:endParaRPr lang="en-US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0511661D-E805-4B0F-B4B6-AF7BFD1D7D65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63638"/>
            <a:ext cx="5586413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80004"/>
            <a:ext cx="5642610" cy="3665458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E0D6FB47-0FE3-4144-BAB5-AC3D05427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431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6FB47-0FE3-4144-BAB5-AC3D054273F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841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6FB47-0FE3-4144-BAB5-AC3D054273F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334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4:notes"/>
          <p:cNvSpPr txBox="1">
            <a:spLocks noGrp="1"/>
          </p:cNvSpPr>
          <p:nvPr>
            <p:ph type="body" idx="1"/>
          </p:nvPr>
        </p:nvSpPr>
        <p:spPr>
          <a:xfrm>
            <a:off x="725409" y="4477716"/>
            <a:ext cx="5803268" cy="3663583"/>
          </a:xfrm>
          <a:prstGeom prst="rect">
            <a:avLst/>
          </a:prstGeom>
        </p:spPr>
        <p:txBody>
          <a:bodyPr spcFirstLastPara="1" wrap="square" lIns="97036" tIns="48518" rIns="97036" bIns="48518" anchor="t" anchorCtr="0">
            <a:noAutofit/>
          </a:bodyPr>
          <a:lstStyle/>
          <a:p>
            <a:endParaRPr/>
          </a:p>
        </p:txBody>
      </p:sp>
      <p:sp>
        <p:nvSpPr>
          <p:cNvPr id="385" name="Google Shape;38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1850" y="1160463"/>
            <a:ext cx="5589588" cy="31448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7039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6FB47-0FE3-4144-BAB5-AC3D054273F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43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6FB47-0FE3-4144-BAB5-AC3D054273F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971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xmlns="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xmlns="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" y="1932"/>
            <a:ext cx="12188402" cy="6856159"/>
          </a:xfrm>
          <a:prstGeom prst="rect">
            <a:avLst/>
          </a:prstGeom>
        </p:spPr>
      </p:pic>
      <p:cxnSp>
        <p:nvCxnSpPr>
          <p:cNvPr id="3" name="Straight Connector 2"/>
          <p:cNvCxnSpPr/>
          <p:nvPr userDrawn="1"/>
        </p:nvCxnSpPr>
        <p:spPr>
          <a:xfrm>
            <a:off x="4810897" y="807308"/>
            <a:ext cx="697744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 userDrawn="1"/>
        </p:nvCxnSpPr>
        <p:spPr>
          <a:xfrm>
            <a:off x="4810897" y="6499654"/>
            <a:ext cx="697744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219075" y="6037263"/>
            <a:ext cx="2328863" cy="606425"/>
            <a:chOff x="4933950" y="5818188"/>
            <a:chExt cx="2328863" cy="606425"/>
          </a:xfrm>
          <a:solidFill>
            <a:schemeClr val="bg1"/>
          </a:solidFill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6456363" y="5922963"/>
              <a:ext cx="68263" cy="382588"/>
            </a:xfrm>
            <a:custGeom>
              <a:avLst/>
              <a:gdLst>
                <a:gd name="T0" fmla="*/ 173 w 470"/>
                <a:gd name="T1" fmla="*/ 0 h 2648"/>
                <a:gd name="T2" fmla="*/ 0 w 470"/>
                <a:gd name="T3" fmla="*/ 0 h 2648"/>
                <a:gd name="T4" fmla="*/ 153 w 470"/>
                <a:gd name="T5" fmla="*/ 211 h 2648"/>
                <a:gd name="T6" fmla="*/ 153 w 470"/>
                <a:gd name="T7" fmla="*/ 292 h 2648"/>
                <a:gd name="T8" fmla="*/ 153 w 470"/>
                <a:gd name="T9" fmla="*/ 825 h 2648"/>
                <a:gd name="T10" fmla="*/ 153 w 470"/>
                <a:gd name="T11" fmla="*/ 1546 h 2648"/>
                <a:gd name="T12" fmla="*/ 153 w 470"/>
                <a:gd name="T13" fmla="*/ 1858 h 2648"/>
                <a:gd name="T14" fmla="*/ 153 w 470"/>
                <a:gd name="T15" fmla="*/ 2464 h 2648"/>
                <a:gd name="T16" fmla="*/ 153 w 470"/>
                <a:gd name="T17" fmla="*/ 2648 h 2648"/>
                <a:gd name="T18" fmla="*/ 470 w 470"/>
                <a:gd name="T19" fmla="*/ 2477 h 2648"/>
                <a:gd name="T20" fmla="*/ 470 w 470"/>
                <a:gd name="T21" fmla="*/ 2220 h 2648"/>
                <a:gd name="T22" fmla="*/ 470 w 470"/>
                <a:gd name="T23" fmla="*/ 2168 h 2648"/>
                <a:gd name="T24" fmla="*/ 470 w 470"/>
                <a:gd name="T25" fmla="*/ 1862 h 2648"/>
                <a:gd name="T26" fmla="*/ 446 w 470"/>
                <a:gd name="T27" fmla="*/ 1800 h 2648"/>
                <a:gd name="T28" fmla="*/ 426 w 470"/>
                <a:gd name="T29" fmla="*/ 1738 h 2648"/>
                <a:gd name="T30" fmla="*/ 409 w 470"/>
                <a:gd name="T31" fmla="*/ 1674 h 2648"/>
                <a:gd name="T32" fmla="*/ 395 w 470"/>
                <a:gd name="T33" fmla="*/ 1609 h 2648"/>
                <a:gd name="T34" fmla="*/ 383 w 470"/>
                <a:gd name="T35" fmla="*/ 1543 h 2648"/>
                <a:gd name="T36" fmla="*/ 375 w 470"/>
                <a:gd name="T37" fmla="*/ 1476 h 2648"/>
                <a:gd name="T38" fmla="*/ 370 w 470"/>
                <a:gd name="T39" fmla="*/ 1408 h 2648"/>
                <a:gd name="T40" fmla="*/ 369 w 470"/>
                <a:gd name="T41" fmla="*/ 1338 h 2648"/>
                <a:gd name="T42" fmla="*/ 370 w 470"/>
                <a:gd name="T43" fmla="*/ 1269 h 2648"/>
                <a:gd name="T44" fmla="*/ 375 w 470"/>
                <a:gd name="T45" fmla="*/ 1202 h 2648"/>
                <a:gd name="T46" fmla="*/ 383 w 470"/>
                <a:gd name="T47" fmla="*/ 1134 h 2648"/>
                <a:gd name="T48" fmla="*/ 395 w 470"/>
                <a:gd name="T49" fmla="*/ 1068 h 2648"/>
                <a:gd name="T50" fmla="*/ 409 w 470"/>
                <a:gd name="T51" fmla="*/ 1003 h 2648"/>
                <a:gd name="T52" fmla="*/ 426 w 470"/>
                <a:gd name="T53" fmla="*/ 939 h 2648"/>
                <a:gd name="T54" fmla="*/ 446 w 470"/>
                <a:gd name="T55" fmla="*/ 876 h 2648"/>
                <a:gd name="T56" fmla="*/ 470 w 470"/>
                <a:gd name="T57" fmla="*/ 815 h 2648"/>
                <a:gd name="T58" fmla="*/ 470 w 470"/>
                <a:gd name="T59" fmla="*/ 297 h 2648"/>
                <a:gd name="T60" fmla="*/ 470 w 470"/>
                <a:gd name="T61" fmla="*/ 262 h 2648"/>
                <a:gd name="T62" fmla="*/ 470 w 470"/>
                <a:gd name="T63" fmla="*/ 0 h 2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70" h="2648">
                  <a:moveTo>
                    <a:pt x="470" y="0"/>
                  </a:moveTo>
                  <a:lnTo>
                    <a:pt x="173" y="0"/>
                  </a:lnTo>
                  <a:lnTo>
                    <a:pt x="153" y="0"/>
                  </a:lnTo>
                  <a:lnTo>
                    <a:pt x="0" y="0"/>
                  </a:lnTo>
                  <a:lnTo>
                    <a:pt x="0" y="211"/>
                  </a:lnTo>
                  <a:lnTo>
                    <a:pt x="153" y="211"/>
                  </a:lnTo>
                  <a:lnTo>
                    <a:pt x="153" y="263"/>
                  </a:lnTo>
                  <a:lnTo>
                    <a:pt x="153" y="292"/>
                  </a:lnTo>
                  <a:lnTo>
                    <a:pt x="153" y="565"/>
                  </a:lnTo>
                  <a:lnTo>
                    <a:pt x="153" y="825"/>
                  </a:lnTo>
                  <a:lnTo>
                    <a:pt x="153" y="1106"/>
                  </a:lnTo>
                  <a:lnTo>
                    <a:pt x="153" y="1546"/>
                  </a:lnTo>
                  <a:lnTo>
                    <a:pt x="153" y="1793"/>
                  </a:lnTo>
                  <a:lnTo>
                    <a:pt x="153" y="1858"/>
                  </a:lnTo>
                  <a:lnTo>
                    <a:pt x="153" y="2076"/>
                  </a:lnTo>
                  <a:lnTo>
                    <a:pt x="153" y="2464"/>
                  </a:lnTo>
                  <a:lnTo>
                    <a:pt x="153" y="2637"/>
                  </a:lnTo>
                  <a:lnTo>
                    <a:pt x="153" y="2648"/>
                  </a:lnTo>
                  <a:lnTo>
                    <a:pt x="470" y="2648"/>
                  </a:lnTo>
                  <a:lnTo>
                    <a:pt x="470" y="2477"/>
                  </a:lnTo>
                  <a:lnTo>
                    <a:pt x="470" y="2265"/>
                  </a:lnTo>
                  <a:lnTo>
                    <a:pt x="470" y="2220"/>
                  </a:lnTo>
                  <a:lnTo>
                    <a:pt x="470" y="2220"/>
                  </a:lnTo>
                  <a:lnTo>
                    <a:pt x="470" y="2168"/>
                  </a:lnTo>
                  <a:lnTo>
                    <a:pt x="470" y="2029"/>
                  </a:lnTo>
                  <a:lnTo>
                    <a:pt x="470" y="1862"/>
                  </a:lnTo>
                  <a:lnTo>
                    <a:pt x="457" y="1832"/>
                  </a:lnTo>
                  <a:lnTo>
                    <a:pt x="446" y="1800"/>
                  </a:lnTo>
                  <a:lnTo>
                    <a:pt x="436" y="1769"/>
                  </a:lnTo>
                  <a:lnTo>
                    <a:pt x="426" y="1738"/>
                  </a:lnTo>
                  <a:lnTo>
                    <a:pt x="417" y="1706"/>
                  </a:lnTo>
                  <a:lnTo>
                    <a:pt x="409" y="1674"/>
                  </a:lnTo>
                  <a:lnTo>
                    <a:pt x="401" y="1642"/>
                  </a:lnTo>
                  <a:lnTo>
                    <a:pt x="395" y="1609"/>
                  </a:lnTo>
                  <a:lnTo>
                    <a:pt x="389" y="1576"/>
                  </a:lnTo>
                  <a:lnTo>
                    <a:pt x="383" y="1543"/>
                  </a:lnTo>
                  <a:lnTo>
                    <a:pt x="379" y="1509"/>
                  </a:lnTo>
                  <a:lnTo>
                    <a:pt x="375" y="1476"/>
                  </a:lnTo>
                  <a:lnTo>
                    <a:pt x="372" y="1442"/>
                  </a:lnTo>
                  <a:lnTo>
                    <a:pt x="370" y="1408"/>
                  </a:lnTo>
                  <a:lnTo>
                    <a:pt x="369" y="1373"/>
                  </a:lnTo>
                  <a:lnTo>
                    <a:pt x="369" y="1338"/>
                  </a:lnTo>
                  <a:lnTo>
                    <a:pt x="369" y="1304"/>
                  </a:lnTo>
                  <a:lnTo>
                    <a:pt x="370" y="1269"/>
                  </a:lnTo>
                  <a:lnTo>
                    <a:pt x="372" y="1235"/>
                  </a:lnTo>
                  <a:lnTo>
                    <a:pt x="375" y="1202"/>
                  </a:lnTo>
                  <a:lnTo>
                    <a:pt x="379" y="1168"/>
                  </a:lnTo>
                  <a:lnTo>
                    <a:pt x="383" y="1134"/>
                  </a:lnTo>
                  <a:lnTo>
                    <a:pt x="389" y="1101"/>
                  </a:lnTo>
                  <a:lnTo>
                    <a:pt x="395" y="1068"/>
                  </a:lnTo>
                  <a:lnTo>
                    <a:pt x="401" y="1035"/>
                  </a:lnTo>
                  <a:lnTo>
                    <a:pt x="409" y="1003"/>
                  </a:lnTo>
                  <a:lnTo>
                    <a:pt x="417" y="971"/>
                  </a:lnTo>
                  <a:lnTo>
                    <a:pt x="426" y="939"/>
                  </a:lnTo>
                  <a:lnTo>
                    <a:pt x="436" y="907"/>
                  </a:lnTo>
                  <a:lnTo>
                    <a:pt x="446" y="876"/>
                  </a:lnTo>
                  <a:lnTo>
                    <a:pt x="457" y="845"/>
                  </a:lnTo>
                  <a:lnTo>
                    <a:pt x="470" y="815"/>
                  </a:lnTo>
                  <a:lnTo>
                    <a:pt x="470" y="556"/>
                  </a:lnTo>
                  <a:lnTo>
                    <a:pt x="470" y="297"/>
                  </a:lnTo>
                  <a:lnTo>
                    <a:pt x="470" y="263"/>
                  </a:lnTo>
                  <a:lnTo>
                    <a:pt x="470" y="262"/>
                  </a:lnTo>
                  <a:lnTo>
                    <a:pt x="470" y="244"/>
                  </a:lnTo>
                  <a:lnTo>
                    <a:pt x="4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 noEditPoints="1"/>
            </p:cNvSpPr>
            <p:nvPr userDrawn="1"/>
          </p:nvSpPr>
          <p:spPr bwMode="auto">
            <a:xfrm>
              <a:off x="6518275" y="5922963"/>
              <a:ext cx="369888" cy="385763"/>
            </a:xfrm>
            <a:custGeom>
              <a:avLst/>
              <a:gdLst>
                <a:gd name="T0" fmla="*/ 1538 w 2556"/>
                <a:gd name="T1" fmla="*/ 14 h 2676"/>
                <a:gd name="T2" fmla="*/ 1769 w 2556"/>
                <a:gd name="T3" fmla="*/ 70 h 2676"/>
                <a:gd name="T4" fmla="*/ 1983 w 2556"/>
                <a:gd name="T5" fmla="*/ 162 h 2676"/>
                <a:gd name="T6" fmla="*/ 2176 w 2556"/>
                <a:gd name="T7" fmla="*/ 289 h 2676"/>
                <a:gd name="T8" fmla="*/ 2343 w 2556"/>
                <a:gd name="T9" fmla="*/ 446 h 2676"/>
                <a:gd name="T10" fmla="*/ 2482 w 2556"/>
                <a:gd name="T11" fmla="*/ 629 h 2676"/>
                <a:gd name="T12" fmla="*/ 2522 w 2556"/>
                <a:gd name="T13" fmla="*/ 817 h 2676"/>
                <a:gd name="T14" fmla="*/ 2465 w 2556"/>
                <a:gd name="T15" fmla="*/ 991 h 2676"/>
                <a:gd name="T16" fmla="*/ 2433 w 2556"/>
                <a:gd name="T17" fmla="*/ 1175 h 2676"/>
                <a:gd name="T18" fmla="*/ 2425 w 2556"/>
                <a:gd name="T19" fmla="*/ 1365 h 2676"/>
                <a:gd name="T20" fmla="*/ 2444 w 2556"/>
                <a:gd name="T21" fmla="*/ 1557 h 2676"/>
                <a:gd name="T22" fmla="*/ 2488 w 2556"/>
                <a:gd name="T23" fmla="*/ 1741 h 2676"/>
                <a:gd name="T24" fmla="*/ 2556 w 2556"/>
                <a:gd name="T25" fmla="*/ 1915 h 2676"/>
                <a:gd name="T26" fmla="*/ 2437 w 2556"/>
                <a:gd name="T27" fmla="*/ 2115 h 2676"/>
                <a:gd name="T28" fmla="*/ 2287 w 2556"/>
                <a:gd name="T29" fmla="*/ 2291 h 2676"/>
                <a:gd name="T30" fmla="*/ 2107 w 2556"/>
                <a:gd name="T31" fmla="*/ 2438 h 2676"/>
                <a:gd name="T32" fmla="*/ 1904 w 2556"/>
                <a:gd name="T33" fmla="*/ 2554 h 2676"/>
                <a:gd name="T34" fmla="*/ 1682 w 2556"/>
                <a:gd name="T35" fmla="*/ 2633 h 2676"/>
                <a:gd name="T36" fmla="*/ 1442 w 2556"/>
                <a:gd name="T37" fmla="*/ 2672 h 2676"/>
                <a:gd name="T38" fmla="*/ 1139 w 2556"/>
                <a:gd name="T39" fmla="*/ 2660 h 2676"/>
                <a:gd name="T40" fmla="*/ 820 w 2556"/>
                <a:gd name="T41" fmla="*/ 2571 h 2676"/>
                <a:gd name="T42" fmla="*/ 540 w 2556"/>
                <a:gd name="T43" fmla="*/ 2410 h 2676"/>
                <a:gd name="T44" fmla="*/ 307 w 2556"/>
                <a:gd name="T45" fmla="*/ 2189 h 2676"/>
                <a:gd name="T46" fmla="*/ 132 w 2556"/>
                <a:gd name="T47" fmla="*/ 1918 h 2676"/>
                <a:gd name="T48" fmla="*/ 27 w 2556"/>
                <a:gd name="T49" fmla="*/ 1608 h 2676"/>
                <a:gd name="T50" fmla="*/ 1 w 2556"/>
                <a:gd name="T51" fmla="*/ 1270 h 2676"/>
                <a:gd name="T52" fmla="*/ 61 w 2556"/>
                <a:gd name="T53" fmla="*/ 941 h 2676"/>
                <a:gd name="T54" fmla="*/ 194 w 2556"/>
                <a:gd name="T55" fmla="*/ 645 h 2676"/>
                <a:gd name="T56" fmla="*/ 394 w 2556"/>
                <a:gd name="T57" fmla="*/ 392 h 2676"/>
                <a:gd name="T58" fmla="*/ 647 w 2556"/>
                <a:gd name="T59" fmla="*/ 194 h 2676"/>
                <a:gd name="T60" fmla="*/ 943 w 2556"/>
                <a:gd name="T61" fmla="*/ 61 h 2676"/>
                <a:gd name="T62" fmla="*/ 1274 w 2556"/>
                <a:gd name="T63" fmla="*/ 2 h 2676"/>
                <a:gd name="T64" fmla="*/ 1495 w 2556"/>
                <a:gd name="T65" fmla="*/ 356 h 2676"/>
                <a:gd name="T66" fmla="*/ 1732 w 2556"/>
                <a:gd name="T67" fmla="*/ 422 h 2676"/>
                <a:gd name="T68" fmla="*/ 1941 w 2556"/>
                <a:gd name="T69" fmla="*/ 542 h 2676"/>
                <a:gd name="T70" fmla="*/ 2113 w 2556"/>
                <a:gd name="T71" fmla="*/ 706 h 2676"/>
                <a:gd name="T72" fmla="*/ 2242 w 2556"/>
                <a:gd name="T73" fmla="*/ 907 h 2676"/>
                <a:gd name="T74" fmla="*/ 2321 w 2556"/>
                <a:gd name="T75" fmla="*/ 1138 h 2676"/>
                <a:gd name="T76" fmla="*/ 2340 w 2556"/>
                <a:gd name="T77" fmla="*/ 1390 h 2676"/>
                <a:gd name="T78" fmla="*/ 2297 w 2556"/>
                <a:gd name="T79" fmla="*/ 1634 h 2676"/>
                <a:gd name="T80" fmla="*/ 2197 w 2556"/>
                <a:gd name="T81" fmla="*/ 1854 h 2676"/>
                <a:gd name="T82" fmla="*/ 2049 w 2556"/>
                <a:gd name="T83" fmla="*/ 2042 h 2676"/>
                <a:gd name="T84" fmla="*/ 1861 w 2556"/>
                <a:gd name="T85" fmla="*/ 2188 h 2676"/>
                <a:gd name="T86" fmla="*/ 1640 w 2556"/>
                <a:gd name="T87" fmla="*/ 2288 h 2676"/>
                <a:gd name="T88" fmla="*/ 1394 w 2556"/>
                <a:gd name="T89" fmla="*/ 2331 h 2676"/>
                <a:gd name="T90" fmla="*/ 1142 w 2556"/>
                <a:gd name="T91" fmla="*/ 2312 h 2676"/>
                <a:gd name="T92" fmla="*/ 911 w 2556"/>
                <a:gd name="T93" fmla="*/ 2234 h 2676"/>
                <a:gd name="T94" fmla="*/ 708 w 2556"/>
                <a:gd name="T95" fmla="*/ 2106 h 2676"/>
                <a:gd name="T96" fmla="*/ 544 w 2556"/>
                <a:gd name="T97" fmla="*/ 1933 h 2676"/>
                <a:gd name="T98" fmla="*/ 424 w 2556"/>
                <a:gd name="T99" fmla="*/ 1725 h 2676"/>
                <a:gd name="T100" fmla="*/ 356 w 2556"/>
                <a:gd name="T101" fmla="*/ 1490 h 2676"/>
                <a:gd name="T102" fmla="*/ 350 w 2556"/>
                <a:gd name="T103" fmla="*/ 1237 h 2676"/>
                <a:gd name="T104" fmla="*/ 406 w 2556"/>
                <a:gd name="T105" fmla="*/ 997 h 2676"/>
                <a:gd name="T106" fmla="*/ 516 w 2556"/>
                <a:gd name="T107" fmla="*/ 783 h 2676"/>
                <a:gd name="T108" fmla="*/ 672 w 2556"/>
                <a:gd name="T109" fmla="*/ 603 h 2676"/>
                <a:gd name="T110" fmla="*/ 868 w 2556"/>
                <a:gd name="T111" fmla="*/ 464 h 2676"/>
                <a:gd name="T112" fmla="*/ 1094 w 2556"/>
                <a:gd name="T113" fmla="*/ 376 h 2676"/>
                <a:gd name="T114" fmla="*/ 1344 w 2556"/>
                <a:gd name="T115" fmla="*/ 345 h 2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56" h="2676">
                  <a:moveTo>
                    <a:pt x="1344" y="0"/>
                  </a:moveTo>
                  <a:lnTo>
                    <a:pt x="1393" y="1"/>
                  </a:lnTo>
                  <a:lnTo>
                    <a:pt x="1441" y="4"/>
                  </a:lnTo>
                  <a:lnTo>
                    <a:pt x="1490" y="8"/>
                  </a:lnTo>
                  <a:lnTo>
                    <a:pt x="1538" y="14"/>
                  </a:lnTo>
                  <a:lnTo>
                    <a:pt x="1586" y="22"/>
                  </a:lnTo>
                  <a:lnTo>
                    <a:pt x="1632" y="31"/>
                  </a:lnTo>
                  <a:lnTo>
                    <a:pt x="1678" y="42"/>
                  </a:lnTo>
                  <a:lnTo>
                    <a:pt x="1725" y="56"/>
                  </a:lnTo>
                  <a:lnTo>
                    <a:pt x="1769" y="70"/>
                  </a:lnTo>
                  <a:lnTo>
                    <a:pt x="1814" y="85"/>
                  </a:lnTo>
                  <a:lnTo>
                    <a:pt x="1857" y="102"/>
                  </a:lnTo>
                  <a:lnTo>
                    <a:pt x="1900" y="121"/>
                  </a:lnTo>
                  <a:lnTo>
                    <a:pt x="1943" y="141"/>
                  </a:lnTo>
                  <a:lnTo>
                    <a:pt x="1983" y="162"/>
                  </a:lnTo>
                  <a:lnTo>
                    <a:pt x="2023" y="185"/>
                  </a:lnTo>
                  <a:lnTo>
                    <a:pt x="2064" y="209"/>
                  </a:lnTo>
                  <a:lnTo>
                    <a:pt x="2102" y="234"/>
                  </a:lnTo>
                  <a:lnTo>
                    <a:pt x="2139" y="261"/>
                  </a:lnTo>
                  <a:lnTo>
                    <a:pt x="2176" y="289"/>
                  </a:lnTo>
                  <a:lnTo>
                    <a:pt x="2212" y="318"/>
                  </a:lnTo>
                  <a:lnTo>
                    <a:pt x="2246" y="348"/>
                  </a:lnTo>
                  <a:lnTo>
                    <a:pt x="2280" y="380"/>
                  </a:lnTo>
                  <a:lnTo>
                    <a:pt x="2312" y="412"/>
                  </a:lnTo>
                  <a:lnTo>
                    <a:pt x="2343" y="446"/>
                  </a:lnTo>
                  <a:lnTo>
                    <a:pt x="2373" y="480"/>
                  </a:lnTo>
                  <a:lnTo>
                    <a:pt x="2403" y="517"/>
                  </a:lnTo>
                  <a:lnTo>
                    <a:pt x="2431" y="553"/>
                  </a:lnTo>
                  <a:lnTo>
                    <a:pt x="2457" y="591"/>
                  </a:lnTo>
                  <a:lnTo>
                    <a:pt x="2482" y="629"/>
                  </a:lnTo>
                  <a:lnTo>
                    <a:pt x="2507" y="668"/>
                  </a:lnTo>
                  <a:lnTo>
                    <a:pt x="2529" y="708"/>
                  </a:lnTo>
                  <a:lnTo>
                    <a:pt x="2550" y="751"/>
                  </a:lnTo>
                  <a:lnTo>
                    <a:pt x="2535" y="783"/>
                  </a:lnTo>
                  <a:lnTo>
                    <a:pt x="2522" y="817"/>
                  </a:lnTo>
                  <a:lnTo>
                    <a:pt x="2509" y="851"/>
                  </a:lnTo>
                  <a:lnTo>
                    <a:pt x="2496" y="885"/>
                  </a:lnTo>
                  <a:lnTo>
                    <a:pt x="2485" y="920"/>
                  </a:lnTo>
                  <a:lnTo>
                    <a:pt x="2475" y="956"/>
                  </a:lnTo>
                  <a:lnTo>
                    <a:pt x="2465" y="991"/>
                  </a:lnTo>
                  <a:lnTo>
                    <a:pt x="2457" y="1027"/>
                  </a:lnTo>
                  <a:lnTo>
                    <a:pt x="2450" y="1063"/>
                  </a:lnTo>
                  <a:lnTo>
                    <a:pt x="2443" y="1100"/>
                  </a:lnTo>
                  <a:lnTo>
                    <a:pt x="2438" y="1136"/>
                  </a:lnTo>
                  <a:lnTo>
                    <a:pt x="2433" y="1175"/>
                  </a:lnTo>
                  <a:lnTo>
                    <a:pt x="2430" y="1212"/>
                  </a:lnTo>
                  <a:lnTo>
                    <a:pt x="2427" y="1250"/>
                  </a:lnTo>
                  <a:lnTo>
                    <a:pt x="2425" y="1288"/>
                  </a:lnTo>
                  <a:lnTo>
                    <a:pt x="2425" y="1326"/>
                  </a:lnTo>
                  <a:lnTo>
                    <a:pt x="2425" y="1365"/>
                  </a:lnTo>
                  <a:lnTo>
                    <a:pt x="2427" y="1405"/>
                  </a:lnTo>
                  <a:lnTo>
                    <a:pt x="2430" y="1444"/>
                  </a:lnTo>
                  <a:lnTo>
                    <a:pt x="2433" y="1482"/>
                  </a:lnTo>
                  <a:lnTo>
                    <a:pt x="2438" y="1520"/>
                  </a:lnTo>
                  <a:lnTo>
                    <a:pt x="2444" y="1557"/>
                  </a:lnTo>
                  <a:lnTo>
                    <a:pt x="2451" y="1595"/>
                  </a:lnTo>
                  <a:lnTo>
                    <a:pt x="2459" y="1633"/>
                  </a:lnTo>
                  <a:lnTo>
                    <a:pt x="2467" y="1669"/>
                  </a:lnTo>
                  <a:lnTo>
                    <a:pt x="2477" y="1705"/>
                  </a:lnTo>
                  <a:lnTo>
                    <a:pt x="2488" y="1741"/>
                  </a:lnTo>
                  <a:lnTo>
                    <a:pt x="2499" y="1777"/>
                  </a:lnTo>
                  <a:lnTo>
                    <a:pt x="2513" y="1812"/>
                  </a:lnTo>
                  <a:lnTo>
                    <a:pt x="2526" y="1847"/>
                  </a:lnTo>
                  <a:lnTo>
                    <a:pt x="2541" y="1881"/>
                  </a:lnTo>
                  <a:lnTo>
                    <a:pt x="2556" y="1915"/>
                  </a:lnTo>
                  <a:lnTo>
                    <a:pt x="2535" y="1956"/>
                  </a:lnTo>
                  <a:lnTo>
                    <a:pt x="2513" y="1997"/>
                  </a:lnTo>
                  <a:lnTo>
                    <a:pt x="2488" y="2037"/>
                  </a:lnTo>
                  <a:lnTo>
                    <a:pt x="2463" y="2077"/>
                  </a:lnTo>
                  <a:lnTo>
                    <a:pt x="2437" y="2115"/>
                  </a:lnTo>
                  <a:lnTo>
                    <a:pt x="2410" y="2152"/>
                  </a:lnTo>
                  <a:lnTo>
                    <a:pt x="2380" y="2188"/>
                  </a:lnTo>
                  <a:lnTo>
                    <a:pt x="2350" y="2223"/>
                  </a:lnTo>
                  <a:lnTo>
                    <a:pt x="2319" y="2257"/>
                  </a:lnTo>
                  <a:lnTo>
                    <a:pt x="2287" y="2291"/>
                  </a:lnTo>
                  <a:lnTo>
                    <a:pt x="2252" y="2323"/>
                  </a:lnTo>
                  <a:lnTo>
                    <a:pt x="2218" y="2354"/>
                  </a:lnTo>
                  <a:lnTo>
                    <a:pt x="2182" y="2383"/>
                  </a:lnTo>
                  <a:lnTo>
                    <a:pt x="2145" y="2411"/>
                  </a:lnTo>
                  <a:lnTo>
                    <a:pt x="2107" y="2438"/>
                  </a:lnTo>
                  <a:lnTo>
                    <a:pt x="2069" y="2464"/>
                  </a:lnTo>
                  <a:lnTo>
                    <a:pt x="2029" y="2489"/>
                  </a:lnTo>
                  <a:lnTo>
                    <a:pt x="1988" y="2512"/>
                  </a:lnTo>
                  <a:lnTo>
                    <a:pt x="1947" y="2534"/>
                  </a:lnTo>
                  <a:lnTo>
                    <a:pt x="1904" y="2554"/>
                  </a:lnTo>
                  <a:lnTo>
                    <a:pt x="1862" y="2573"/>
                  </a:lnTo>
                  <a:lnTo>
                    <a:pt x="1818" y="2590"/>
                  </a:lnTo>
                  <a:lnTo>
                    <a:pt x="1773" y="2606"/>
                  </a:lnTo>
                  <a:lnTo>
                    <a:pt x="1728" y="2620"/>
                  </a:lnTo>
                  <a:lnTo>
                    <a:pt x="1682" y="2633"/>
                  </a:lnTo>
                  <a:lnTo>
                    <a:pt x="1635" y="2644"/>
                  </a:lnTo>
                  <a:lnTo>
                    <a:pt x="1588" y="2654"/>
                  </a:lnTo>
                  <a:lnTo>
                    <a:pt x="1540" y="2662"/>
                  </a:lnTo>
                  <a:lnTo>
                    <a:pt x="1492" y="2668"/>
                  </a:lnTo>
                  <a:lnTo>
                    <a:pt x="1442" y="2672"/>
                  </a:lnTo>
                  <a:lnTo>
                    <a:pt x="1393" y="2675"/>
                  </a:lnTo>
                  <a:lnTo>
                    <a:pt x="1344" y="2676"/>
                  </a:lnTo>
                  <a:lnTo>
                    <a:pt x="1274" y="2674"/>
                  </a:lnTo>
                  <a:lnTo>
                    <a:pt x="1205" y="2669"/>
                  </a:lnTo>
                  <a:lnTo>
                    <a:pt x="1139" y="2660"/>
                  </a:lnTo>
                  <a:lnTo>
                    <a:pt x="1072" y="2649"/>
                  </a:lnTo>
                  <a:lnTo>
                    <a:pt x="1008" y="2634"/>
                  </a:lnTo>
                  <a:lnTo>
                    <a:pt x="943" y="2616"/>
                  </a:lnTo>
                  <a:lnTo>
                    <a:pt x="882" y="2595"/>
                  </a:lnTo>
                  <a:lnTo>
                    <a:pt x="820" y="2571"/>
                  </a:lnTo>
                  <a:lnTo>
                    <a:pt x="761" y="2544"/>
                  </a:lnTo>
                  <a:lnTo>
                    <a:pt x="703" y="2515"/>
                  </a:lnTo>
                  <a:lnTo>
                    <a:pt x="647" y="2483"/>
                  </a:lnTo>
                  <a:lnTo>
                    <a:pt x="592" y="2447"/>
                  </a:lnTo>
                  <a:lnTo>
                    <a:pt x="540" y="2410"/>
                  </a:lnTo>
                  <a:lnTo>
                    <a:pt x="488" y="2371"/>
                  </a:lnTo>
                  <a:lnTo>
                    <a:pt x="440" y="2329"/>
                  </a:lnTo>
                  <a:lnTo>
                    <a:pt x="394" y="2285"/>
                  </a:lnTo>
                  <a:lnTo>
                    <a:pt x="349" y="2238"/>
                  </a:lnTo>
                  <a:lnTo>
                    <a:pt x="307" y="2189"/>
                  </a:lnTo>
                  <a:lnTo>
                    <a:pt x="266" y="2139"/>
                  </a:lnTo>
                  <a:lnTo>
                    <a:pt x="229" y="2087"/>
                  </a:lnTo>
                  <a:lnTo>
                    <a:pt x="194" y="2032"/>
                  </a:lnTo>
                  <a:lnTo>
                    <a:pt x="162" y="1976"/>
                  </a:lnTo>
                  <a:lnTo>
                    <a:pt x="132" y="1918"/>
                  </a:lnTo>
                  <a:lnTo>
                    <a:pt x="105" y="1859"/>
                  </a:lnTo>
                  <a:lnTo>
                    <a:pt x="81" y="1798"/>
                  </a:lnTo>
                  <a:lnTo>
                    <a:pt x="61" y="1736"/>
                  </a:lnTo>
                  <a:lnTo>
                    <a:pt x="43" y="1673"/>
                  </a:lnTo>
                  <a:lnTo>
                    <a:pt x="27" y="1608"/>
                  </a:lnTo>
                  <a:lnTo>
                    <a:pt x="15" y="1542"/>
                  </a:lnTo>
                  <a:lnTo>
                    <a:pt x="7" y="1475"/>
                  </a:lnTo>
                  <a:lnTo>
                    <a:pt x="1" y="1408"/>
                  </a:lnTo>
                  <a:lnTo>
                    <a:pt x="0" y="1338"/>
                  </a:lnTo>
                  <a:lnTo>
                    <a:pt x="1" y="1270"/>
                  </a:lnTo>
                  <a:lnTo>
                    <a:pt x="7" y="1202"/>
                  </a:lnTo>
                  <a:lnTo>
                    <a:pt x="15" y="1134"/>
                  </a:lnTo>
                  <a:lnTo>
                    <a:pt x="27" y="1069"/>
                  </a:lnTo>
                  <a:lnTo>
                    <a:pt x="43" y="1004"/>
                  </a:lnTo>
                  <a:lnTo>
                    <a:pt x="61" y="941"/>
                  </a:lnTo>
                  <a:lnTo>
                    <a:pt x="81" y="878"/>
                  </a:lnTo>
                  <a:lnTo>
                    <a:pt x="105" y="818"/>
                  </a:lnTo>
                  <a:lnTo>
                    <a:pt x="132" y="759"/>
                  </a:lnTo>
                  <a:lnTo>
                    <a:pt x="162" y="700"/>
                  </a:lnTo>
                  <a:lnTo>
                    <a:pt x="194" y="645"/>
                  </a:lnTo>
                  <a:lnTo>
                    <a:pt x="229" y="591"/>
                  </a:lnTo>
                  <a:lnTo>
                    <a:pt x="266" y="538"/>
                  </a:lnTo>
                  <a:lnTo>
                    <a:pt x="307" y="487"/>
                  </a:lnTo>
                  <a:lnTo>
                    <a:pt x="349" y="439"/>
                  </a:lnTo>
                  <a:lnTo>
                    <a:pt x="394" y="392"/>
                  </a:lnTo>
                  <a:lnTo>
                    <a:pt x="440" y="348"/>
                  </a:lnTo>
                  <a:lnTo>
                    <a:pt x="488" y="306"/>
                  </a:lnTo>
                  <a:lnTo>
                    <a:pt x="540" y="266"/>
                  </a:lnTo>
                  <a:lnTo>
                    <a:pt x="592" y="229"/>
                  </a:lnTo>
                  <a:lnTo>
                    <a:pt x="647" y="194"/>
                  </a:lnTo>
                  <a:lnTo>
                    <a:pt x="703" y="162"/>
                  </a:lnTo>
                  <a:lnTo>
                    <a:pt x="761" y="133"/>
                  </a:lnTo>
                  <a:lnTo>
                    <a:pt x="820" y="106"/>
                  </a:lnTo>
                  <a:lnTo>
                    <a:pt x="882" y="82"/>
                  </a:lnTo>
                  <a:lnTo>
                    <a:pt x="943" y="61"/>
                  </a:lnTo>
                  <a:lnTo>
                    <a:pt x="1008" y="42"/>
                  </a:lnTo>
                  <a:lnTo>
                    <a:pt x="1072" y="27"/>
                  </a:lnTo>
                  <a:lnTo>
                    <a:pt x="1139" y="16"/>
                  </a:lnTo>
                  <a:lnTo>
                    <a:pt x="1205" y="7"/>
                  </a:lnTo>
                  <a:lnTo>
                    <a:pt x="1274" y="2"/>
                  </a:lnTo>
                  <a:lnTo>
                    <a:pt x="1344" y="0"/>
                  </a:lnTo>
                  <a:close/>
                  <a:moveTo>
                    <a:pt x="1344" y="345"/>
                  </a:moveTo>
                  <a:lnTo>
                    <a:pt x="1394" y="346"/>
                  </a:lnTo>
                  <a:lnTo>
                    <a:pt x="1446" y="350"/>
                  </a:lnTo>
                  <a:lnTo>
                    <a:pt x="1495" y="356"/>
                  </a:lnTo>
                  <a:lnTo>
                    <a:pt x="1544" y="365"/>
                  </a:lnTo>
                  <a:lnTo>
                    <a:pt x="1593" y="376"/>
                  </a:lnTo>
                  <a:lnTo>
                    <a:pt x="1640" y="389"/>
                  </a:lnTo>
                  <a:lnTo>
                    <a:pt x="1687" y="405"/>
                  </a:lnTo>
                  <a:lnTo>
                    <a:pt x="1732" y="422"/>
                  </a:lnTo>
                  <a:lnTo>
                    <a:pt x="1776" y="442"/>
                  </a:lnTo>
                  <a:lnTo>
                    <a:pt x="1819" y="464"/>
                  </a:lnTo>
                  <a:lnTo>
                    <a:pt x="1861" y="488"/>
                  </a:lnTo>
                  <a:lnTo>
                    <a:pt x="1901" y="515"/>
                  </a:lnTo>
                  <a:lnTo>
                    <a:pt x="1941" y="542"/>
                  </a:lnTo>
                  <a:lnTo>
                    <a:pt x="1978" y="572"/>
                  </a:lnTo>
                  <a:lnTo>
                    <a:pt x="2014" y="603"/>
                  </a:lnTo>
                  <a:lnTo>
                    <a:pt x="2049" y="635"/>
                  </a:lnTo>
                  <a:lnTo>
                    <a:pt x="2082" y="670"/>
                  </a:lnTo>
                  <a:lnTo>
                    <a:pt x="2113" y="706"/>
                  </a:lnTo>
                  <a:lnTo>
                    <a:pt x="2142" y="744"/>
                  </a:lnTo>
                  <a:lnTo>
                    <a:pt x="2171" y="783"/>
                  </a:lnTo>
                  <a:lnTo>
                    <a:pt x="2197" y="823"/>
                  </a:lnTo>
                  <a:lnTo>
                    <a:pt x="2221" y="864"/>
                  </a:lnTo>
                  <a:lnTo>
                    <a:pt x="2242" y="907"/>
                  </a:lnTo>
                  <a:lnTo>
                    <a:pt x="2262" y="952"/>
                  </a:lnTo>
                  <a:lnTo>
                    <a:pt x="2281" y="997"/>
                  </a:lnTo>
                  <a:lnTo>
                    <a:pt x="2297" y="1043"/>
                  </a:lnTo>
                  <a:lnTo>
                    <a:pt x="2310" y="1090"/>
                  </a:lnTo>
                  <a:lnTo>
                    <a:pt x="2321" y="1138"/>
                  </a:lnTo>
                  <a:lnTo>
                    <a:pt x="2330" y="1187"/>
                  </a:lnTo>
                  <a:lnTo>
                    <a:pt x="2336" y="1237"/>
                  </a:lnTo>
                  <a:lnTo>
                    <a:pt x="2340" y="1287"/>
                  </a:lnTo>
                  <a:lnTo>
                    <a:pt x="2341" y="1338"/>
                  </a:lnTo>
                  <a:lnTo>
                    <a:pt x="2340" y="1390"/>
                  </a:lnTo>
                  <a:lnTo>
                    <a:pt x="2336" y="1440"/>
                  </a:lnTo>
                  <a:lnTo>
                    <a:pt x="2330" y="1490"/>
                  </a:lnTo>
                  <a:lnTo>
                    <a:pt x="2321" y="1538"/>
                  </a:lnTo>
                  <a:lnTo>
                    <a:pt x="2310" y="1586"/>
                  </a:lnTo>
                  <a:lnTo>
                    <a:pt x="2297" y="1634"/>
                  </a:lnTo>
                  <a:lnTo>
                    <a:pt x="2281" y="1680"/>
                  </a:lnTo>
                  <a:lnTo>
                    <a:pt x="2262" y="1725"/>
                  </a:lnTo>
                  <a:lnTo>
                    <a:pt x="2242" y="1769"/>
                  </a:lnTo>
                  <a:lnTo>
                    <a:pt x="2221" y="1812"/>
                  </a:lnTo>
                  <a:lnTo>
                    <a:pt x="2197" y="1854"/>
                  </a:lnTo>
                  <a:lnTo>
                    <a:pt x="2171" y="1894"/>
                  </a:lnTo>
                  <a:lnTo>
                    <a:pt x="2142" y="1933"/>
                  </a:lnTo>
                  <a:lnTo>
                    <a:pt x="2113" y="1970"/>
                  </a:lnTo>
                  <a:lnTo>
                    <a:pt x="2082" y="2006"/>
                  </a:lnTo>
                  <a:lnTo>
                    <a:pt x="2049" y="2042"/>
                  </a:lnTo>
                  <a:lnTo>
                    <a:pt x="2014" y="2074"/>
                  </a:lnTo>
                  <a:lnTo>
                    <a:pt x="1978" y="2106"/>
                  </a:lnTo>
                  <a:lnTo>
                    <a:pt x="1941" y="2135"/>
                  </a:lnTo>
                  <a:lnTo>
                    <a:pt x="1901" y="2163"/>
                  </a:lnTo>
                  <a:lnTo>
                    <a:pt x="1861" y="2188"/>
                  </a:lnTo>
                  <a:lnTo>
                    <a:pt x="1819" y="2212"/>
                  </a:lnTo>
                  <a:lnTo>
                    <a:pt x="1776" y="2234"/>
                  </a:lnTo>
                  <a:lnTo>
                    <a:pt x="1732" y="2254"/>
                  </a:lnTo>
                  <a:lnTo>
                    <a:pt x="1687" y="2272"/>
                  </a:lnTo>
                  <a:lnTo>
                    <a:pt x="1640" y="2288"/>
                  </a:lnTo>
                  <a:lnTo>
                    <a:pt x="1593" y="2301"/>
                  </a:lnTo>
                  <a:lnTo>
                    <a:pt x="1544" y="2312"/>
                  </a:lnTo>
                  <a:lnTo>
                    <a:pt x="1495" y="2321"/>
                  </a:lnTo>
                  <a:lnTo>
                    <a:pt x="1446" y="2327"/>
                  </a:lnTo>
                  <a:lnTo>
                    <a:pt x="1394" y="2331"/>
                  </a:lnTo>
                  <a:lnTo>
                    <a:pt x="1344" y="2332"/>
                  </a:lnTo>
                  <a:lnTo>
                    <a:pt x="1292" y="2331"/>
                  </a:lnTo>
                  <a:lnTo>
                    <a:pt x="1241" y="2327"/>
                  </a:lnTo>
                  <a:lnTo>
                    <a:pt x="1191" y="2321"/>
                  </a:lnTo>
                  <a:lnTo>
                    <a:pt x="1142" y="2312"/>
                  </a:lnTo>
                  <a:lnTo>
                    <a:pt x="1094" y="2301"/>
                  </a:lnTo>
                  <a:lnTo>
                    <a:pt x="1046" y="2288"/>
                  </a:lnTo>
                  <a:lnTo>
                    <a:pt x="1000" y="2272"/>
                  </a:lnTo>
                  <a:lnTo>
                    <a:pt x="954" y="2254"/>
                  </a:lnTo>
                  <a:lnTo>
                    <a:pt x="911" y="2234"/>
                  </a:lnTo>
                  <a:lnTo>
                    <a:pt x="868" y="2212"/>
                  </a:lnTo>
                  <a:lnTo>
                    <a:pt x="825" y="2188"/>
                  </a:lnTo>
                  <a:lnTo>
                    <a:pt x="785" y="2163"/>
                  </a:lnTo>
                  <a:lnTo>
                    <a:pt x="746" y="2135"/>
                  </a:lnTo>
                  <a:lnTo>
                    <a:pt x="708" y="2106"/>
                  </a:lnTo>
                  <a:lnTo>
                    <a:pt x="672" y="2074"/>
                  </a:lnTo>
                  <a:lnTo>
                    <a:pt x="638" y="2042"/>
                  </a:lnTo>
                  <a:lnTo>
                    <a:pt x="604" y="2006"/>
                  </a:lnTo>
                  <a:lnTo>
                    <a:pt x="573" y="1970"/>
                  </a:lnTo>
                  <a:lnTo>
                    <a:pt x="544" y="1933"/>
                  </a:lnTo>
                  <a:lnTo>
                    <a:pt x="516" y="1894"/>
                  </a:lnTo>
                  <a:lnTo>
                    <a:pt x="489" y="1854"/>
                  </a:lnTo>
                  <a:lnTo>
                    <a:pt x="465" y="1812"/>
                  </a:lnTo>
                  <a:lnTo>
                    <a:pt x="444" y="1769"/>
                  </a:lnTo>
                  <a:lnTo>
                    <a:pt x="424" y="1725"/>
                  </a:lnTo>
                  <a:lnTo>
                    <a:pt x="406" y="1680"/>
                  </a:lnTo>
                  <a:lnTo>
                    <a:pt x="391" y="1634"/>
                  </a:lnTo>
                  <a:lnTo>
                    <a:pt x="376" y="1586"/>
                  </a:lnTo>
                  <a:lnTo>
                    <a:pt x="365" y="1538"/>
                  </a:lnTo>
                  <a:lnTo>
                    <a:pt x="356" y="1490"/>
                  </a:lnTo>
                  <a:lnTo>
                    <a:pt x="350" y="1440"/>
                  </a:lnTo>
                  <a:lnTo>
                    <a:pt x="346" y="1390"/>
                  </a:lnTo>
                  <a:lnTo>
                    <a:pt x="345" y="1338"/>
                  </a:lnTo>
                  <a:lnTo>
                    <a:pt x="346" y="1287"/>
                  </a:lnTo>
                  <a:lnTo>
                    <a:pt x="350" y="1237"/>
                  </a:lnTo>
                  <a:lnTo>
                    <a:pt x="356" y="1187"/>
                  </a:lnTo>
                  <a:lnTo>
                    <a:pt x="365" y="1138"/>
                  </a:lnTo>
                  <a:lnTo>
                    <a:pt x="376" y="1090"/>
                  </a:lnTo>
                  <a:lnTo>
                    <a:pt x="391" y="1043"/>
                  </a:lnTo>
                  <a:lnTo>
                    <a:pt x="406" y="997"/>
                  </a:lnTo>
                  <a:lnTo>
                    <a:pt x="424" y="952"/>
                  </a:lnTo>
                  <a:lnTo>
                    <a:pt x="444" y="907"/>
                  </a:lnTo>
                  <a:lnTo>
                    <a:pt x="465" y="864"/>
                  </a:lnTo>
                  <a:lnTo>
                    <a:pt x="489" y="823"/>
                  </a:lnTo>
                  <a:lnTo>
                    <a:pt x="516" y="783"/>
                  </a:lnTo>
                  <a:lnTo>
                    <a:pt x="544" y="744"/>
                  </a:lnTo>
                  <a:lnTo>
                    <a:pt x="573" y="706"/>
                  </a:lnTo>
                  <a:lnTo>
                    <a:pt x="604" y="670"/>
                  </a:lnTo>
                  <a:lnTo>
                    <a:pt x="638" y="635"/>
                  </a:lnTo>
                  <a:lnTo>
                    <a:pt x="672" y="603"/>
                  </a:lnTo>
                  <a:lnTo>
                    <a:pt x="708" y="572"/>
                  </a:lnTo>
                  <a:lnTo>
                    <a:pt x="746" y="542"/>
                  </a:lnTo>
                  <a:lnTo>
                    <a:pt x="785" y="515"/>
                  </a:lnTo>
                  <a:lnTo>
                    <a:pt x="825" y="488"/>
                  </a:lnTo>
                  <a:lnTo>
                    <a:pt x="868" y="464"/>
                  </a:lnTo>
                  <a:lnTo>
                    <a:pt x="911" y="442"/>
                  </a:lnTo>
                  <a:lnTo>
                    <a:pt x="954" y="422"/>
                  </a:lnTo>
                  <a:lnTo>
                    <a:pt x="1000" y="405"/>
                  </a:lnTo>
                  <a:lnTo>
                    <a:pt x="1046" y="389"/>
                  </a:lnTo>
                  <a:lnTo>
                    <a:pt x="1094" y="376"/>
                  </a:lnTo>
                  <a:lnTo>
                    <a:pt x="1142" y="365"/>
                  </a:lnTo>
                  <a:lnTo>
                    <a:pt x="1191" y="356"/>
                  </a:lnTo>
                  <a:lnTo>
                    <a:pt x="1241" y="350"/>
                  </a:lnTo>
                  <a:lnTo>
                    <a:pt x="1292" y="346"/>
                  </a:lnTo>
                  <a:lnTo>
                    <a:pt x="1344" y="3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6877050" y="5922963"/>
              <a:ext cx="385763" cy="382588"/>
            </a:xfrm>
            <a:custGeom>
              <a:avLst/>
              <a:gdLst>
                <a:gd name="T0" fmla="*/ 2654 w 2669"/>
                <a:gd name="T1" fmla="*/ 1531 h 2658"/>
                <a:gd name="T2" fmla="*/ 2588 w 2669"/>
                <a:gd name="T3" fmla="*/ 1786 h 2658"/>
                <a:gd name="T4" fmla="*/ 2475 w 2669"/>
                <a:gd name="T5" fmla="*/ 2018 h 2658"/>
                <a:gd name="T6" fmla="*/ 2322 w 2669"/>
                <a:gd name="T7" fmla="*/ 2222 h 2658"/>
                <a:gd name="T8" fmla="*/ 2133 w 2669"/>
                <a:gd name="T9" fmla="*/ 2394 h 2658"/>
                <a:gd name="T10" fmla="*/ 1914 w 2669"/>
                <a:gd name="T11" fmla="*/ 2527 h 2658"/>
                <a:gd name="T12" fmla="*/ 1669 w 2669"/>
                <a:gd name="T13" fmla="*/ 2616 h 2658"/>
                <a:gd name="T14" fmla="*/ 1403 w 2669"/>
                <a:gd name="T15" fmla="*/ 2656 h 2658"/>
                <a:gd name="T16" fmla="*/ 1132 w 2669"/>
                <a:gd name="T17" fmla="*/ 2643 h 2658"/>
                <a:gd name="T18" fmla="*/ 876 w 2669"/>
                <a:gd name="T19" fmla="*/ 2578 h 2658"/>
                <a:gd name="T20" fmla="*/ 643 w 2669"/>
                <a:gd name="T21" fmla="*/ 2465 h 2658"/>
                <a:gd name="T22" fmla="*/ 437 w 2669"/>
                <a:gd name="T23" fmla="*/ 2313 h 2658"/>
                <a:gd name="T24" fmla="*/ 266 w 2669"/>
                <a:gd name="T25" fmla="*/ 2124 h 2658"/>
                <a:gd name="T26" fmla="*/ 131 w 2669"/>
                <a:gd name="T27" fmla="*/ 1905 h 2658"/>
                <a:gd name="T28" fmla="*/ 43 w 2669"/>
                <a:gd name="T29" fmla="*/ 1662 h 2658"/>
                <a:gd name="T30" fmla="*/ 2 w 2669"/>
                <a:gd name="T31" fmla="*/ 1398 h 2658"/>
                <a:gd name="T32" fmla="*/ 15 w 2669"/>
                <a:gd name="T33" fmla="*/ 1126 h 2658"/>
                <a:gd name="T34" fmla="*/ 81 w 2669"/>
                <a:gd name="T35" fmla="*/ 872 h 2658"/>
                <a:gd name="T36" fmla="*/ 194 w 2669"/>
                <a:gd name="T37" fmla="*/ 640 h 2658"/>
                <a:gd name="T38" fmla="*/ 347 w 2669"/>
                <a:gd name="T39" fmla="*/ 435 h 2658"/>
                <a:gd name="T40" fmla="*/ 536 w 2669"/>
                <a:gd name="T41" fmla="*/ 264 h 2658"/>
                <a:gd name="T42" fmla="*/ 756 w 2669"/>
                <a:gd name="T43" fmla="*/ 132 h 2658"/>
                <a:gd name="T44" fmla="*/ 1001 w 2669"/>
                <a:gd name="T45" fmla="*/ 42 h 2658"/>
                <a:gd name="T46" fmla="*/ 1266 w 2669"/>
                <a:gd name="T47" fmla="*/ 2 h 2658"/>
                <a:gd name="T48" fmla="*/ 1282 w 2669"/>
                <a:gd name="T49" fmla="*/ 318 h 2658"/>
                <a:gd name="T50" fmla="*/ 1081 w 2669"/>
                <a:gd name="T51" fmla="*/ 348 h 2658"/>
                <a:gd name="T52" fmla="*/ 894 w 2669"/>
                <a:gd name="T53" fmla="*/ 416 h 2658"/>
                <a:gd name="T54" fmla="*/ 727 w 2669"/>
                <a:gd name="T55" fmla="*/ 518 h 2658"/>
                <a:gd name="T56" fmla="*/ 581 w 2669"/>
                <a:gd name="T57" fmla="*/ 648 h 2658"/>
                <a:gd name="T58" fmla="*/ 464 w 2669"/>
                <a:gd name="T59" fmla="*/ 804 h 2658"/>
                <a:gd name="T60" fmla="*/ 380 w 2669"/>
                <a:gd name="T61" fmla="*/ 981 h 2658"/>
                <a:gd name="T62" fmla="*/ 329 w 2669"/>
                <a:gd name="T63" fmla="*/ 1175 h 2658"/>
                <a:gd name="T64" fmla="*/ 319 w 2669"/>
                <a:gd name="T65" fmla="*/ 1382 h 2658"/>
                <a:gd name="T66" fmla="*/ 349 w 2669"/>
                <a:gd name="T67" fmla="*/ 1582 h 2658"/>
                <a:gd name="T68" fmla="*/ 418 w 2669"/>
                <a:gd name="T69" fmla="*/ 1768 h 2658"/>
                <a:gd name="T70" fmla="*/ 520 w 2669"/>
                <a:gd name="T71" fmla="*/ 1935 h 2658"/>
                <a:gd name="T72" fmla="*/ 651 w 2669"/>
                <a:gd name="T73" fmla="*/ 2079 h 2658"/>
                <a:gd name="T74" fmla="*/ 807 w 2669"/>
                <a:gd name="T75" fmla="*/ 2195 h 2658"/>
                <a:gd name="T76" fmla="*/ 985 w 2669"/>
                <a:gd name="T77" fmla="*/ 2281 h 2658"/>
                <a:gd name="T78" fmla="*/ 1179 w 2669"/>
                <a:gd name="T79" fmla="*/ 2331 h 2658"/>
                <a:gd name="T80" fmla="*/ 1387 w 2669"/>
                <a:gd name="T81" fmla="*/ 2341 h 2658"/>
                <a:gd name="T82" fmla="*/ 1589 w 2669"/>
                <a:gd name="T83" fmla="*/ 2311 h 2658"/>
                <a:gd name="T84" fmla="*/ 1775 w 2669"/>
                <a:gd name="T85" fmla="*/ 2242 h 2658"/>
                <a:gd name="T86" fmla="*/ 1943 w 2669"/>
                <a:gd name="T87" fmla="*/ 2141 h 2658"/>
                <a:gd name="T88" fmla="*/ 2088 w 2669"/>
                <a:gd name="T89" fmla="*/ 2010 h 2658"/>
                <a:gd name="T90" fmla="*/ 2205 w 2669"/>
                <a:gd name="T91" fmla="*/ 1855 h 2658"/>
                <a:gd name="T92" fmla="*/ 2290 w 2669"/>
                <a:gd name="T93" fmla="*/ 1678 h 2658"/>
                <a:gd name="T94" fmla="*/ 2340 w 2669"/>
                <a:gd name="T95" fmla="*/ 1484 h 2658"/>
                <a:gd name="T96" fmla="*/ 2352 w 2669"/>
                <a:gd name="T97" fmla="*/ 1329 h 2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669" h="2658">
                  <a:moveTo>
                    <a:pt x="2669" y="1329"/>
                  </a:moveTo>
                  <a:lnTo>
                    <a:pt x="2667" y="1398"/>
                  </a:lnTo>
                  <a:lnTo>
                    <a:pt x="2662" y="1465"/>
                  </a:lnTo>
                  <a:lnTo>
                    <a:pt x="2654" y="1531"/>
                  </a:lnTo>
                  <a:lnTo>
                    <a:pt x="2642" y="1597"/>
                  </a:lnTo>
                  <a:lnTo>
                    <a:pt x="2627" y="1662"/>
                  </a:lnTo>
                  <a:lnTo>
                    <a:pt x="2609" y="1724"/>
                  </a:lnTo>
                  <a:lnTo>
                    <a:pt x="2588" y="1786"/>
                  </a:lnTo>
                  <a:lnTo>
                    <a:pt x="2564" y="1847"/>
                  </a:lnTo>
                  <a:lnTo>
                    <a:pt x="2538" y="1905"/>
                  </a:lnTo>
                  <a:lnTo>
                    <a:pt x="2508" y="1963"/>
                  </a:lnTo>
                  <a:lnTo>
                    <a:pt x="2475" y="2018"/>
                  </a:lnTo>
                  <a:lnTo>
                    <a:pt x="2441" y="2073"/>
                  </a:lnTo>
                  <a:lnTo>
                    <a:pt x="2404" y="2124"/>
                  </a:lnTo>
                  <a:lnTo>
                    <a:pt x="2364" y="2174"/>
                  </a:lnTo>
                  <a:lnTo>
                    <a:pt x="2322" y="2222"/>
                  </a:lnTo>
                  <a:lnTo>
                    <a:pt x="2279" y="2269"/>
                  </a:lnTo>
                  <a:lnTo>
                    <a:pt x="2232" y="2313"/>
                  </a:lnTo>
                  <a:lnTo>
                    <a:pt x="2184" y="2355"/>
                  </a:lnTo>
                  <a:lnTo>
                    <a:pt x="2133" y="2394"/>
                  </a:lnTo>
                  <a:lnTo>
                    <a:pt x="2081" y="2431"/>
                  </a:lnTo>
                  <a:lnTo>
                    <a:pt x="2027" y="2465"/>
                  </a:lnTo>
                  <a:lnTo>
                    <a:pt x="1971" y="2498"/>
                  </a:lnTo>
                  <a:lnTo>
                    <a:pt x="1914" y="2527"/>
                  </a:lnTo>
                  <a:lnTo>
                    <a:pt x="1854" y="2554"/>
                  </a:lnTo>
                  <a:lnTo>
                    <a:pt x="1794" y="2578"/>
                  </a:lnTo>
                  <a:lnTo>
                    <a:pt x="1731" y="2598"/>
                  </a:lnTo>
                  <a:lnTo>
                    <a:pt x="1669" y="2616"/>
                  </a:lnTo>
                  <a:lnTo>
                    <a:pt x="1604" y="2631"/>
                  </a:lnTo>
                  <a:lnTo>
                    <a:pt x="1537" y="2643"/>
                  </a:lnTo>
                  <a:lnTo>
                    <a:pt x="1471" y="2651"/>
                  </a:lnTo>
                  <a:lnTo>
                    <a:pt x="1403" y="2656"/>
                  </a:lnTo>
                  <a:lnTo>
                    <a:pt x="1335" y="2658"/>
                  </a:lnTo>
                  <a:lnTo>
                    <a:pt x="1266" y="2656"/>
                  </a:lnTo>
                  <a:lnTo>
                    <a:pt x="1199" y="2651"/>
                  </a:lnTo>
                  <a:lnTo>
                    <a:pt x="1132" y="2643"/>
                  </a:lnTo>
                  <a:lnTo>
                    <a:pt x="1065" y="2631"/>
                  </a:lnTo>
                  <a:lnTo>
                    <a:pt x="1001" y="2616"/>
                  </a:lnTo>
                  <a:lnTo>
                    <a:pt x="938" y="2598"/>
                  </a:lnTo>
                  <a:lnTo>
                    <a:pt x="876" y="2578"/>
                  </a:lnTo>
                  <a:lnTo>
                    <a:pt x="815" y="2554"/>
                  </a:lnTo>
                  <a:lnTo>
                    <a:pt x="756" y="2527"/>
                  </a:lnTo>
                  <a:lnTo>
                    <a:pt x="698" y="2498"/>
                  </a:lnTo>
                  <a:lnTo>
                    <a:pt x="643" y="2465"/>
                  </a:lnTo>
                  <a:lnTo>
                    <a:pt x="588" y="2431"/>
                  </a:lnTo>
                  <a:lnTo>
                    <a:pt x="536" y="2394"/>
                  </a:lnTo>
                  <a:lnTo>
                    <a:pt x="485" y="2355"/>
                  </a:lnTo>
                  <a:lnTo>
                    <a:pt x="437" y="2313"/>
                  </a:lnTo>
                  <a:lnTo>
                    <a:pt x="391" y="2269"/>
                  </a:lnTo>
                  <a:lnTo>
                    <a:pt x="347" y="2222"/>
                  </a:lnTo>
                  <a:lnTo>
                    <a:pt x="305" y="2174"/>
                  </a:lnTo>
                  <a:lnTo>
                    <a:pt x="266" y="2124"/>
                  </a:lnTo>
                  <a:lnTo>
                    <a:pt x="228" y="2073"/>
                  </a:lnTo>
                  <a:lnTo>
                    <a:pt x="194" y="2018"/>
                  </a:lnTo>
                  <a:lnTo>
                    <a:pt x="162" y="1962"/>
                  </a:lnTo>
                  <a:lnTo>
                    <a:pt x="131" y="1905"/>
                  </a:lnTo>
                  <a:lnTo>
                    <a:pt x="105" y="1847"/>
                  </a:lnTo>
                  <a:lnTo>
                    <a:pt x="81" y="1786"/>
                  </a:lnTo>
                  <a:lnTo>
                    <a:pt x="60" y="1724"/>
                  </a:lnTo>
                  <a:lnTo>
                    <a:pt x="43" y="1662"/>
                  </a:lnTo>
                  <a:lnTo>
                    <a:pt x="28" y="1597"/>
                  </a:lnTo>
                  <a:lnTo>
                    <a:pt x="15" y="1531"/>
                  </a:lnTo>
                  <a:lnTo>
                    <a:pt x="7" y="1465"/>
                  </a:lnTo>
                  <a:lnTo>
                    <a:pt x="2" y="1398"/>
                  </a:lnTo>
                  <a:lnTo>
                    <a:pt x="0" y="1329"/>
                  </a:lnTo>
                  <a:lnTo>
                    <a:pt x="2" y="1261"/>
                  </a:lnTo>
                  <a:lnTo>
                    <a:pt x="7" y="1194"/>
                  </a:lnTo>
                  <a:lnTo>
                    <a:pt x="15" y="1126"/>
                  </a:lnTo>
                  <a:lnTo>
                    <a:pt x="28" y="1061"/>
                  </a:lnTo>
                  <a:lnTo>
                    <a:pt x="43" y="997"/>
                  </a:lnTo>
                  <a:lnTo>
                    <a:pt x="60" y="934"/>
                  </a:lnTo>
                  <a:lnTo>
                    <a:pt x="81" y="872"/>
                  </a:lnTo>
                  <a:lnTo>
                    <a:pt x="105" y="812"/>
                  </a:lnTo>
                  <a:lnTo>
                    <a:pt x="131" y="753"/>
                  </a:lnTo>
                  <a:lnTo>
                    <a:pt x="162" y="695"/>
                  </a:lnTo>
                  <a:lnTo>
                    <a:pt x="194" y="640"/>
                  </a:lnTo>
                  <a:lnTo>
                    <a:pt x="228" y="586"/>
                  </a:lnTo>
                  <a:lnTo>
                    <a:pt x="266" y="534"/>
                  </a:lnTo>
                  <a:lnTo>
                    <a:pt x="305" y="483"/>
                  </a:lnTo>
                  <a:lnTo>
                    <a:pt x="347" y="435"/>
                  </a:lnTo>
                  <a:lnTo>
                    <a:pt x="391" y="390"/>
                  </a:lnTo>
                  <a:lnTo>
                    <a:pt x="437" y="346"/>
                  </a:lnTo>
                  <a:lnTo>
                    <a:pt x="485" y="304"/>
                  </a:lnTo>
                  <a:lnTo>
                    <a:pt x="536" y="264"/>
                  </a:lnTo>
                  <a:lnTo>
                    <a:pt x="588" y="227"/>
                  </a:lnTo>
                  <a:lnTo>
                    <a:pt x="643" y="193"/>
                  </a:lnTo>
                  <a:lnTo>
                    <a:pt x="698" y="161"/>
                  </a:lnTo>
                  <a:lnTo>
                    <a:pt x="756" y="132"/>
                  </a:lnTo>
                  <a:lnTo>
                    <a:pt x="815" y="105"/>
                  </a:lnTo>
                  <a:lnTo>
                    <a:pt x="876" y="81"/>
                  </a:lnTo>
                  <a:lnTo>
                    <a:pt x="938" y="61"/>
                  </a:lnTo>
                  <a:lnTo>
                    <a:pt x="1001" y="42"/>
                  </a:lnTo>
                  <a:lnTo>
                    <a:pt x="1065" y="27"/>
                  </a:lnTo>
                  <a:lnTo>
                    <a:pt x="1132" y="15"/>
                  </a:lnTo>
                  <a:lnTo>
                    <a:pt x="1199" y="7"/>
                  </a:lnTo>
                  <a:lnTo>
                    <a:pt x="1266" y="2"/>
                  </a:lnTo>
                  <a:lnTo>
                    <a:pt x="1335" y="0"/>
                  </a:lnTo>
                  <a:lnTo>
                    <a:pt x="1335" y="0"/>
                  </a:lnTo>
                  <a:lnTo>
                    <a:pt x="1335" y="316"/>
                  </a:lnTo>
                  <a:lnTo>
                    <a:pt x="1282" y="318"/>
                  </a:lnTo>
                  <a:lnTo>
                    <a:pt x="1231" y="322"/>
                  </a:lnTo>
                  <a:lnTo>
                    <a:pt x="1179" y="328"/>
                  </a:lnTo>
                  <a:lnTo>
                    <a:pt x="1130" y="337"/>
                  </a:lnTo>
                  <a:lnTo>
                    <a:pt x="1081" y="348"/>
                  </a:lnTo>
                  <a:lnTo>
                    <a:pt x="1032" y="362"/>
                  </a:lnTo>
                  <a:lnTo>
                    <a:pt x="985" y="378"/>
                  </a:lnTo>
                  <a:lnTo>
                    <a:pt x="938" y="396"/>
                  </a:lnTo>
                  <a:lnTo>
                    <a:pt x="894" y="416"/>
                  </a:lnTo>
                  <a:lnTo>
                    <a:pt x="850" y="438"/>
                  </a:lnTo>
                  <a:lnTo>
                    <a:pt x="807" y="462"/>
                  </a:lnTo>
                  <a:lnTo>
                    <a:pt x="766" y="489"/>
                  </a:lnTo>
                  <a:lnTo>
                    <a:pt x="727" y="518"/>
                  </a:lnTo>
                  <a:lnTo>
                    <a:pt x="687" y="548"/>
                  </a:lnTo>
                  <a:lnTo>
                    <a:pt x="651" y="579"/>
                  </a:lnTo>
                  <a:lnTo>
                    <a:pt x="616" y="613"/>
                  </a:lnTo>
                  <a:lnTo>
                    <a:pt x="581" y="648"/>
                  </a:lnTo>
                  <a:lnTo>
                    <a:pt x="550" y="684"/>
                  </a:lnTo>
                  <a:lnTo>
                    <a:pt x="520" y="724"/>
                  </a:lnTo>
                  <a:lnTo>
                    <a:pt x="492" y="763"/>
                  </a:lnTo>
                  <a:lnTo>
                    <a:pt x="464" y="804"/>
                  </a:lnTo>
                  <a:lnTo>
                    <a:pt x="440" y="846"/>
                  </a:lnTo>
                  <a:lnTo>
                    <a:pt x="418" y="890"/>
                  </a:lnTo>
                  <a:lnTo>
                    <a:pt x="398" y="934"/>
                  </a:lnTo>
                  <a:lnTo>
                    <a:pt x="380" y="981"/>
                  </a:lnTo>
                  <a:lnTo>
                    <a:pt x="363" y="1028"/>
                  </a:lnTo>
                  <a:lnTo>
                    <a:pt x="349" y="1076"/>
                  </a:lnTo>
                  <a:lnTo>
                    <a:pt x="338" y="1125"/>
                  </a:lnTo>
                  <a:lnTo>
                    <a:pt x="329" y="1175"/>
                  </a:lnTo>
                  <a:lnTo>
                    <a:pt x="323" y="1226"/>
                  </a:lnTo>
                  <a:lnTo>
                    <a:pt x="319" y="1277"/>
                  </a:lnTo>
                  <a:lnTo>
                    <a:pt x="317" y="1329"/>
                  </a:lnTo>
                  <a:lnTo>
                    <a:pt x="319" y="1382"/>
                  </a:lnTo>
                  <a:lnTo>
                    <a:pt x="323" y="1433"/>
                  </a:lnTo>
                  <a:lnTo>
                    <a:pt x="329" y="1484"/>
                  </a:lnTo>
                  <a:lnTo>
                    <a:pt x="338" y="1533"/>
                  </a:lnTo>
                  <a:lnTo>
                    <a:pt x="349" y="1582"/>
                  </a:lnTo>
                  <a:lnTo>
                    <a:pt x="363" y="1631"/>
                  </a:lnTo>
                  <a:lnTo>
                    <a:pt x="380" y="1678"/>
                  </a:lnTo>
                  <a:lnTo>
                    <a:pt x="398" y="1723"/>
                  </a:lnTo>
                  <a:lnTo>
                    <a:pt x="418" y="1768"/>
                  </a:lnTo>
                  <a:lnTo>
                    <a:pt x="440" y="1812"/>
                  </a:lnTo>
                  <a:lnTo>
                    <a:pt x="464" y="1855"/>
                  </a:lnTo>
                  <a:lnTo>
                    <a:pt x="492" y="1896"/>
                  </a:lnTo>
                  <a:lnTo>
                    <a:pt x="520" y="1935"/>
                  </a:lnTo>
                  <a:lnTo>
                    <a:pt x="550" y="1973"/>
                  </a:lnTo>
                  <a:lnTo>
                    <a:pt x="581" y="2010"/>
                  </a:lnTo>
                  <a:lnTo>
                    <a:pt x="616" y="2046"/>
                  </a:lnTo>
                  <a:lnTo>
                    <a:pt x="651" y="2079"/>
                  </a:lnTo>
                  <a:lnTo>
                    <a:pt x="687" y="2111"/>
                  </a:lnTo>
                  <a:lnTo>
                    <a:pt x="727" y="2141"/>
                  </a:lnTo>
                  <a:lnTo>
                    <a:pt x="766" y="2169"/>
                  </a:lnTo>
                  <a:lnTo>
                    <a:pt x="807" y="2195"/>
                  </a:lnTo>
                  <a:lnTo>
                    <a:pt x="850" y="2220"/>
                  </a:lnTo>
                  <a:lnTo>
                    <a:pt x="894" y="2242"/>
                  </a:lnTo>
                  <a:lnTo>
                    <a:pt x="938" y="2262"/>
                  </a:lnTo>
                  <a:lnTo>
                    <a:pt x="985" y="2281"/>
                  </a:lnTo>
                  <a:lnTo>
                    <a:pt x="1032" y="2297"/>
                  </a:lnTo>
                  <a:lnTo>
                    <a:pt x="1081" y="2311"/>
                  </a:lnTo>
                  <a:lnTo>
                    <a:pt x="1130" y="2322"/>
                  </a:lnTo>
                  <a:lnTo>
                    <a:pt x="1179" y="2331"/>
                  </a:lnTo>
                  <a:lnTo>
                    <a:pt x="1231" y="2337"/>
                  </a:lnTo>
                  <a:lnTo>
                    <a:pt x="1282" y="2341"/>
                  </a:lnTo>
                  <a:lnTo>
                    <a:pt x="1335" y="2342"/>
                  </a:lnTo>
                  <a:lnTo>
                    <a:pt x="1387" y="2341"/>
                  </a:lnTo>
                  <a:lnTo>
                    <a:pt x="1439" y="2337"/>
                  </a:lnTo>
                  <a:lnTo>
                    <a:pt x="1490" y="2331"/>
                  </a:lnTo>
                  <a:lnTo>
                    <a:pt x="1539" y="2322"/>
                  </a:lnTo>
                  <a:lnTo>
                    <a:pt x="1589" y="2311"/>
                  </a:lnTo>
                  <a:lnTo>
                    <a:pt x="1637" y="2297"/>
                  </a:lnTo>
                  <a:lnTo>
                    <a:pt x="1685" y="2281"/>
                  </a:lnTo>
                  <a:lnTo>
                    <a:pt x="1731" y="2262"/>
                  </a:lnTo>
                  <a:lnTo>
                    <a:pt x="1775" y="2242"/>
                  </a:lnTo>
                  <a:lnTo>
                    <a:pt x="1820" y="2220"/>
                  </a:lnTo>
                  <a:lnTo>
                    <a:pt x="1862" y="2195"/>
                  </a:lnTo>
                  <a:lnTo>
                    <a:pt x="1904" y="2169"/>
                  </a:lnTo>
                  <a:lnTo>
                    <a:pt x="1943" y="2141"/>
                  </a:lnTo>
                  <a:lnTo>
                    <a:pt x="1982" y="2111"/>
                  </a:lnTo>
                  <a:lnTo>
                    <a:pt x="2018" y="2079"/>
                  </a:lnTo>
                  <a:lnTo>
                    <a:pt x="2054" y="2046"/>
                  </a:lnTo>
                  <a:lnTo>
                    <a:pt x="2088" y="2010"/>
                  </a:lnTo>
                  <a:lnTo>
                    <a:pt x="2119" y="1973"/>
                  </a:lnTo>
                  <a:lnTo>
                    <a:pt x="2150" y="1935"/>
                  </a:lnTo>
                  <a:lnTo>
                    <a:pt x="2178" y="1896"/>
                  </a:lnTo>
                  <a:lnTo>
                    <a:pt x="2205" y="1855"/>
                  </a:lnTo>
                  <a:lnTo>
                    <a:pt x="2229" y="1812"/>
                  </a:lnTo>
                  <a:lnTo>
                    <a:pt x="2251" y="1768"/>
                  </a:lnTo>
                  <a:lnTo>
                    <a:pt x="2272" y="1723"/>
                  </a:lnTo>
                  <a:lnTo>
                    <a:pt x="2290" y="1678"/>
                  </a:lnTo>
                  <a:lnTo>
                    <a:pt x="2306" y="1631"/>
                  </a:lnTo>
                  <a:lnTo>
                    <a:pt x="2320" y="1582"/>
                  </a:lnTo>
                  <a:lnTo>
                    <a:pt x="2331" y="1533"/>
                  </a:lnTo>
                  <a:lnTo>
                    <a:pt x="2340" y="1484"/>
                  </a:lnTo>
                  <a:lnTo>
                    <a:pt x="2346" y="1433"/>
                  </a:lnTo>
                  <a:lnTo>
                    <a:pt x="2350" y="1382"/>
                  </a:lnTo>
                  <a:lnTo>
                    <a:pt x="2352" y="1329"/>
                  </a:lnTo>
                  <a:lnTo>
                    <a:pt x="2352" y="1329"/>
                  </a:lnTo>
                  <a:lnTo>
                    <a:pt x="2669" y="1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6264275" y="5818188"/>
              <a:ext cx="9525" cy="606425"/>
            </a:xfrm>
            <a:custGeom>
              <a:avLst/>
              <a:gdLst>
                <a:gd name="T0" fmla="*/ 33 w 62"/>
                <a:gd name="T1" fmla="*/ 3 h 4202"/>
                <a:gd name="T2" fmla="*/ 36 w 62"/>
                <a:gd name="T3" fmla="*/ 24 h 4202"/>
                <a:gd name="T4" fmla="*/ 40 w 62"/>
                <a:gd name="T5" fmla="*/ 94 h 4202"/>
                <a:gd name="T6" fmla="*/ 46 w 62"/>
                <a:gd name="T7" fmla="*/ 253 h 4202"/>
                <a:gd name="T8" fmla="*/ 51 w 62"/>
                <a:gd name="T9" fmla="*/ 480 h 4202"/>
                <a:gd name="T10" fmla="*/ 55 w 62"/>
                <a:gd name="T11" fmla="*/ 764 h 4202"/>
                <a:gd name="T12" fmla="*/ 58 w 62"/>
                <a:gd name="T13" fmla="*/ 1100 h 4202"/>
                <a:gd name="T14" fmla="*/ 60 w 62"/>
                <a:gd name="T15" fmla="*/ 1477 h 4202"/>
                <a:gd name="T16" fmla="*/ 61 w 62"/>
                <a:gd name="T17" fmla="*/ 1887 h 4202"/>
                <a:gd name="T18" fmla="*/ 61 w 62"/>
                <a:gd name="T19" fmla="*/ 2315 h 4202"/>
                <a:gd name="T20" fmla="*/ 60 w 62"/>
                <a:gd name="T21" fmla="*/ 2725 h 4202"/>
                <a:gd name="T22" fmla="*/ 58 w 62"/>
                <a:gd name="T23" fmla="*/ 3102 h 4202"/>
                <a:gd name="T24" fmla="*/ 55 w 62"/>
                <a:gd name="T25" fmla="*/ 3438 h 4202"/>
                <a:gd name="T26" fmla="*/ 51 w 62"/>
                <a:gd name="T27" fmla="*/ 3722 h 4202"/>
                <a:gd name="T28" fmla="*/ 46 w 62"/>
                <a:gd name="T29" fmla="*/ 3949 h 4202"/>
                <a:gd name="T30" fmla="*/ 40 w 62"/>
                <a:gd name="T31" fmla="*/ 4108 h 4202"/>
                <a:gd name="T32" fmla="*/ 36 w 62"/>
                <a:gd name="T33" fmla="*/ 4178 h 4202"/>
                <a:gd name="T34" fmla="*/ 33 w 62"/>
                <a:gd name="T35" fmla="*/ 4199 h 4202"/>
                <a:gd name="T36" fmla="*/ 30 w 62"/>
                <a:gd name="T37" fmla="*/ 4199 h 4202"/>
                <a:gd name="T38" fmla="*/ 26 w 62"/>
                <a:gd name="T39" fmla="*/ 4178 h 4202"/>
                <a:gd name="T40" fmla="*/ 22 w 62"/>
                <a:gd name="T41" fmla="*/ 4108 h 4202"/>
                <a:gd name="T42" fmla="*/ 16 w 62"/>
                <a:gd name="T43" fmla="*/ 3949 h 4202"/>
                <a:gd name="T44" fmla="*/ 11 w 62"/>
                <a:gd name="T45" fmla="*/ 3722 h 4202"/>
                <a:gd name="T46" fmla="*/ 7 w 62"/>
                <a:gd name="T47" fmla="*/ 3438 h 4202"/>
                <a:gd name="T48" fmla="*/ 4 w 62"/>
                <a:gd name="T49" fmla="*/ 3102 h 4202"/>
                <a:gd name="T50" fmla="*/ 2 w 62"/>
                <a:gd name="T51" fmla="*/ 2725 h 4202"/>
                <a:gd name="T52" fmla="*/ 1 w 62"/>
                <a:gd name="T53" fmla="*/ 2315 h 4202"/>
                <a:gd name="T54" fmla="*/ 1 w 62"/>
                <a:gd name="T55" fmla="*/ 1887 h 4202"/>
                <a:gd name="T56" fmla="*/ 2 w 62"/>
                <a:gd name="T57" fmla="*/ 1477 h 4202"/>
                <a:gd name="T58" fmla="*/ 4 w 62"/>
                <a:gd name="T59" fmla="*/ 1100 h 4202"/>
                <a:gd name="T60" fmla="*/ 7 w 62"/>
                <a:gd name="T61" fmla="*/ 764 h 4202"/>
                <a:gd name="T62" fmla="*/ 11 w 62"/>
                <a:gd name="T63" fmla="*/ 480 h 4202"/>
                <a:gd name="T64" fmla="*/ 16 w 62"/>
                <a:gd name="T65" fmla="*/ 253 h 4202"/>
                <a:gd name="T66" fmla="*/ 22 w 62"/>
                <a:gd name="T67" fmla="*/ 94 h 4202"/>
                <a:gd name="T68" fmla="*/ 26 w 62"/>
                <a:gd name="T69" fmla="*/ 24 h 4202"/>
                <a:gd name="T70" fmla="*/ 30 w 62"/>
                <a:gd name="T71" fmla="*/ 3 h 4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2" h="4202">
                  <a:moveTo>
                    <a:pt x="32" y="0"/>
                  </a:moveTo>
                  <a:lnTo>
                    <a:pt x="33" y="3"/>
                  </a:lnTo>
                  <a:lnTo>
                    <a:pt x="35" y="11"/>
                  </a:lnTo>
                  <a:lnTo>
                    <a:pt x="36" y="24"/>
                  </a:lnTo>
                  <a:lnTo>
                    <a:pt x="38" y="42"/>
                  </a:lnTo>
                  <a:lnTo>
                    <a:pt x="40" y="94"/>
                  </a:lnTo>
                  <a:lnTo>
                    <a:pt x="43" y="165"/>
                  </a:lnTo>
                  <a:lnTo>
                    <a:pt x="46" y="253"/>
                  </a:lnTo>
                  <a:lnTo>
                    <a:pt x="48" y="359"/>
                  </a:lnTo>
                  <a:lnTo>
                    <a:pt x="51" y="480"/>
                  </a:lnTo>
                  <a:lnTo>
                    <a:pt x="53" y="616"/>
                  </a:lnTo>
                  <a:lnTo>
                    <a:pt x="55" y="764"/>
                  </a:lnTo>
                  <a:lnTo>
                    <a:pt x="56" y="926"/>
                  </a:lnTo>
                  <a:lnTo>
                    <a:pt x="58" y="1100"/>
                  </a:lnTo>
                  <a:lnTo>
                    <a:pt x="59" y="1283"/>
                  </a:lnTo>
                  <a:lnTo>
                    <a:pt x="60" y="1477"/>
                  </a:lnTo>
                  <a:lnTo>
                    <a:pt x="61" y="1678"/>
                  </a:lnTo>
                  <a:lnTo>
                    <a:pt x="61" y="1887"/>
                  </a:lnTo>
                  <a:lnTo>
                    <a:pt x="62" y="2100"/>
                  </a:lnTo>
                  <a:lnTo>
                    <a:pt x="61" y="2315"/>
                  </a:lnTo>
                  <a:lnTo>
                    <a:pt x="61" y="2524"/>
                  </a:lnTo>
                  <a:lnTo>
                    <a:pt x="60" y="2725"/>
                  </a:lnTo>
                  <a:lnTo>
                    <a:pt x="59" y="2919"/>
                  </a:lnTo>
                  <a:lnTo>
                    <a:pt x="58" y="3102"/>
                  </a:lnTo>
                  <a:lnTo>
                    <a:pt x="56" y="3276"/>
                  </a:lnTo>
                  <a:lnTo>
                    <a:pt x="55" y="3438"/>
                  </a:lnTo>
                  <a:lnTo>
                    <a:pt x="53" y="3586"/>
                  </a:lnTo>
                  <a:lnTo>
                    <a:pt x="51" y="3722"/>
                  </a:lnTo>
                  <a:lnTo>
                    <a:pt x="48" y="3843"/>
                  </a:lnTo>
                  <a:lnTo>
                    <a:pt x="46" y="3949"/>
                  </a:lnTo>
                  <a:lnTo>
                    <a:pt x="43" y="4037"/>
                  </a:lnTo>
                  <a:lnTo>
                    <a:pt x="40" y="4108"/>
                  </a:lnTo>
                  <a:lnTo>
                    <a:pt x="38" y="4159"/>
                  </a:lnTo>
                  <a:lnTo>
                    <a:pt x="36" y="4178"/>
                  </a:lnTo>
                  <a:lnTo>
                    <a:pt x="35" y="4191"/>
                  </a:lnTo>
                  <a:lnTo>
                    <a:pt x="33" y="4199"/>
                  </a:lnTo>
                  <a:lnTo>
                    <a:pt x="32" y="4202"/>
                  </a:lnTo>
                  <a:lnTo>
                    <a:pt x="30" y="4199"/>
                  </a:lnTo>
                  <a:lnTo>
                    <a:pt x="27" y="4191"/>
                  </a:lnTo>
                  <a:lnTo>
                    <a:pt x="26" y="4178"/>
                  </a:lnTo>
                  <a:lnTo>
                    <a:pt x="24" y="4159"/>
                  </a:lnTo>
                  <a:lnTo>
                    <a:pt x="22" y="4108"/>
                  </a:lnTo>
                  <a:lnTo>
                    <a:pt x="19" y="4037"/>
                  </a:lnTo>
                  <a:lnTo>
                    <a:pt x="16" y="3949"/>
                  </a:lnTo>
                  <a:lnTo>
                    <a:pt x="14" y="3843"/>
                  </a:lnTo>
                  <a:lnTo>
                    <a:pt x="11" y="3722"/>
                  </a:lnTo>
                  <a:lnTo>
                    <a:pt x="9" y="3586"/>
                  </a:lnTo>
                  <a:lnTo>
                    <a:pt x="7" y="3438"/>
                  </a:lnTo>
                  <a:lnTo>
                    <a:pt x="6" y="3276"/>
                  </a:lnTo>
                  <a:lnTo>
                    <a:pt x="4" y="3102"/>
                  </a:lnTo>
                  <a:lnTo>
                    <a:pt x="3" y="2919"/>
                  </a:lnTo>
                  <a:lnTo>
                    <a:pt x="2" y="2725"/>
                  </a:lnTo>
                  <a:lnTo>
                    <a:pt x="1" y="2524"/>
                  </a:lnTo>
                  <a:lnTo>
                    <a:pt x="1" y="2315"/>
                  </a:lnTo>
                  <a:lnTo>
                    <a:pt x="0" y="2100"/>
                  </a:lnTo>
                  <a:lnTo>
                    <a:pt x="1" y="1887"/>
                  </a:lnTo>
                  <a:lnTo>
                    <a:pt x="1" y="1678"/>
                  </a:lnTo>
                  <a:lnTo>
                    <a:pt x="2" y="1477"/>
                  </a:lnTo>
                  <a:lnTo>
                    <a:pt x="3" y="1283"/>
                  </a:lnTo>
                  <a:lnTo>
                    <a:pt x="4" y="1100"/>
                  </a:lnTo>
                  <a:lnTo>
                    <a:pt x="6" y="926"/>
                  </a:lnTo>
                  <a:lnTo>
                    <a:pt x="7" y="764"/>
                  </a:lnTo>
                  <a:lnTo>
                    <a:pt x="9" y="616"/>
                  </a:lnTo>
                  <a:lnTo>
                    <a:pt x="11" y="480"/>
                  </a:lnTo>
                  <a:lnTo>
                    <a:pt x="14" y="359"/>
                  </a:lnTo>
                  <a:lnTo>
                    <a:pt x="16" y="253"/>
                  </a:lnTo>
                  <a:lnTo>
                    <a:pt x="19" y="165"/>
                  </a:lnTo>
                  <a:lnTo>
                    <a:pt x="22" y="94"/>
                  </a:lnTo>
                  <a:lnTo>
                    <a:pt x="24" y="42"/>
                  </a:lnTo>
                  <a:lnTo>
                    <a:pt x="26" y="24"/>
                  </a:lnTo>
                  <a:lnTo>
                    <a:pt x="27" y="11"/>
                  </a:lnTo>
                  <a:lnTo>
                    <a:pt x="30" y="3"/>
                  </a:lnTo>
                  <a:lnTo>
                    <a:pt x="3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4933950" y="5922963"/>
              <a:ext cx="68263" cy="144463"/>
            </a:xfrm>
            <a:custGeom>
              <a:avLst/>
              <a:gdLst>
                <a:gd name="T0" fmla="*/ 0 w 474"/>
                <a:gd name="T1" fmla="*/ 142 h 1009"/>
                <a:gd name="T2" fmla="*/ 2 w 474"/>
                <a:gd name="T3" fmla="*/ 109 h 1009"/>
                <a:gd name="T4" fmla="*/ 9 w 474"/>
                <a:gd name="T5" fmla="*/ 80 h 1009"/>
                <a:gd name="T6" fmla="*/ 21 w 474"/>
                <a:gd name="T7" fmla="*/ 56 h 1009"/>
                <a:gd name="T8" fmla="*/ 37 w 474"/>
                <a:gd name="T9" fmla="*/ 35 h 1009"/>
                <a:gd name="T10" fmla="*/ 60 w 474"/>
                <a:gd name="T11" fmla="*/ 20 h 1009"/>
                <a:gd name="T12" fmla="*/ 85 w 474"/>
                <a:gd name="T13" fmla="*/ 9 h 1009"/>
                <a:gd name="T14" fmla="*/ 116 w 474"/>
                <a:gd name="T15" fmla="*/ 2 h 1009"/>
                <a:gd name="T16" fmla="*/ 152 w 474"/>
                <a:gd name="T17" fmla="*/ 0 h 1009"/>
                <a:gd name="T18" fmla="*/ 342 w 474"/>
                <a:gd name="T19" fmla="*/ 0 h 1009"/>
                <a:gd name="T20" fmla="*/ 374 w 474"/>
                <a:gd name="T21" fmla="*/ 5 h 1009"/>
                <a:gd name="T22" fmla="*/ 402 w 474"/>
                <a:gd name="T23" fmla="*/ 14 h 1009"/>
                <a:gd name="T24" fmla="*/ 426 w 474"/>
                <a:gd name="T25" fmla="*/ 27 h 1009"/>
                <a:gd name="T26" fmla="*/ 445 w 474"/>
                <a:gd name="T27" fmla="*/ 44 h 1009"/>
                <a:gd name="T28" fmla="*/ 459 w 474"/>
                <a:gd name="T29" fmla="*/ 67 h 1009"/>
                <a:gd name="T30" fmla="*/ 468 w 474"/>
                <a:gd name="T31" fmla="*/ 94 h 1009"/>
                <a:gd name="T32" fmla="*/ 473 w 474"/>
                <a:gd name="T33" fmla="*/ 125 h 1009"/>
                <a:gd name="T34" fmla="*/ 474 w 474"/>
                <a:gd name="T35" fmla="*/ 866 h 1009"/>
                <a:gd name="T36" fmla="*/ 471 w 474"/>
                <a:gd name="T37" fmla="*/ 899 h 1009"/>
                <a:gd name="T38" fmla="*/ 464 w 474"/>
                <a:gd name="T39" fmla="*/ 928 h 1009"/>
                <a:gd name="T40" fmla="*/ 453 w 474"/>
                <a:gd name="T41" fmla="*/ 954 h 1009"/>
                <a:gd name="T42" fmla="*/ 436 w 474"/>
                <a:gd name="T43" fmla="*/ 974 h 1009"/>
                <a:gd name="T44" fmla="*/ 415 w 474"/>
                <a:gd name="T45" fmla="*/ 989 h 1009"/>
                <a:gd name="T46" fmla="*/ 389 w 474"/>
                <a:gd name="T47" fmla="*/ 1000 h 1009"/>
                <a:gd name="T48" fmla="*/ 358 w 474"/>
                <a:gd name="T49" fmla="*/ 1007 h 1009"/>
                <a:gd name="T50" fmla="*/ 323 w 474"/>
                <a:gd name="T51" fmla="*/ 1009 h 1009"/>
                <a:gd name="T52" fmla="*/ 133 w 474"/>
                <a:gd name="T53" fmla="*/ 1009 h 1009"/>
                <a:gd name="T54" fmla="*/ 100 w 474"/>
                <a:gd name="T55" fmla="*/ 1004 h 1009"/>
                <a:gd name="T56" fmla="*/ 72 w 474"/>
                <a:gd name="T57" fmla="*/ 995 h 1009"/>
                <a:gd name="T58" fmla="*/ 47 w 474"/>
                <a:gd name="T59" fmla="*/ 982 h 1009"/>
                <a:gd name="T60" fmla="*/ 29 w 474"/>
                <a:gd name="T61" fmla="*/ 964 h 1009"/>
                <a:gd name="T62" fmla="*/ 15 w 474"/>
                <a:gd name="T63" fmla="*/ 942 h 1009"/>
                <a:gd name="T64" fmla="*/ 5 w 474"/>
                <a:gd name="T65" fmla="*/ 914 h 1009"/>
                <a:gd name="T66" fmla="*/ 1 w 474"/>
                <a:gd name="T67" fmla="*/ 883 h 1009"/>
                <a:gd name="T68" fmla="*/ 0 w 474"/>
                <a:gd name="T69" fmla="*/ 695 h 1009"/>
                <a:gd name="T70" fmla="*/ 148 w 474"/>
                <a:gd name="T71" fmla="*/ 848 h 1009"/>
                <a:gd name="T72" fmla="*/ 151 w 474"/>
                <a:gd name="T73" fmla="*/ 872 h 1009"/>
                <a:gd name="T74" fmla="*/ 156 w 474"/>
                <a:gd name="T75" fmla="*/ 887 h 1009"/>
                <a:gd name="T76" fmla="*/ 171 w 474"/>
                <a:gd name="T77" fmla="*/ 892 h 1009"/>
                <a:gd name="T78" fmla="*/ 196 w 474"/>
                <a:gd name="T79" fmla="*/ 895 h 1009"/>
                <a:gd name="T80" fmla="*/ 291 w 474"/>
                <a:gd name="T81" fmla="*/ 894 h 1009"/>
                <a:gd name="T82" fmla="*/ 311 w 474"/>
                <a:gd name="T83" fmla="*/ 890 h 1009"/>
                <a:gd name="T84" fmla="*/ 319 w 474"/>
                <a:gd name="T85" fmla="*/ 884 h 1009"/>
                <a:gd name="T86" fmla="*/ 323 w 474"/>
                <a:gd name="T87" fmla="*/ 877 h 1009"/>
                <a:gd name="T88" fmla="*/ 326 w 474"/>
                <a:gd name="T89" fmla="*/ 861 h 1009"/>
                <a:gd name="T90" fmla="*/ 327 w 474"/>
                <a:gd name="T91" fmla="*/ 564 h 1009"/>
                <a:gd name="T92" fmla="*/ 148 w 474"/>
                <a:gd name="T93" fmla="*/ 449 h 1009"/>
                <a:gd name="T94" fmla="*/ 327 w 474"/>
                <a:gd name="T95" fmla="*/ 161 h 1009"/>
                <a:gd name="T96" fmla="*/ 324 w 474"/>
                <a:gd name="T97" fmla="*/ 137 h 1009"/>
                <a:gd name="T98" fmla="*/ 321 w 474"/>
                <a:gd name="T99" fmla="*/ 129 h 1009"/>
                <a:gd name="T100" fmla="*/ 317 w 474"/>
                <a:gd name="T101" fmla="*/ 124 h 1009"/>
                <a:gd name="T102" fmla="*/ 311 w 474"/>
                <a:gd name="T103" fmla="*/ 120 h 1009"/>
                <a:gd name="T104" fmla="*/ 303 w 474"/>
                <a:gd name="T105" fmla="*/ 117 h 1009"/>
                <a:gd name="T106" fmla="*/ 278 w 474"/>
                <a:gd name="T107" fmla="*/ 115 h 1009"/>
                <a:gd name="T108" fmla="*/ 183 w 474"/>
                <a:gd name="T109" fmla="*/ 115 h 1009"/>
                <a:gd name="T110" fmla="*/ 166 w 474"/>
                <a:gd name="T111" fmla="*/ 118 h 1009"/>
                <a:gd name="T112" fmla="*/ 159 w 474"/>
                <a:gd name="T113" fmla="*/ 122 h 1009"/>
                <a:gd name="T114" fmla="*/ 153 w 474"/>
                <a:gd name="T115" fmla="*/ 129 h 1009"/>
                <a:gd name="T116" fmla="*/ 149 w 474"/>
                <a:gd name="T117" fmla="*/ 148 h 1009"/>
                <a:gd name="T118" fmla="*/ 148 w 474"/>
                <a:gd name="T119" fmla="*/ 316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4" h="1009">
                  <a:moveTo>
                    <a:pt x="0" y="316"/>
                  </a:moveTo>
                  <a:lnTo>
                    <a:pt x="0" y="142"/>
                  </a:lnTo>
                  <a:lnTo>
                    <a:pt x="1" y="125"/>
                  </a:lnTo>
                  <a:lnTo>
                    <a:pt x="2" y="109"/>
                  </a:lnTo>
                  <a:lnTo>
                    <a:pt x="5" y="94"/>
                  </a:lnTo>
                  <a:lnTo>
                    <a:pt x="9" y="80"/>
                  </a:lnTo>
                  <a:lnTo>
                    <a:pt x="15" y="67"/>
                  </a:lnTo>
                  <a:lnTo>
                    <a:pt x="21" y="56"/>
                  </a:lnTo>
                  <a:lnTo>
                    <a:pt x="29" y="44"/>
                  </a:lnTo>
                  <a:lnTo>
                    <a:pt x="37" y="35"/>
                  </a:lnTo>
                  <a:lnTo>
                    <a:pt x="47" y="27"/>
                  </a:lnTo>
                  <a:lnTo>
                    <a:pt x="60" y="20"/>
                  </a:lnTo>
                  <a:lnTo>
                    <a:pt x="72" y="13"/>
                  </a:lnTo>
                  <a:lnTo>
                    <a:pt x="85" y="9"/>
                  </a:lnTo>
                  <a:lnTo>
                    <a:pt x="100" y="5"/>
                  </a:lnTo>
                  <a:lnTo>
                    <a:pt x="116" y="2"/>
                  </a:lnTo>
                  <a:lnTo>
                    <a:pt x="133" y="0"/>
                  </a:lnTo>
                  <a:lnTo>
                    <a:pt x="152" y="0"/>
                  </a:lnTo>
                  <a:lnTo>
                    <a:pt x="323" y="0"/>
                  </a:lnTo>
                  <a:lnTo>
                    <a:pt x="342" y="0"/>
                  </a:lnTo>
                  <a:lnTo>
                    <a:pt x="358" y="2"/>
                  </a:lnTo>
                  <a:lnTo>
                    <a:pt x="374" y="5"/>
                  </a:lnTo>
                  <a:lnTo>
                    <a:pt x="389" y="9"/>
                  </a:lnTo>
                  <a:lnTo>
                    <a:pt x="402" y="14"/>
                  </a:lnTo>
                  <a:lnTo>
                    <a:pt x="415" y="20"/>
                  </a:lnTo>
                  <a:lnTo>
                    <a:pt x="426" y="27"/>
                  </a:lnTo>
                  <a:lnTo>
                    <a:pt x="436" y="35"/>
                  </a:lnTo>
                  <a:lnTo>
                    <a:pt x="445" y="44"/>
                  </a:lnTo>
                  <a:lnTo>
                    <a:pt x="453" y="56"/>
                  </a:lnTo>
                  <a:lnTo>
                    <a:pt x="459" y="67"/>
                  </a:lnTo>
                  <a:lnTo>
                    <a:pt x="464" y="80"/>
                  </a:lnTo>
                  <a:lnTo>
                    <a:pt x="468" y="94"/>
                  </a:lnTo>
                  <a:lnTo>
                    <a:pt x="471" y="109"/>
                  </a:lnTo>
                  <a:lnTo>
                    <a:pt x="473" y="125"/>
                  </a:lnTo>
                  <a:lnTo>
                    <a:pt x="474" y="142"/>
                  </a:lnTo>
                  <a:lnTo>
                    <a:pt x="474" y="866"/>
                  </a:lnTo>
                  <a:lnTo>
                    <a:pt x="473" y="883"/>
                  </a:lnTo>
                  <a:lnTo>
                    <a:pt x="471" y="899"/>
                  </a:lnTo>
                  <a:lnTo>
                    <a:pt x="468" y="914"/>
                  </a:lnTo>
                  <a:lnTo>
                    <a:pt x="464" y="928"/>
                  </a:lnTo>
                  <a:lnTo>
                    <a:pt x="459" y="942"/>
                  </a:lnTo>
                  <a:lnTo>
                    <a:pt x="453" y="954"/>
                  </a:lnTo>
                  <a:lnTo>
                    <a:pt x="445" y="964"/>
                  </a:lnTo>
                  <a:lnTo>
                    <a:pt x="436" y="974"/>
                  </a:lnTo>
                  <a:lnTo>
                    <a:pt x="426" y="982"/>
                  </a:lnTo>
                  <a:lnTo>
                    <a:pt x="415" y="989"/>
                  </a:lnTo>
                  <a:lnTo>
                    <a:pt x="402" y="995"/>
                  </a:lnTo>
                  <a:lnTo>
                    <a:pt x="389" y="1000"/>
                  </a:lnTo>
                  <a:lnTo>
                    <a:pt x="374" y="1004"/>
                  </a:lnTo>
                  <a:lnTo>
                    <a:pt x="358" y="1007"/>
                  </a:lnTo>
                  <a:lnTo>
                    <a:pt x="342" y="1009"/>
                  </a:lnTo>
                  <a:lnTo>
                    <a:pt x="323" y="1009"/>
                  </a:lnTo>
                  <a:lnTo>
                    <a:pt x="152" y="1009"/>
                  </a:lnTo>
                  <a:lnTo>
                    <a:pt x="133" y="1009"/>
                  </a:lnTo>
                  <a:lnTo>
                    <a:pt x="116" y="1007"/>
                  </a:lnTo>
                  <a:lnTo>
                    <a:pt x="100" y="1004"/>
                  </a:lnTo>
                  <a:lnTo>
                    <a:pt x="85" y="1000"/>
                  </a:lnTo>
                  <a:lnTo>
                    <a:pt x="72" y="995"/>
                  </a:lnTo>
                  <a:lnTo>
                    <a:pt x="60" y="989"/>
                  </a:lnTo>
                  <a:lnTo>
                    <a:pt x="47" y="982"/>
                  </a:lnTo>
                  <a:lnTo>
                    <a:pt x="37" y="974"/>
                  </a:lnTo>
                  <a:lnTo>
                    <a:pt x="29" y="964"/>
                  </a:lnTo>
                  <a:lnTo>
                    <a:pt x="21" y="954"/>
                  </a:lnTo>
                  <a:lnTo>
                    <a:pt x="15" y="942"/>
                  </a:lnTo>
                  <a:lnTo>
                    <a:pt x="9" y="928"/>
                  </a:lnTo>
                  <a:lnTo>
                    <a:pt x="5" y="914"/>
                  </a:lnTo>
                  <a:lnTo>
                    <a:pt x="2" y="899"/>
                  </a:lnTo>
                  <a:lnTo>
                    <a:pt x="1" y="883"/>
                  </a:lnTo>
                  <a:lnTo>
                    <a:pt x="0" y="866"/>
                  </a:lnTo>
                  <a:lnTo>
                    <a:pt x="0" y="695"/>
                  </a:lnTo>
                  <a:lnTo>
                    <a:pt x="148" y="695"/>
                  </a:lnTo>
                  <a:lnTo>
                    <a:pt x="148" y="848"/>
                  </a:lnTo>
                  <a:lnTo>
                    <a:pt x="149" y="861"/>
                  </a:lnTo>
                  <a:lnTo>
                    <a:pt x="151" y="872"/>
                  </a:lnTo>
                  <a:lnTo>
                    <a:pt x="153" y="881"/>
                  </a:lnTo>
                  <a:lnTo>
                    <a:pt x="156" y="887"/>
                  </a:lnTo>
                  <a:lnTo>
                    <a:pt x="162" y="890"/>
                  </a:lnTo>
                  <a:lnTo>
                    <a:pt x="171" y="892"/>
                  </a:lnTo>
                  <a:lnTo>
                    <a:pt x="183" y="894"/>
                  </a:lnTo>
                  <a:lnTo>
                    <a:pt x="196" y="895"/>
                  </a:lnTo>
                  <a:lnTo>
                    <a:pt x="278" y="895"/>
                  </a:lnTo>
                  <a:lnTo>
                    <a:pt x="291" y="894"/>
                  </a:lnTo>
                  <a:lnTo>
                    <a:pt x="303" y="892"/>
                  </a:lnTo>
                  <a:lnTo>
                    <a:pt x="311" y="890"/>
                  </a:lnTo>
                  <a:lnTo>
                    <a:pt x="317" y="887"/>
                  </a:lnTo>
                  <a:lnTo>
                    <a:pt x="319" y="884"/>
                  </a:lnTo>
                  <a:lnTo>
                    <a:pt x="321" y="881"/>
                  </a:lnTo>
                  <a:lnTo>
                    <a:pt x="323" y="877"/>
                  </a:lnTo>
                  <a:lnTo>
                    <a:pt x="324" y="872"/>
                  </a:lnTo>
                  <a:lnTo>
                    <a:pt x="326" y="861"/>
                  </a:lnTo>
                  <a:lnTo>
                    <a:pt x="327" y="848"/>
                  </a:lnTo>
                  <a:lnTo>
                    <a:pt x="327" y="564"/>
                  </a:lnTo>
                  <a:lnTo>
                    <a:pt x="148" y="564"/>
                  </a:lnTo>
                  <a:lnTo>
                    <a:pt x="148" y="449"/>
                  </a:lnTo>
                  <a:lnTo>
                    <a:pt x="327" y="449"/>
                  </a:lnTo>
                  <a:lnTo>
                    <a:pt x="327" y="161"/>
                  </a:lnTo>
                  <a:lnTo>
                    <a:pt x="326" y="148"/>
                  </a:lnTo>
                  <a:lnTo>
                    <a:pt x="324" y="137"/>
                  </a:lnTo>
                  <a:lnTo>
                    <a:pt x="323" y="133"/>
                  </a:lnTo>
                  <a:lnTo>
                    <a:pt x="321" y="129"/>
                  </a:lnTo>
                  <a:lnTo>
                    <a:pt x="319" y="126"/>
                  </a:lnTo>
                  <a:lnTo>
                    <a:pt x="317" y="124"/>
                  </a:lnTo>
                  <a:lnTo>
                    <a:pt x="314" y="122"/>
                  </a:lnTo>
                  <a:lnTo>
                    <a:pt x="311" y="120"/>
                  </a:lnTo>
                  <a:lnTo>
                    <a:pt x="307" y="118"/>
                  </a:lnTo>
                  <a:lnTo>
                    <a:pt x="303" y="117"/>
                  </a:lnTo>
                  <a:lnTo>
                    <a:pt x="291" y="115"/>
                  </a:lnTo>
                  <a:lnTo>
                    <a:pt x="278" y="115"/>
                  </a:lnTo>
                  <a:lnTo>
                    <a:pt x="196" y="115"/>
                  </a:lnTo>
                  <a:lnTo>
                    <a:pt x="183" y="115"/>
                  </a:lnTo>
                  <a:lnTo>
                    <a:pt x="171" y="117"/>
                  </a:lnTo>
                  <a:lnTo>
                    <a:pt x="166" y="118"/>
                  </a:lnTo>
                  <a:lnTo>
                    <a:pt x="162" y="120"/>
                  </a:lnTo>
                  <a:lnTo>
                    <a:pt x="159" y="122"/>
                  </a:lnTo>
                  <a:lnTo>
                    <a:pt x="156" y="124"/>
                  </a:lnTo>
                  <a:lnTo>
                    <a:pt x="153" y="129"/>
                  </a:lnTo>
                  <a:lnTo>
                    <a:pt x="151" y="137"/>
                  </a:lnTo>
                  <a:lnTo>
                    <a:pt x="149" y="148"/>
                  </a:lnTo>
                  <a:lnTo>
                    <a:pt x="148" y="161"/>
                  </a:lnTo>
                  <a:lnTo>
                    <a:pt x="148" y="316"/>
                  </a:lnTo>
                  <a:lnTo>
                    <a:pt x="0" y="3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0"/>
            <p:cNvSpPr>
              <a:spLocks noEditPoints="1"/>
            </p:cNvSpPr>
            <p:nvPr userDrawn="1"/>
          </p:nvSpPr>
          <p:spPr bwMode="auto">
            <a:xfrm>
              <a:off x="5026025" y="5922963"/>
              <a:ext cx="68263" cy="144463"/>
            </a:xfrm>
            <a:custGeom>
              <a:avLst/>
              <a:gdLst>
                <a:gd name="T0" fmla="*/ 336 w 482"/>
                <a:gd name="T1" fmla="*/ 165 h 1008"/>
                <a:gd name="T2" fmla="*/ 334 w 482"/>
                <a:gd name="T3" fmla="*/ 141 h 1008"/>
                <a:gd name="T4" fmla="*/ 331 w 482"/>
                <a:gd name="T5" fmla="*/ 132 h 1008"/>
                <a:gd name="T6" fmla="*/ 327 w 482"/>
                <a:gd name="T7" fmla="*/ 126 h 1008"/>
                <a:gd name="T8" fmla="*/ 312 w 482"/>
                <a:gd name="T9" fmla="*/ 121 h 1008"/>
                <a:gd name="T10" fmla="*/ 288 w 482"/>
                <a:gd name="T11" fmla="*/ 118 h 1008"/>
                <a:gd name="T12" fmla="*/ 146 w 482"/>
                <a:gd name="T13" fmla="*/ 503 h 1008"/>
                <a:gd name="T14" fmla="*/ 302 w 482"/>
                <a:gd name="T15" fmla="*/ 503 h 1008"/>
                <a:gd name="T16" fmla="*/ 317 w 482"/>
                <a:gd name="T17" fmla="*/ 500 h 1008"/>
                <a:gd name="T18" fmla="*/ 324 w 482"/>
                <a:gd name="T19" fmla="*/ 496 h 1008"/>
                <a:gd name="T20" fmla="*/ 329 w 482"/>
                <a:gd name="T21" fmla="*/ 490 h 1008"/>
                <a:gd name="T22" fmla="*/ 333 w 482"/>
                <a:gd name="T23" fmla="*/ 483 h 1008"/>
                <a:gd name="T24" fmla="*/ 336 w 482"/>
                <a:gd name="T25" fmla="*/ 467 h 1008"/>
                <a:gd name="T26" fmla="*/ 336 w 482"/>
                <a:gd name="T27" fmla="*/ 454 h 1008"/>
                <a:gd name="T28" fmla="*/ 332 w 482"/>
                <a:gd name="T29" fmla="*/ 0 h 1008"/>
                <a:gd name="T30" fmla="*/ 367 w 482"/>
                <a:gd name="T31" fmla="*/ 3 h 1008"/>
                <a:gd name="T32" fmla="*/ 398 w 482"/>
                <a:gd name="T33" fmla="*/ 9 h 1008"/>
                <a:gd name="T34" fmla="*/ 423 w 482"/>
                <a:gd name="T35" fmla="*/ 20 h 1008"/>
                <a:gd name="T36" fmla="*/ 444 w 482"/>
                <a:gd name="T37" fmla="*/ 35 h 1008"/>
                <a:gd name="T38" fmla="*/ 461 w 482"/>
                <a:gd name="T39" fmla="*/ 56 h 1008"/>
                <a:gd name="T40" fmla="*/ 472 w 482"/>
                <a:gd name="T41" fmla="*/ 81 h 1008"/>
                <a:gd name="T42" fmla="*/ 479 w 482"/>
                <a:gd name="T43" fmla="*/ 109 h 1008"/>
                <a:gd name="T44" fmla="*/ 482 w 482"/>
                <a:gd name="T45" fmla="*/ 142 h 1008"/>
                <a:gd name="T46" fmla="*/ 481 w 482"/>
                <a:gd name="T47" fmla="*/ 495 h 1008"/>
                <a:gd name="T48" fmla="*/ 476 w 482"/>
                <a:gd name="T49" fmla="*/ 526 h 1008"/>
                <a:gd name="T50" fmla="*/ 467 w 482"/>
                <a:gd name="T51" fmla="*/ 552 h 1008"/>
                <a:gd name="T52" fmla="*/ 453 w 482"/>
                <a:gd name="T53" fmla="*/ 574 h 1008"/>
                <a:gd name="T54" fmla="*/ 435 w 482"/>
                <a:gd name="T55" fmla="*/ 592 h 1008"/>
                <a:gd name="T56" fmla="*/ 411 w 482"/>
                <a:gd name="T57" fmla="*/ 605 h 1008"/>
                <a:gd name="T58" fmla="*/ 383 w 482"/>
                <a:gd name="T59" fmla="*/ 614 h 1008"/>
                <a:gd name="T60" fmla="*/ 350 w 482"/>
                <a:gd name="T61" fmla="*/ 618 h 1008"/>
                <a:gd name="T62" fmla="*/ 146 w 482"/>
                <a:gd name="T63" fmla="*/ 619 h 1008"/>
                <a:gd name="T64" fmla="*/ 0 w 482"/>
                <a:gd name="T65" fmla="*/ 1008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82" h="1008">
                  <a:moveTo>
                    <a:pt x="336" y="454"/>
                  </a:moveTo>
                  <a:lnTo>
                    <a:pt x="336" y="165"/>
                  </a:lnTo>
                  <a:lnTo>
                    <a:pt x="336" y="152"/>
                  </a:lnTo>
                  <a:lnTo>
                    <a:pt x="334" y="141"/>
                  </a:lnTo>
                  <a:lnTo>
                    <a:pt x="333" y="136"/>
                  </a:lnTo>
                  <a:lnTo>
                    <a:pt x="331" y="132"/>
                  </a:lnTo>
                  <a:lnTo>
                    <a:pt x="329" y="129"/>
                  </a:lnTo>
                  <a:lnTo>
                    <a:pt x="327" y="126"/>
                  </a:lnTo>
                  <a:lnTo>
                    <a:pt x="321" y="123"/>
                  </a:lnTo>
                  <a:lnTo>
                    <a:pt x="312" y="121"/>
                  </a:lnTo>
                  <a:lnTo>
                    <a:pt x="302" y="119"/>
                  </a:lnTo>
                  <a:lnTo>
                    <a:pt x="288" y="118"/>
                  </a:lnTo>
                  <a:lnTo>
                    <a:pt x="146" y="118"/>
                  </a:lnTo>
                  <a:lnTo>
                    <a:pt x="146" y="503"/>
                  </a:lnTo>
                  <a:lnTo>
                    <a:pt x="288" y="503"/>
                  </a:lnTo>
                  <a:lnTo>
                    <a:pt x="302" y="503"/>
                  </a:lnTo>
                  <a:lnTo>
                    <a:pt x="312" y="501"/>
                  </a:lnTo>
                  <a:lnTo>
                    <a:pt x="317" y="500"/>
                  </a:lnTo>
                  <a:lnTo>
                    <a:pt x="321" y="498"/>
                  </a:lnTo>
                  <a:lnTo>
                    <a:pt x="324" y="496"/>
                  </a:lnTo>
                  <a:lnTo>
                    <a:pt x="327" y="494"/>
                  </a:lnTo>
                  <a:lnTo>
                    <a:pt x="329" y="490"/>
                  </a:lnTo>
                  <a:lnTo>
                    <a:pt x="331" y="487"/>
                  </a:lnTo>
                  <a:lnTo>
                    <a:pt x="333" y="483"/>
                  </a:lnTo>
                  <a:lnTo>
                    <a:pt x="334" y="478"/>
                  </a:lnTo>
                  <a:lnTo>
                    <a:pt x="336" y="467"/>
                  </a:lnTo>
                  <a:lnTo>
                    <a:pt x="336" y="454"/>
                  </a:lnTo>
                  <a:lnTo>
                    <a:pt x="336" y="454"/>
                  </a:lnTo>
                  <a:close/>
                  <a:moveTo>
                    <a:pt x="0" y="0"/>
                  </a:moveTo>
                  <a:lnTo>
                    <a:pt x="332" y="0"/>
                  </a:lnTo>
                  <a:lnTo>
                    <a:pt x="350" y="1"/>
                  </a:lnTo>
                  <a:lnTo>
                    <a:pt x="367" y="3"/>
                  </a:lnTo>
                  <a:lnTo>
                    <a:pt x="383" y="5"/>
                  </a:lnTo>
                  <a:lnTo>
                    <a:pt x="398" y="9"/>
                  </a:lnTo>
                  <a:lnTo>
                    <a:pt x="411" y="14"/>
                  </a:lnTo>
                  <a:lnTo>
                    <a:pt x="423" y="20"/>
                  </a:lnTo>
                  <a:lnTo>
                    <a:pt x="435" y="27"/>
                  </a:lnTo>
                  <a:lnTo>
                    <a:pt x="444" y="35"/>
                  </a:lnTo>
                  <a:lnTo>
                    <a:pt x="453" y="45"/>
                  </a:lnTo>
                  <a:lnTo>
                    <a:pt x="461" y="56"/>
                  </a:lnTo>
                  <a:lnTo>
                    <a:pt x="467" y="68"/>
                  </a:lnTo>
                  <a:lnTo>
                    <a:pt x="472" y="81"/>
                  </a:lnTo>
                  <a:lnTo>
                    <a:pt x="476" y="94"/>
                  </a:lnTo>
                  <a:lnTo>
                    <a:pt x="479" y="109"/>
                  </a:lnTo>
                  <a:lnTo>
                    <a:pt x="481" y="125"/>
                  </a:lnTo>
                  <a:lnTo>
                    <a:pt x="482" y="142"/>
                  </a:lnTo>
                  <a:lnTo>
                    <a:pt x="482" y="477"/>
                  </a:lnTo>
                  <a:lnTo>
                    <a:pt x="481" y="495"/>
                  </a:lnTo>
                  <a:lnTo>
                    <a:pt x="479" y="511"/>
                  </a:lnTo>
                  <a:lnTo>
                    <a:pt x="476" y="526"/>
                  </a:lnTo>
                  <a:lnTo>
                    <a:pt x="472" y="540"/>
                  </a:lnTo>
                  <a:lnTo>
                    <a:pt x="467" y="552"/>
                  </a:lnTo>
                  <a:lnTo>
                    <a:pt x="461" y="564"/>
                  </a:lnTo>
                  <a:lnTo>
                    <a:pt x="453" y="574"/>
                  </a:lnTo>
                  <a:lnTo>
                    <a:pt x="444" y="584"/>
                  </a:lnTo>
                  <a:lnTo>
                    <a:pt x="435" y="592"/>
                  </a:lnTo>
                  <a:lnTo>
                    <a:pt x="423" y="599"/>
                  </a:lnTo>
                  <a:lnTo>
                    <a:pt x="411" y="605"/>
                  </a:lnTo>
                  <a:lnTo>
                    <a:pt x="398" y="610"/>
                  </a:lnTo>
                  <a:lnTo>
                    <a:pt x="383" y="614"/>
                  </a:lnTo>
                  <a:lnTo>
                    <a:pt x="367" y="617"/>
                  </a:lnTo>
                  <a:lnTo>
                    <a:pt x="350" y="618"/>
                  </a:lnTo>
                  <a:lnTo>
                    <a:pt x="332" y="619"/>
                  </a:lnTo>
                  <a:lnTo>
                    <a:pt x="146" y="619"/>
                  </a:lnTo>
                  <a:lnTo>
                    <a:pt x="146" y="1008"/>
                  </a:lnTo>
                  <a:lnTo>
                    <a:pt x="0" y="100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5272088" y="5922963"/>
              <a:ext cx="87313" cy="144463"/>
            </a:xfrm>
            <a:custGeom>
              <a:avLst/>
              <a:gdLst>
                <a:gd name="T0" fmla="*/ 606 w 608"/>
                <a:gd name="T1" fmla="*/ 59 h 1008"/>
                <a:gd name="T2" fmla="*/ 608 w 608"/>
                <a:gd name="T3" fmla="*/ 59 h 1008"/>
                <a:gd name="T4" fmla="*/ 608 w 608"/>
                <a:gd name="T5" fmla="*/ 1008 h 1008"/>
                <a:gd name="T6" fmla="*/ 461 w 608"/>
                <a:gd name="T7" fmla="*/ 1008 h 1008"/>
                <a:gd name="T8" fmla="*/ 461 w 608"/>
                <a:gd name="T9" fmla="*/ 115 h 1008"/>
                <a:gd name="T10" fmla="*/ 243 w 608"/>
                <a:gd name="T11" fmla="*/ 115 h 1008"/>
                <a:gd name="T12" fmla="*/ 243 w 608"/>
                <a:gd name="T13" fmla="*/ 866 h 1008"/>
                <a:gd name="T14" fmla="*/ 242 w 608"/>
                <a:gd name="T15" fmla="*/ 884 h 1008"/>
                <a:gd name="T16" fmla="*/ 240 w 608"/>
                <a:gd name="T17" fmla="*/ 900 h 1008"/>
                <a:gd name="T18" fmla="*/ 237 w 608"/>
                <a:gd name="T19" fmla="*/ 915 h 1008"/>
                <a:gd name="T20" fmla="*/ 233 w 608"/>
                <a:gd name="T21" fmla="*/ 928 h 1008"/>
                <a:gd name="T22" fmla="*/ 228 w 608"/>
                <a:gd name="T23" fmla="*/ 942 h 1008"/>
                <a:gd name="T24" fmla="*/ 222 w 608"/>
                <a:gd name="T25" fmla="*/ 954 h 1008"/>
                <a:gd name="T26" fmla="*/ 214 w 608"/>
                <a:gd name="T27" fmla="*/ 964 h 1008"/>
                <a:gd name="T28" fmla="*/ 205 w 608"/>
                <a:gd name="T29" fmla="*/ 973 h 1008"/>
                <a:gd name="T30" fmla="*/ 195 w 608"/>
                <a:gd name="T31" fmla="*/ 982 h 1008"/>
                <a:gd name="T32" fmla="*/ 183 w 608"/>
                <a:gd name="T33" fmla="*/ 989 h 1008"/>
                <a:gd name="T34" fmla="*/ 171 w 608"/>
                <a:gd name="T35" fmla="*/ 995 h 1008"/>
                <a:gd name="T36" fmla="*/ 157 w 608"/>
                <a:gd name="T37" fmla="*/ 1000 h 1008"/>
                <a:gd name="T38" fmla="*/ 142 w 608"/>
                <a:gd name="T39" fmla="*/ 1004 h 1008"/>
                <a:gd name="T40" fmla="*/ 126 w 608"/>
                <a:gd name="T41" fmla="*/ 1006 h 1008"/>
                <a:gd name="T42" fmla="*/ 109 w 608"/>
                <a:gd name="T43" fmla="*/ 1008 h 1008"/>
                <a:gd name="T44" fmla="*/ 91 w 608"/>
                <a:gd name="T45" fmla="*/ 1008 h 1008"/>
                <a:gd name="T46" fmla="*/ 0 w 608"/>
                <a:gd name="T47" fmla="*/ 1008 h 1008"/>
                <a:gd name="T48" fmla="*/ 0 w 608"/>
                <a:gd name="T49" fmla="*/ 884 h 1008"/>
                <a:gd name="T50" fmla="*/ 48 w 608"/>
                <a:gd name="T51" fmla="*/ 884 h 1008"/>
                <a:gd name="T52" fmla="*/ 62 w 608"/>
                <a:gd name="T53" fmla="*/ 883 h 1008"/>
                <a:gd name="T54" fmla="*/ 72 w 608"/>
                <a:gd name="T55" fmla="*/ 882 h 1008"/>
                <a:gd name="T56" fmla="*/ 78 w 608"/>
                <a:gd name="T57" fmla="*/ 880 h 1008"/>
                <a:gd name="T58" fmla="*/ 82 w 608"/>
                <a:gd name="T59" fmla="*/ 879 h 1008"/>
                <a:gd name="T60" fmla="*/ 85 w 608"/>
                <a:gd name="T61" fmla="*/ 877 h 1008"/>
                <a:gd name="T62" fmla="*/ 88 w 608"/>
                <a:gd name="T63" fmla="*/ 874 h 1008"/>
                <a:gd name="T64" fmla="*/ 91 w 608"/>
                <a:gd name="T65" fmla="*/ 869 h 1008"/>
                <a:gd name="T66" fmla="*/ 94 w 608"/>
                <a:gd name="T67" fmla="*/ 861 h 1008"/>
                <a:gd name="T68" fmla="*/ 95 w 608"/>
                <a:gd name="T69" fmla="*/ 851 h 1008"/>
                <a:gd name="T70" fmla="*/ 96 w 608"/>
                <a:gd name="T71" fmla="*/ 838 h 1008"/>
                <a:gd name="T72" fmla="*/ 96 w 608"/>
                <a:gd name="T73" fmla="*/ 0 h 1008"/>
                <a:gd name="T74" fmla="*/ 606 w 608"/>
                <a:gd name="T75" fmla="*/ 0 h 1008"/>
                <a:gd name="T76" fmla="*/ 606 w 608"/>
                <a:gd name="T77" fmla="*/ 59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08" h="1008">
                  <a:moveTo>
                    <a:pt x="606" y="59"/>
                  </a:moveTo>
                  <a:lnTo>
                    <a:pt x="608" y="59"/>
                  </a:lnTo>
                  <a:lnTo>
                    <a:pt x="608" y="1008"/>
                  </a:lnTo>
                  <a:lnTo>
                    <a:pt x="461" y="1008"/>
                  </a:lnTo>
                  <a:lnTo>
                    <a:pt x="461" y="115"/>
                  </a:lnTo>
                  <a:lnTo>
                    <a:pt x="243" y="115"/>
                  </a:lnTo>
                  <a:lnTo>
                    <a:pt x="243" y="866"/>
                  </a:lnTo>
                  <a:lnTo>
                    <a:pt x="242" y="884"/>
                  </a:lnTo>
                  <a:lnTo>
                    <a:pt x="240" y="900"/>
                  </a:lnTo>
                  <a:lnTo>
                    <a:pt x="237" y="915"/>
                  </a:lnTo>
                  <a:lnTo>
                    <a:pt x="233" y="928"/>
                  </a:lnTo>
                  <a:lnTo>
                    <a:pt x="228" y="942"/>
                  </a:lnTo>
                  <a:lnTo>
                    <a:pt x="222" y="954"/>
                  </a:lnTo>
                  <a:lnTo>
                    <a:pt x="214" y="964"/>
                  </a:lnTo>
                  <a:lnTo>
                    <a:pt x="205" y="973"/>
                  </a:lnTo>
                  <a:lnTo>
                    <a:pt x="195" y="982"/>
                  </a:lnTo>
                  <a:lnTo>
                    <a:pt x="183" y="989"/>
                  </a:lnTo>
                  <a:lnTo>
                    <a:pt x="171" y="995"/>
                  </a:lnTo>
                  <a:lnTo>
                    <a:pt x="157" y="1000"/>
                  </a:lnTo>
                  <a:lnTo>
                    <a:pt x="142" y="1004"/>
                  </a:lnTo>
                  <a:lnTo>
                    <a:pt x="126" y="1006"/>
                  </a:lnTo>
                  <a:lnTo>
                    <a:pt x="109" y="1008"/>
                  </a:lnTo>
                  <a:lnTo>
                    <a:pt x="91" y="1008"/>
                  </a:lnTo>
                  <a:lnTo>
                    <a:pt x="0" y="1008"/>
                  </a:lnTo>
                  <a:lnTo>
                    <a:pt x="0" y="884"/>
                  </a:lnTo>
                  <a:lnTo>
                    <a:pt x="48" y="884"/>
                  </a:lnTo>
                  <a:lnTo>
                    <a:pt x="62" y="883"/>
                  </a:lnTo>
                  <a:lnTo>
                    <a:pt x="72" y="882"/>
                  </a:lnTo>
                  <a:lnTo>
                    <a:pt x="78" y="880"/>
                  </a:lnTo>
                  <a:lnTo>
                    <a:pt x="82" y="879"/>
                  </a:lnTo>
                  <a:lnTo>
                    <a:pt x="85" y="877"/>
                  </a:lnTo>
                  <a:lnTo>
                    <a:pt x="88" y="874"/>
                  </a:lnTo>
                  <a:lnTo>
                    <a:pt x="91" y="869"/>
                  </a:lnTo>
                  <a:lnTo>
                    <a:pt x="94" y="861"/>
                  </a:lnTo>
                  <a:lnTo>
                    <a:pt x="95" y="851"/>
                  </a:lnTo>
                  <a:lnTo>
                    <a:pt x="96" y="838"/>
                  </a:lnTo>
                  <a:lnTo>
                    <a:pt x="96" y="0"/>
                  </a:lnTo>
                  <a:lnTo>
                    <a:pt x="606" y="0"/>
                  </a:lnTo>
                  <a:lnTo>
                    <a:pt x="606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5418138" y="5922963"/>
              <a:ext cx="95250" cy="144463"/>
            </a:xfrm>
            <a:custGeom>
              <a:avLst/>
              <a:gdLst>
                <a:gd name="T0" fmla="*/ 128 w 666"/>
                <a:gd name="T1" fmla="*/ 1008 h 1008"/>
                <a:gd name="T2" fmla="*/ 0 w 666"/>
                <a:gd name="T3" fmla="*/ 1008 h 1008"/>
                <a:gd name="T4" fmla="*/ 0 w 666"/>
                <a:gd name="T5" fmla="*/ 0 h 1008"/>
                <a:gd name="T6" fmla="*/ 160 w 666"/>
                <a:gd name="T7" fmla="*/ 0 h 1008"/>
                <a:gd name="T8" fmla="*/ 333 w 666"/>
                <a:gd name="T9" fmla="*/ 625 h 1008"/>
                <a:gd name="T10" fmla="*/ 506 w 666"/>
                <a:gd name="T11" fmla="*/ 0 h 1008"/>
                <a:gd name="T12" fmla="*/ 666 w 666"/>
                <a:gd name="T13" fmla="*/ 0 h 1008"/>
                <a:gd name="T14" fmla="*/ 666 w 666"/>
                <a:gd name="T15" fmla="*/ 1008 h 1008"/>
                <a:gd name="T16" fmla="*/ 538 w 666"/>
                <a:gd name="T17" fmla="*/ 1008 h 1008"/>
                <a:gd name="T18" fmla="*/ 538 w 666"/>
                <a:gd name="T19" fmla="*/ 272 h 1008"/>
                <a:gd name="T20" fmla="*/ 400 w 666"/>
                <a:gd name="T21" fmla="*/ 790 h 1008"/>
                <a:gd name="T22" fmla="*/ 267 w 666"/>
                <a:gd name="T23" fmla="*/ 790 h 1008"/>
                <a:gd name="T24" fmla="*/ 128 w 666"/>
                <a:gd name="T25" fmla="*/ 273 h 1008"/>
                <a:gd name="T26" fmla="*/ 128 w 666"/>
                <a:gd name="T27" fmla="*/ 1008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66" h="1008">
                  <a:moveTo>
                    <a:pt x="128" y="1008"/>
                  </a:moveTo>
                  <a:lnTo>
                    <a:pt x="0" y="1008"/>
                  </a:lnTo>
                  <a:lnTo>
                    <a:pt x="0" y="0"/>
                  </a:lnTo>
                  <a:lnTo>
                    <a:pt x="160" y="0"/>
                  </a:lnTo>
                  <a:lnTo>
                    <a:pt x="333" y="625"/>
                  </a:lnTo>
                  <a:lnTo>
                    <a:pt x="506" y="0"/>
                  </a:lnTo>
                  <a:lnTo>
                    <a:pt x="666" y="0"/>
                  </a:lnTo>
                  <a:lnTo>
                    <a:pt x="666" y="1008"/>
                  </a:lnTo>
                  <a:lnTo>
                    <a:pt x="538" y="1008"/>
                  </a:lnTo>
                  <a:lnTo>
                    <a:pt x="538" y="272"/>
                  </a:lnTo>
                  <a:lnTo>
                    <a:pt x="400" y="790"/>
                  </a:lnTo>
                  <a:lnTo>
                    <a:pt x="267" y="790"/>
                  </a:lnTo>
                  <a:lnTo>
                    <a:pt x="128" y="273"/>
                  </a:lnTo>
                  <a:lnTo>
                    <a:pt x="128" y="10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5532438" y="5922963"/>
              <a:ext cx="68263" cy="144463"/>
            </a:xfrm>
            <a:custGeom>
              <a:avLst/>
              <a:gdLst>
                <a:gd name="T0" fmla="*/ 0 w 473"/>
                <a:gd name="T1" fmla="*/ 142 h 1009"/>
                <a:gd name="T2" fmla="*/ 2 w 473"/>
                <a:gd name="T3" fmla="*/ 109 h 1009"/>
                <a:gd name="T4" fmla="*/ 9 w 473"/>
                <a:gd name="T5" fmla="*/ 80 h 1009"/>
                <a:gd name="T6" fmla="*/ 21 w 473"/>
                <a:gd name="T7" fmla="*/ 56 h 1009"/>
                <a:gd name="T8" fmla="*/ 38 w 473"/>
                <a:gd name="T9" fmla="*/ 35 h 1009"/>
                <a:gd name="T10" fmla="*/ 59 w 473"/>
                <a:gd name="T11" fmla="*/ 20 h 1009"/>
                <a:gd name="T12" fmla="*/ 85 w 473"/>
                <a:gd name="T13" fmla="*/ 9 h 1009"/>
                <a:gd name="T14" fmla="*/ 116 w 473"/>
                <a:gd name="T15" fmla="*/ 2 h 1009"/>
                <a:gd name="T16" fmla="*/ 151 w 473"/>
                <a:gd name="T17" fmla="*/ 0 h 1009"/>
                <a:gd name="T18" fmla="*/ 341 w 473"/>
                <a:gd name="T19" fmla="*/ 0 h 1009"/>
                <a:gd name="T20" fmla="*/ 374 w 473"/>
                <a:gd name="T21" fmla="*/ 5 h 1009"/>
                <a:gd name="T22" fmla="*/ 403 w 473"/>
                <a:gd name="T23" fmla="*/ 14 h 1009"/>
                <a:gd name="T24" fmla="*/ 426 w 473"/>
                <a:gd name="T25" fmla="*/ 27 h 1009"/>
                <a:gd name="T26" fmla="*/ 445 w 473"/>
                <a:gd name="T27" fmla="*/ 44 h 1009"/>
                <a:gd name="T28" fmla="*/ 459 w 473"/>
                <a:gd name="T29" fmla="*/ 67 h 1009"/>
                <a:gd name="T30" fmla="*/ 468 w 473"/>
                <a:gd name="T31" fmla="*/ 94 h 1009"/>
                <a:gd name="T32" fmla="*/ 473 w 473"/>
                <a:gd name="T33" fmla="*/ 125 h 1009"/>
                <a:gd name="T34" fmla="*/ 473 w 473"/>
                <a:gd name="T35" fmla="*/ 866 h 1009"/>
                <a:gd name="T36" fmla="*/ 471 w 473"/>
                <a:gd name="T37" fmla="*/ 899 h 1009"/>
                <a:gd name="T38" fmla="*/ 464 w 473"/>
                <a:gd name="T39" fmla="*/ 928 h 1009"/>
                <a:gd name="T40" fmla="*/ 452 w 473"/>
                <a:gd name="T41" fmla="*/ 954 h 1009"/>
                <a:gd name="T42" fmla="*/ 436 w 473"/>
                <a:gd name="T43" fmla="*/ 974 h 1009"/>
                <a:gd name="T44" fmla="*/ 415 w 473"/>
                <a:gd name="T45" fmla="*/ 989 h 1009"/>
                <a:gd name="T46" fmla="*/ 388 w 473"/>
                <a:gd name="T47" fmla="*/ 1000 h 1009"/>
                <a:gd name="T48" fmla="*/ 358 w 473"/>
                <a:gd name="T49" fmla="*/ 1007 h 1009"/>
                <a:gd name="T50" fmla="*/ 323 w 473"/>
                <a:gd name="T51" fmla="*/ 1009 h 1009"/>
                <a:gd name="T52" fmla="*/ 133 w 473"/>
                <a:gd name="T53" fmla="*/ 1009 h 1009"/>
                <a:gd name="T54" fmla="*/ 100 w 473"/>
                <a:gd name="T55" fmla="*/ 1004 h 1009"/>
                <a:gd name="T56" fmla="*/ 72 w 473"/>
                <a:gd name="T57" fmla="*/ 995 h 1009"/>
                <a:gd name="T58" fmla="*/ 48 w 473"/>
                <a:gd name="T59" fmla="*/ 982 h 1009"/>
                <a:gd name="T60" fmla="*/ 28 w 473"/>
                <a:gd name="T61" fmla="*/ 964 h 1009"/>
                <a:gd name="T62" fmla="*/ 14 w 473"/>
                <a:gd name="T63" fmla="*/ 942 h 1009"/>
                <a:gd name="T64" fmla="*/ 5 w 473"/>
                <a:gd name="T65" fmla="*/ 914 h 1009"/>
                <a:gd name="T66" fmla="*/ 0 w 473"/>
                <a:gd name="T67" fmla="*/ 883 h 1009"/>
                <a:gd name="T68" fmla="*/ 0 w 473"/>
                <a:gd name="T69" fmla="*/ 695 h 1009"/>
                <a:gd name="T70" fmla="*/ 148 w 473"/>
                <a:gd name="T71" fmla="*/ 848 h 1009"/>
                <a:gd name="T72" fmla="*/ 150 w 473"/>
                <a:gd name="T73" fmla="*/ 872 h 1009"/>
                <a:gd name="T74" fmla="*/ 157 w 473"/>
                <a:gd name="T75" fmla="*/ 887 h 1009"/>
                <a:gd name="T76" fmla="*/ 171 w 473"/>
                <a:gd name="T77" fmla="*/ 892 h 1009"/>
                <a:gd name="T78" fmla="*/ 196 w 473"/>
                <a:gd name="T79" fmla="*/ 895 h 1009"/>
                <a:gd name="T80" fmla="*/ 291 w 473"/>
                <a:gd name="T81" fmla="*/ 894 h 1009"/>
                <a:gd name="T82" fmla="*/ 311 w 473"/>
                <a:gd name="T83" fmla="*/ 890 h 1009"/>
                <a:gd name="T84" fmla="*/ 319 w 473"/>
                <a:gd name="T85" fmla="*/ 884 h 1009"/>
                <a:gd name="T86" fmla="*/ 323 w 473"/>
                <a:gd name="T87" fmla="*/ 877 h 1009"/>
                <a:gd name="T88" fmla="*/ 326 w 473"/>
                <a:gd name="T89" fmla="*/ 861 h 1009"/>
                <a:gd name="T90" fmla="*/ 326 w 473"/>
                <a:gd name="T91" fmla="*/ 564 h 1009"/>
                <a:gd name="T92" fmla="*/ 148 w 473"/>
                <a:gd name="T93" fmla="*/ 449 h 1009"/>
                <a:gd name="T94" fmla="*/ 326 w 473"/>
                <a:gd name="T95" fmla="*/ 161 h 1009"/>
                <a:gd name="T96" fmla="*/ 324 w 473"/>
                <a:gd name="T97" fmla="*/ 137 h 1009"/>
                <a:gd name="T98" fmla="*/ 321 w 473"/>
                <a:gd name="T99" fmla="*/ 129 h 1009"/>
                <a:gd name="T100" fmla="*/ 317 w 473"/>
                <a:gd name="T101" fmla="*/ 124 h 1009"/>
                <a:gd name="T102" fmla="*/ 311 w 473"/>
                <a:gd name="T103" fmla="*/ 120 h 1009"/>
                <a:gd name="T104" fmla="*/ 302 w 473"/>
                <a:gd name="T105" fmla="*/ 117 h 1009"/>
                <a:gd name="T106" fmla="*/ 278 w 473"/>
                <a:gd name="T107" fmla="*/ 115 h 1009"/>
                <a:gd name="T108" fmla="*/ 182 w 473"/>
                <a:gd name="T109" fmla="*/ 115 h 1009"/>
                <a:gd name="T110" fmla="*/ 167 w 473"/>
                <a:gd name="T111" fmla="*/ 118 h 1009"/>
                <a:gd name="T112" fmla="*/ 160 w 473"/>
                <a:gd name="T113" fmla="*/ 122 h 1009"/>
                <a:gd name="T114" fmla="*/ 153 w 473"/>
                <a:gd name="T115" fmla="*/ 129 h 1009"/>
                <a:gd name="T116" fmla="*/ 149 w 473"/>
                <a:gd name="T117" fmla="*/ 148 h 1009"/>
                <a:gd name="T118" fmla="*/ 148 w 473"/>
                <a:gd name="T119" fmla="*/ 316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3" h="1009">
                  <a:moveTo>
                    <a:pt x="0" y="316"/>
                  </a:moveTo>
                  <a:lnTo>
                    <a:pt x="0" y="142"/>
                  </a:lnTo>
                  <a:lnTo>
                    <a:pt x="0" y="125"/>
                  </a:lnTo>
                  <a:lnTo>
                    <a:pt x="2" y="109"/>
                  </a:lnTo>
                  <a:lnTo>
                    <a:pt x="5" y="94"/>
                  </a:lnTo>
                  <a:lnTo>
                    <a:pt x="9" y="80"/>
                  </a:lnTo>
                  <a:lnTo>
                    <a:pt x="14" y="67"/>
                  </a:lnTo>
                  <a:lnTo>
                    <a:pt x="21" y="56"/>
                  </a:lnTo>
                  <a:lnTo>
                    <a:pt x="28" y="44"/>
                  </a:lnTo>
                  <a:lnTo>
                    <a:pt x="38" y="35"/>
                  </a:lnTo>
                  <a:lnTo>
                    <a:pt x="48" y="27"/>
                  </a:lnTo>
                  <a:lnTo>
                    <a:pt x="59" y="20"/>
                  </a:lnTo>
                  <a:lnTo>
                    <a:pt x="72" y="13"/>
                  </a:lnTo>
                  <a:lnTo>
                    <a:pt x="85" y="9"/>
                  </a:lnTo>
                  <a:lnTo>
                    <a:pt x="100" y="5"/>
                  </a:lnTo>
                  <a:lnTo>
                    <a:pt x="116" y="2"/>
                  </a:lnTo>
                  <a:lnTo>
                    <a:pt x="133" y="0"/>
                  </a:lnTo>
                  <a:lnTo>
                    <a:pt x="151" y="0"/>
                  </a:lnTo>
                  <a:lnTo>
                    <a:pt x="323" y="0"/>
                  </a:lnTo>
                  <a:lnTo>
                    <a:pt x="341" y="0"/>
                  </a:lnTo>
                  <a:lnTo>
                    <a:pt x="358" y="2"/>
                  </a:lnTo>
                  <a:lnTo>
                    <a:pt x="374" y="5"/>
                  </a:lnTo>
                  <a:lnTo>
                    <a:pt x="388" y="9"/>
                  </a:lnTo>
                  <a:lnTo>
                    <a:pt x="403" y="14"/>
                  </a:lnTo>
                  <a:lnTo>
                    <a:pt x="415" y="20"/>
                  </a:lnTo>
                  <a:lnTo>
                    <a:pt x="426" y="27"/>
                  </a:lnTo>
                  <a:lnTo>
                    <a:pt x="436" y="35"/>
                  </a:lnTo>
                  <a:lnTo>
                    <a:pt x="445" y="44"/>
                  </a:lnTo>
                  <a:lnTo>
                    <a:pt x="452" y="56"/>
                  </a:lnTo>
                  <a:lnTo>
                    <a:pt x="459" y="67"/>
                  </a:lnTo>
                  <a:lnTo>
                    <a:pt x="464" y="80"/>
                  </a:lnTo>
                  <a:lnTo>
                    <a:pt x="468" y="94"/>
                  </a:lnTo>
                  <a:lnTo>
                    <a:pt x="471" y="109"/>
                  </a:lnTo>
                  <a:lnTo>
                    <a:pt x="473" y="125"/>
                  </a:lnTo>
                  <a:lnTo>
                    <a:pt x="473" y="142"/>
                  </a:lnTo>
                  <a:lnTo>
                    <a:pt x="473" y="866"/>
                  </a:lnTo>
                  <a:lnTo>
                    <a:pt x="473" y="883"/>
                  </a:lnTo>
                  <a:lnTo>
                    <a:pt x="471" y="899"/>
                  </a:lnTo>
                  <a:lnTo>
                    <a:pt x="468" y="914"/>
                  </a:lnTo>
                  <a:lnTo>
                    <a:pt x="464" y="928"/>
                  </a:lnTo>
                  <a:lnTo>
                    <a:pt x="459" y="942"/>
                  </a:lnTo>
                  <a:lnTo>
                    <a:pt x="452" y="954"/>
                  </a:lnTo>
                  <a:lnTo>
                    <a:pt x="445" y="964"/>
                  </a:lnTo>
                  <a:lnTo>
                    <a:pt x="436" y="974"/>
                  </a:lnTo>
                  <a:lnTo>
                    <a:pt x="426" y="982"/>
                  </a:lnTo>
                  <a:lnTo>
                    <a:pt x="415" y="989"/>
                  </a:lnTo>
                  <a:lnTo>
                    <a:pt x="403" y="995"/>
                  </a:lnTo>
                  <a:lnTo>
                    <a:pt x="388" y="1000"/>
                  </a:lnTo>
                  <a:lnTo>
                    <a:pt x="374" y="1004"/>
                  </a:lnTo>
                  <a:lnTo>
                    <a:pt x="358" y="1007"/>
                  </a:lnTo>
                  <a:lnTo>
                    <a:pt x="341" y="1009"/>
                  </a:lnTo>
                  <a:lnTo>
                    <a:pt x="323" y="1009"/>
                  </a:lnTo>
                  <a:lnTo>
                    <a:pt x="151" y="1009"/>
                  </a:lnTo>
                  <a:lnTo>
                    <a:pt x="133" y="1009"/>
                  </a:lnTo>
                  <a:lnTo>
                    <a:pt x="116" y="1007"/>
                  </a:lnTo>
                  <a:lnTo>
                    <a:pt x="100" y="1004"/>
                  </a:lnTo>
                  <a:lnTo>
                    <a:pt x="85" y="1000"/>
                  </a:lnTo>
                  <a:lnTo>
                    <a:pt x="72" y="995"/>
                  </a:lnTo>
                  <a:lnTo>
                    <a:pt x="59" y="989"/>
                  </a:lnTo>
                  <a:lnTo>
                    <a:pt x="48" y="982"/>
                  </a:lnTo>
                  <a:lnTo>
                    <a:pt x="38" y="974"/>
                  </a:lnTo>
                  <a:lnTo>
                    <a:pt x="28" y="964"/>
                  </a:lnTo>
                  <a:lnTo>
                    <a:pt x="21" y="954"/>
                  </a:lnTo>
                  <a:lnTo>
                    <a:pt x="14" y="942"/>
                  </a:lnTo>
                  <a:lnTo>
                    <a:pt x="9" y="928"/>
                  </a:lnTo>
                  <a:lnTo>
                    <a:pt x="5" y="914"/>
                  </a:lnTo>
                  <a:lnTo>
                    <a:pt x="2" y="899"/>
                  </a:lnTo>
                  <a:lnTo>
                    <a:pt x="0" y="883"/>
                  </a:lnTo>
                  <a:lnTo>
                    <a:pt x="0" y="866"/>
                  </a:lnTo>
                  <a:lnTo>
                    <a:pt x="0" y="695"/>
                  </a:lnTo>
                  <a:lnTo>
                    <a:pt x="148" y="695"/>
                  </a:lnTo>
                  <a:lnTo>
                    <a:pt x="148" y="848"/>
                  </a:lnTo>
                  <a:lnTo>
                    <a:pt x="149" y="861"/>
                  </a:lnTo>
                  <a:lnTo>
                    <a:pt x="150" y="872"/>
                  </a:lnTo>
                  <a:lnTo>
                    <a:pt x="153" y="881"/>
                  </a:lnTo>
                  <a:lnTo>
                    <a:pt x="157" y="887"/>
                  </a:lnTo>
                  <a:lnTo>
                    <a:pt x="163" y="890"/>
                  </a:lnTo>
                  <a:lnTo>
                    <a:pt x="171" y="892"/>
                  </a:lnTo>
                  <a:lnTo>
                    <a:pt x="182" y="894"/>
                  </a:lnTo>
                  <a:lnTo>
                    <a:pt x="196" y="895"/>
                  </a:lnTo>
                  <a:lnTo>
                    <a:pt x="278" y="895"/>
                  </a:lnTo>
                  <a:lnTo>
                    <a:pt x="291" y="894"/>
                  </a:lnTo>
                  <a:lnTo>
                    <a:pt x="302" y="892"/>
                  </a:lnTo>
                  <a:lnTo>
                    <a:pt x="311" y="890"/>
                  </a:lnTo>
                  <a:lnTo>
                    <a:pt x="317" y="887"/>
                  </a:lnTo>
                  <a:lnTo>
                    <a:pt x="319" y="884"/>
                  </a:lnTo>
                  <a:lnTo>
                    <a:pt x="321" y="881"/>
                  </a:lnTo>
                  <a:lnTo>
                    <a:pt x="323" y="877"/>
                  </a:lnTo>
                  <a:lnTo>
                    <a:pt x="324" y="872"/>
                  </a:lnTo>
                  <a:lnTo>
                    <a:pt x="326" y="861"/>
                  </a:lnTo>
                  <a:lnTo>
                    <a:pt x="326" y="848"/>
                  </a:lnTo>
                  <a:lnTo>
                    <a:pt x="326" y="564"/>
                  </a:lnTo>
                  <a:lnTo>
                    <a:pt x="148" y="564"/>
                  </a:lnTo>
                  <a:lnTo>
                    <a:pt x="148" y="449"/>
                  </a:lnTo>
                  <a:lnTo>
                    <a:pt x="326" y="449"/>
                  </a:lnTo>
                  <a:lnTo>
                    <a:pt x="326" y="161"/>
                  </a:lnTo>
                  <a:lnTo>
                    <a:pt x="326" y="148"/>
                  </a:lnTo>
                  <a:lnTo>
                    <a:pt x="324" y="137"/>
                  </a:lnTo>
                  <a:lnTo>
                    <a:pt x="323" y="133"/>
                  </a:lnTo>
                  <a:lnTo>
                    <a:pt x="321" y="129"/>
                  </a:lnTo>
                  <a:lnTo>
                    <a:pt x="319" y="126"/>
                  </a:lnTo>
                  <a:lnTo>
                    <a:pt x="317" y="124"/>
                  </a:lnTo>
                  <a:lnTo>
                    <a:pt x="314" y="122"/>
                  </a:lnTo>
                  <a:lnTo>
                    <a:pt x="311" y="120"/>
                  </a:lnTo>
                  <a:lnTo>
                    <a:pt x="307" y="118"/>
                  </a:lnTo>
                  <a:lnTo>
                    <a:pt x="302" y="117"/>
                  </a:lnTo>
                  <a:lnTo>
                    <a:pt x="291" y="115"/>
                  </a:lnTo>
                  <a:lnTo>
                    <a:pt x="278" y="115"/>
                  </a:lnTo>
                  <a:lnTo>
                    <a:pt x="196" y="115"/>
                  </a:lnTo>
                  <a:lnTo>
                    <a:pt x="182" y="115"/>
                  </a:lnTo>
                  <a:lnTo>
                    <a:pt x="171" y="117"/>
                  </a:lnTo>
                  <a:lnTo>
                    <a:pt x="167" y="118"/>
                  </a:lnTo>
                  <a:lnTo>
                    <a:pt x="163" y="120"/>
                  </a:lnTo>
                  <a:lnTo>
                    <a:pt x="160" y="122"/>
                  </a:lnTo>
                  <a:lnTo>
                    <a:pt x="157" y="124"/>
                  </a:lnTo>
                  <a:lnTo>
                    <a:pt x="153" y="129"/>
                  </a:lnTo>
                  <a:lnTo>
                    <a:pt x="150" y="137"/>
                  </a:lnTo>
                  <a:lnTo>
                    <a:pt x="149" y="148"/>
                  </a:lnTo>
                  <a:lnTo>
                    <a:pt x="148" y="161"/>
                  </a:lnTo>
                  <a:lnTo>
                    <a:pt x="148" y="316"/>
                  </a:lnTo>
                  <a:lnTo>
                    <a:pt x="0" y="3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5622925" y="5922963"/>
              <a:ext cx="73025" cy="144463"/>
            </a:xfrm>
            <a:custGeom>
              <a:avLst/>
              <a:gdLst>
                <a:gd name="T0" fmla="*/ 360 w 505"/>
                <a:gd name="T1" fmla="*/ 0 h 1008"/>
                <a:gd name="T2" fmla="*/ 505 w 505"/>
                <a:gd name="T3" fmla="*/ 0 h 1008"/>
                <a:gd name="T4" fmla="*/ 505 w 505"/>
                <a:gd name="T5" fmla="*/ 1008 h 1008"/>
                <a:gd name="T6" fmla="*/ 360 w 505"/>
                <a:gd name="T7" fmla="*/ 1008 h 1008"/>
                <a:gd name="T8" fmla="*/ 360 w 505"/>
                <a:gd name="T9" fmla="*/ 566 h 1008"/>
                <a:gd name="T10" fmla="*/ 145 w 505"/>
                <a:gd name="T11" fmla="*/ 566 h 1008"/>
                <a:gd name="T12" fmla="*/ 145 w 505"/>
                <a:gd name="T13" fmla="*/ 1008 h 1008"/>
                <a:gd name="T14" fmla="*/ 0 w 505"/>
                <a:gd name="T15" fmla="*/ 1008 h 1008"/>
                <a:gd name="T16" fmla="*/ 0 w 505"/>
                <a:gd name="T17" fmla="*/ 0 h 1008"/>
                <a:gd name="T18" fmla="*/ 145 w 505"/>
                <a:gd name="T19" fmla="*/ 0 h 1008"/>
                <a:gd name="T20" fmla="*/ 145 w 505"/>
                <a:gd name="T21" fmla="*/ 448 h 1008"/>
                <a:gd name="T22" fmla="*/ 360 w 505"/>
                <a:gd name="T23" fmla="*/ 448 h 1008"/>
                <a:gd name="T24" fmla="*/ 360 w 505"/>
                <a:gd name="T25" fmla="*/ 0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5" h="1008">
                  <a:moveTo>
                    <a:pt x="360" y="0"/>
                  </a:moveTo>
                  <a:lnTo>
                    <a:pt x="505" y="0"/>
                  </a:lnTo>
                  <a:lnTo>
                    <a:pt x="505" y="1008"/>
                  </a:lnTo>
                  <a:lnTo>
                    <a:pt x="360" y="1008"/>
                  </a:lnTo>
                  <a:lnTo>
                    <a:pt x="360" y="566"/>
                  </a:lnTo>
                  <a:lnTo>
                    <a:pt x="145" y="566"/>
                  </a:lnTo>
                  <a:lnTo>
                    <a:pt x="145" y="1008"/>
                  </a:lnTo>
                  <a:lnTo>
                    <a:pt x="0" y="1008"/>
                  </a:lnTo>
                  <a:lnTo>
                    <a:pt x="0" y="0"/>
                  </a:lnTo>
                  <a:lnTo>
                    <a:pt x="145" y="0"/>
                  </a:lnTo>
                  <a:lnTo>
                    <a:pt x="145" y="448"/>
                  </a:lnTo>
                  <a:lnTo>
                    <a:pt x="360" y="448"/>
                  </a:lnTo>
                  <a:lnTo>
                    <a:pt x="36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5"/>
            <p:cNvSpPr>
              <a:spLocks noEditPoints="1"/>
            </p:cNvSpPr>
            <p:nvPr userDrawn="1"/>
          </p:nvSpPr>
          <p:spPr bwMode="auto">
            <a:xfrm>
              <a:off x="5710238" y="5922963"/>
              <a:ext cx="93663" cy="165100"/>
            </a:xfrm>
            <a:custGeom>
              <a:avLst/>
              <a:gdLst>
                <a:gd name="T0" fmla="*/ 241 w 646"/>
                <a:gd name="T1" fmla="*/ 0 h 1141"/>
                <a:gd name="T2" fmla="*/ 241 w 646"/>
                <a:gd name="T3" fmla="*/ 0 h 1141"/>
                <a:gd name="T4" fmla="*/ 79 w 646"/>
                <a:gd name="T5" fmla="*/ 895 h 1141"/>
                <a:gd name="T6" fmla="*/ 0 w 646"/>
                <a:gd name="T7" fmla="*/ 895 h 1141"/>
                <a:gd name="T8" fmla="*/ 0 w 646"/>
                <a:gd name="T9" fmla="*/ 1141 h 1141"/>
                <a:gd name="T10" fmla="*/ 149 w 646"/>
                <a:gd name="T11" fmla="*/ 1141 h 1141"/>
                <a:gd name="T12" fmla="*/ 149 w 646"/>
                <a:gd name="T13" fmla="*/ 1008 h 1141"/>
                <a:gd name="T14" fmla="*/ 498 w 646"/>
                <a:gd name="T15" fmla="*/ 1008 h 1141"/>
                <a:gd name="T16" fmla="*/ 498 w 646"/>
                <a:gd name="T17" fmla="*/ 1141 h 1141"/>
                <a:gd name="T18" fmla="*/ 646 w 646"/>
                <a:gd name="T19" fmla="*/ 1141 h 1141"/>
                <a:gd name="T20" fmla="*/ 646 w 646"/>
                <a:gd name="T21" fmla="*/ 895 h 1141"/>
                <a:gd name="T22" fmla="*/ 572 w 646"/>
                <a:gd name="T23" fmla="*/ 895 h 1141"/>
                <a:gd name="T24" fmla="*/ 572 w 646"/>
                <a:gd name="T25" fmla="*/ 0 h 1141"/>
                <a:gd name="T26" fmla="*/ 241 w 646"/>
                <a:gd name="T27" fmla="*/ 0 h 1141"/>
                <a:gd name="T28" fmla="*/ 344 w 646"/>
                <a:gd name="T29" fmla="*/ 114 h 1141"/>
                <a:gd name="T30" fmla="*/ 423 w 646"/>
                <a:gd name="T31" fmla="*/ 114 h 1141"/>
                <a:gd name="T32" fmla="*/ 423 w 646"/>
                <a:gd name="T33" fmla="*/ 895 h 1141"/>
                <a:gd name="T34" fmla="*/ 225 w 646"/>
                <a:gd name="T35" fmla="*/ 895 h 1141"/>
                <a:gd name="T36" fmla="*/ 344 w 646"/>
                <a:gd name="T37" fmla="*/ 114 h 1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46" h="1141">
                  <a:moveTo>
                    <a:pt x="241" y="0"/>
                  </a:moveTo>
                  <a:lnTo>
                    <a:pt x="241" y="0"/>
                  </a:lnTo>
                  <a:lnTo>
                    <a:pt x="79" y="895"/>
                  </a:lnTo>
                  <a:lnTo>
                    <a:pt x="0" y="895"/>
                  </a:lnTo>
                  <a:lnTo>
                    <a:pt x="0" y="1141"/>
                  </a:lnTo>
                  <a:lnTo>
                    <a:pt x="149" y="1141"/>
                  </a:lnTo>
                  <a:lnTo>
                    <a:pt x="149" y="1008"/>
                  </a:lnTo>
                  <a:lnTo>
                    <a:pt x="498" y="1008"/>
                  </a:lnTo>
                  <a:lnTo>
                    <a:pt x="498" y="1141"/>
                  </a:lnTo>
                  <a:lnTo>
                    <a:pt x="646" y="1141"/>
                  </a:lnTo>
                  <a:lnTo>
                    <a:pt x="646" y="895"/>
                  </a:lnTo>
                  <a:lnTo>
                    <a:pt x="572" y="895"/>
                  </a:lnTo>
                  <a:lnTo>
                    <a:pt x="572" y="0"/>
                  </a:lnTo>
                  <a:lnTo>
                    <a:pt x="241" y="0"/>
                  </a:lnTo>
                  <a:close/>
                  <a:moveTo>
                    <a:pt x="344" y="114"/>
                  </a:moveTo>
                  <a:lnTo>
                    <a:pt x="423" y="114"/>
                  </a:lnTo>
                  <a:lnTo>
                    <a:pt x="423" y="895"/>
                  </a:lnTo>
                  <a:lnTo>
                    <a:pt x="225" y="895"/>
                  </a:lnTo>
                  <a:lnTo>
                    <a:pt x="344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5818188" y="5922963"/>
              <a:ext cx="71438" cy="144463"/>
            </a:xfrm>
            <a:custGeom>
              <a:avLst/>
              <a:gdLst>
                <a:gd name="T0" fmla="*/ 360 w 494"/>
                <a:gd name="T1" fmla="*/ 302 h 1008"/>
                <a:gd name="T2" fmla="*/ 153 w 494"/>
                <a:gd name="T3" fmla="*/ 1008 h 1008"/>
                <a:gd name="T4" fmla="*/ 0 w 494"/>
                <a:gd name="T5" fmla="*/ 1008 h 1008"/>
                <a:gd name="T6" fmla="*/ 0 w 494"/>
                <a:gd name="T7" fmla="*/ 0 h 1008"/>
                <a:gd name="T8" fmla="*/ 134 w 494"/>
                <a:gd name="T9" fmla="*/ 0 h 1008"/>
                <a:gd name="T10" fmla="*/ 134 w 494"/>
                <a:gd name="T11" fmla="*/ 729 h 1008"/>
                <a:gd name="T12" fmla="*/ 347 w 494"/>
                <a:gd name="T13" fmla="*/ 0 h 1008"/>
                <a:gd name="T14" fmla="*/ 494 w 494"/>
                <a:gd name="T15" fmla="*/ 0 h 1008"/>
                <a:gd name="T16" fmla="*/ 494 w 494"/>
                <a:gd name="T17" fmla="*/ 1008 h 1008"/>
                <a:gd name="T18" fmla="*/ 360 w 494"/>
                <a:gd name="T19" fmla="*/ 1008 h 1008"/>
                <a:gd name="T20" fmla="*/ 360 w 494"/>
                <a:gd name="T21" fmla="*/ 302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4" h="1008">
                  <a:moveTo>
                    <a:pt x="360" y="302"/>
                  </a:moveTo>
                  <a:lnTo>
                    <a:pt x="153" y="1008"/>
                  </a:lnTo>
                  <a:lnTo>
                    <a:pt x="0" y="1008"/>
                  </a:lnTo>
                  <a:lnTo>
                    <a:pt x="0" y="0"/>
                  </a:lnTo>
                  <a:lnTo>
                    <a:pt x="134" y="0"/>
                  </a:lnTo>
                  <a:lnTo>
                    <a:pt x="134" y="729"/>
                  </a:lnTo>
                  <a:lnTo>
                    <a:pt x="347" y="0"/>
                  </a:lnTo>
                  <a:lnTo>
                    <a:pt x="494" y="0"/>
                  </a:lnTo>
                  <a:lnTo>
                    <a:pt x="494" y="1008"/>
                  </a:lnTo>
                  <a:lnTo>
                    <a:pt x="360" y="1008"/>
                  </a:lnTo>
                  <a:lnTo>
                    <a:pt x="360" y="3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7"/>
            <p:cNvSpPr>
              <a:spLocks noEditPoints="1"/>
            </p:cNvSpPr>
            <p:nvPr userDrawn="1"/>
          </p:nvSpPr>
          <p:spPr bwMode="auto">
            <a:xfrm>
              <a:off x="5913438" y="5899151"/>
              <a:ext cx="71438" cy="168275"/>
            </a:xfrm>
            <a:custGeom>
              <a:avLst/>
              <a:gdLst>
                <a:gd name="T0" fmla="*/ 360 w 494"/>
                <a:gd name="T1" fmla="*/ 462 h 1168"/>
                <a:gd name="T2" fmla="*/ 153 w 494"/>
                <a:gd name="T3" fmla="*/ 1168 h 1168"/>
                <a:gd name="T4" fmla="*/ 0 w 494"/>
                <a:gd name="T5" fmla="*/ 1168 h 1168"/>
                <a:gd name="T6" fmla="*/ 0 w 494"/>
                <a:gd name="T7" fmla="*/ 160 h 1168"/>
                <a:gd name="T8" fmla="*/ 134 w 494"/>
                <a:gd name="T9" fmla="*/ 160 h 1168"/>
                <a:gd name="T10" fmla="*/ 134 w 494"/>
                <a:gd name="T11" fmla="*/ 889 h 1168"/>
                <a:gd name="T12" fmla="*/ 347 w 494"/>
                <a:gd name="T13" fmla="*/ 160 h 1168"/>
                <a:gd name="T14" fmla="*/ 494 w 494"/>
                <a:gd name="T15" fmla="*/ 160 h 1168"/>
                <a:gd name="T16" fmla="*/ 494 w 494"/>
                <a:gd name="T17" fmla="*/ 1168 h 1168"/>
                <a:gd name="T18" fmla="*/ 360 w 494"/>
                <a:gd name="T19" fmla="*/ 1168 h 1168"/>
                <a:gd name="T20" fmla="*/ 360 w 494"/>
                <a:gd name="T21" fmla="*/ 462 h 1168"/>
                <a:gd name="T22" fmla="*/ 37 w 494"/>
                <a:gd name="T23" fmla="*/ 0 h 1168"/>
                <a:gd name="T24" fmla="*/ 37 w 494"/>
                <a:gd name="T25" fmla="*/ 109 h 1168"/>
                <a:gd name="T26" fmla="*/ 470 w 494"/>
                <a:gd name="T27" fmla="*/ 109 h 1168"/>
                <a:gd name="T28" fmla="*/ 470 w 494"/>
                <a:gd name="T29" fmla="*/ 0 h 1168"/>
                <a:gd name="T30" fmla="*/ 37 w 494"/>
                <a:gd name="T31" fmla="*/ 0 h 1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94" h="1168">
                  <a:moveTo>
                    <a:pt x="360" y="462"/>
                  </a:moveTo>
                  <a:lnTo>
                    <a:pt x="153" y="1168"/>
                  </a:lnTo>
                  <a:lnTo>
                    <a:pt x="0" y="1168"/>
                  </a:lnTo>
                  <a:lnTo>
                    <a:pt x="0" y="160"/>
                  </a:lnTo>
                  <a:lnTo>
                    <a:pt x="134" y="160"/>
                  </a:lnTo>
                  <a:lnTo>
                    <a:pt x="134" y="889"/>
                  </a:lnTo>
                  <a:lnTo>
                    <a:pt x="347" y="160"/>
                  </a:lnTo>
                  <a:lnTo>
                    <a:pt x="494" y="160"/>
                  </a:lnTo>
                  <a:lnTo>
                    <a:pt x="494" y="1168"/>
                  </a:lnTo>
                  <a:lnTo>
                    <a:pt x="360" y="1168"/>
                  </a:lnTo>
                  <a:lnTo>
                    <a:pt x="360" y="462"/>
                  </a:lnTo>
                  <a:close/>
                  <a:moveTo>
                    <a:pt x="37" y="0"/>
                  </a:moveTo>
                  <a:lnTo>
                    <a:pt x="37" y="109"/>
                  </a:lnTo>
                  <a:lnTo>
                    <a:pt x="470" y="109"/>
                  </a:lnTo>
                  <a:lnTo>
                    <a:pt x="47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6008688" y="5922963"/>
              <a:ext cx="73025" cy="144463"/>
            </a:xfrm>
            <a:custGeom>
              <a:avLst/>
              <a:gdLst>
                <a:gd name="T0" fmla="*/ 360 w 506"/>
                <a:gd name="T1" fmla="*/ 0 h 1008"/>
                <a:gd name="T2" fmla="*/ 506 w 506"/>
                <a:gd name="T3" fmla="*/ 0 h 1008"/>
                <a:gd name="T4" fmla="*/ 506 w 506"/>
                <a:gd name="T5" fmla="*/ 1008 h 1008"/>
                <a:gd name="T6" fmla="*/ 360 w 506"/>
                <a:gd name="T7" fmla="*/ 1008 h 1008"/>
                <a:gd name="T8" fmla="*/ 360 w 506"/>
                <a:gd name="T9" fmla="*/ 566 h 1008"/>
                <a:gd name="T10" fmla="*/ 146 w 506"/>
                <a:gd name="T11" fmla="*/ 566 h 1008"/>
                <a:gd name="T12" fmla="*/ 146 w 506"/>
                <a:gd name="T13" fmla="*/ 1008 h 1008"/>
                <a:gd name="T14" fmla="*/ 0 w 506"/>
                <a:gd name="T15" fmla="*/ 1008 h 1008"/>
                <a:gd name="T16" fmla="*/ 0 w 506"/>
                <a:gd name="T17" fmla="*/ 0 h 1008"/>
                <a:gd name="T18" fmla="*/ 146 w 506"/>
                <a:gd name="T19" fmla="*/ 0 h 1008"/>
                <a:gd name="T20" fmla="*/ 146 w 506"/>
                <a:gd name="T21" fmla="*/ 448 h 1008"/>
                <a:gd name="T22" fmla="*/ 360 w 506"/>
                <a:gd name="T23" fmla="*/ 448 h 1008"/>
                <a:gd name="T24" fmla="*/ 360 w 506"/>
                <a:gd name="T25" fmla="*/ 0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6" h="1008">
                  <a:moveTo>
                    <a:pt x="360" y="0"/>
                  </a:moveTo>
                  <a:lnTo>
                    <a:pt x="506" y="0"/>
                  </a:lnTo>
                  <a:lnTo>
                    <a:pt x="506" y="1008"/>
                  </a:lnTo>
                  <a:lnTo>
                    <a:pt x="360" y="1008"/>
                  </a:lnTo>
                  <a:lnTo>
                    <a:pt x="360" y="566"/>
                  </a:lnTo>
                  <a:lnTo>
                    <a:pt x="146" y="566"/>
                  </a:lnTo>
                  <a:lnTo>
                    <a:pt x="146" y="1008"/>
                  </a:lnTo>
                  <a:lnTo>
                    <a:pt x="0" y="1008"/>
                  </a:lnTo>
                  <a:lnTo>
                    <a:pt x="0" y="0"/>
                  </a:lnTo>
                  <a:lnTo>
                    <a:pt x="146" y="0"/>
                  </a:lnTo>
                  <a:lnTo>
                    <a:pt x="146" y="448"/>
                  </a:lnTo>
                  <a:lnTo>
                    <a:pt x="360" y="448"/>
                  </a:lnTo>
                  <a:lnTo>
                    <a:pt x="36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5102225" y="5922963"/>
              <a:ext cx="82550" cy="144463"/>
            </a:xfrm>
            <a:custGeom>
              <a:avLst/>
              <a:gdLst>
                <a:gd name="T0" fmla="*/ 363 w 571"/>
                <a:gd name="T1" fmla="*/ 1008 h 1008"/>
                <a:gd name="T2" fmla="*/ 217 w 571"/>
                <a:gd name="T3" fmla="*/ 1008 h 1008"/>
                <a:gd name="T4" fmla="*/ 217 w 571"/>
                <a:gd name="T5" fmla="*/ 689 h 1008"/>
                <a:gd name="T6" fmla="*/ 0 w 571"/>
                <a:gd name="T7" fmla="*/ 0 h 1008"/>
                <a:gd name="T8" fmla="*/ 148 w 571"/>
                <a:gd name="T9" fmla="*/ 0 h 1008"/>
                <a:gd name="T10" fmla="*/ 289 w 571"/>
                <a:gd name="T11" fmla="*/ 556 h 1008"/>
                <a:gd name="T12" fmla="*/ 421 w 571"/>
                <a:gd name="T13" fmla="*/ 0 h 1008"/>
                <a:gd name="T14" fmla="*/ 571 w 571"/>
                <a:gd name="T15" fmla="*/ 0 h 1008"/>
                <a:gd name="T16" fmla="*/ 363 w 571"/>
                <a:gd name="T17" fmla="*/ 689 h 1008"/>
                <a:gd name="T18" fmla="*/ 363 w 571"/>
                <a:gd name="T19" fmla="*/ 1008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1" h="1008">
                  <a:moveTo>
                    <a:pt x="363" y="1008"/>
                  </a:moveTo>
                  <a:lnTo>
                    <a:pt x="217" y="1008"/>
                  </a:lnTo>
                  <a:lnTo>
                    <a:pt x="217" y="689"/>
                  </a:lnTo>
                  <a:lnTo>
                    <a:pt x="0" y="0"/>
                  </a:lnTo>
                  <a:lnTo>
                    <a:pt x="148" y="0"/>
                  </a:lnTo>
                  <a:lnTo>
                    <a:pt x="289" y="556"/>
                  </a:lnTo>
                  <a:lnTo>
                    <a:pt x="421" y="0"/>
                  </a:lnTo>
                  <a:lnTo>
                    <a:pt x="571" y="0"/>
                  </a:lnTo>
                  <a:lnTo>
                    <a:pt x="363" y="689"/>
                  </a:lnTo>
                  <a:lnTo>
                    <a:pt x="363" y="10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5186363" y="5922963"/>
              <a:ext cx="82550" cy="144463"/>
            </a:xfrm>
            <a:custGeom>
              <a:avLst/>
              <a:gdLst>
                <a:gd name="T0" fmla="*/ 364 w 571"/>
                <a:gd name="T1" fmla="*/ 1008 h 1008"/>
                <a:gd name="T2" fmla="*/ 217 w 571"/>
                <a:gd name="T3" fmla="*/ 1008 h 1008"/>
                <a:gd name="T4" fmla="*/ 217 w 571"/>
                <a:gd name="T5" fmla="*/ 689 h 1008"/>
                <a:gd name="T6" fmla="*/ 0 w 571"/>
                <a:gd name="T7" fmla="*/ 0 h 1008"/>
                <a:gd name="T8" fmla="*/ 149 w 571"/>
                <a:gd name="T9" fmla="*/ 0 h 1008"/>
                <a:gd name="T10" fmla="*/ 289 w 571"/>
                <a:gd name="T11" fmla="*/ 556 h 1008"/>
                <a:gd name="T12" fmla="*/ 422 w 571"/>
                <a:gd name="T13" fmla="*/ 0 h 1008"/>
                <a:gd name="T14" fmla="*/ 571 w 571"/>
                <a:gd name="T15" fmla="*/ 0 h 1008"/>
                <a:gd name="T16" fmla="*/ 364 w 571"/>
                <a:gd name="T17" fmla="*/ 689 h 1008"/>
                <a:gd name="T18" fmla="*/ 364 w 571"/>
                <a:gd name="T19" fmla="*/ 1008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1" h="1008">
                  <a:moveTo>
                    <a:pt x="364" y="1008"/>
                  </a:moveTo>
                  <a:lnTo>
                    <a:pt x="217" y="1008"/>
                  </a:lnTo>
                  <a:lnTo>
                    <a:pt x="217" y="689"/>
                  </a:lnTo>
                  <a:lnTo>
                    <a:pt x="0" y="0"/>
                  </a:lnTo>
                  <a:lnTo>
                    <a:pt x="149" y="0"/>
                  </a:lnTo>
                  <a:lnTo>
                    <a:pt x="289" y="556"/>
                  </a:lnTo>
                  <a:lnTo>
                    <a:pt x="422" y="0"/>
                  </a:lnTo>
                  <a:lnTo>
                    <a:pt x="571" y="0"/>
                  </a:lnTo>
                  <a:lnTo>
                    <a:pt x="364" y="689"/>
                  </a:lnTo>
                  <a:lnTo>
                    <a:pt x="364" y="10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5553075" y="6159501"/>
              <a:ext cx="68263" cy="146050"/>
            </a:xfrm>
            <a:custGeom>
              <a:avLst/>
              <a:gdLst>
                <a:gd name="T0" fmla="*/ 325 w 474"/>
                <a:gd name="T1" fmla="*/ 315 h 1009"/>
                <a:gd name="T2" fmla="*/ 325 w 474"/>
                <a:gd name="T3" fmla="*/ 147 h 1009"/>
                <a:gd name="T4" fmla="*/ 321 w 474"/>
                <a:gd name="T5" fmla="*/ 128 h 1009"/>
                <a:gd name="T6" fmla="*/ 311 w 474"/>
                <a:gd name="T7" fmla="*/ 119 h 1009"/>
                <a:gd name="T8" fmla="*/ 292 w 474"/>
                <a:gd name="T9" fmla="*/ 114 h 1009"/>
                <a:gd name="T10" fmla="*/ 196 w 474"/>
                <a:gd name="T11" fmla="*/ 114 h 1009"/>
                <a:gd name="T12" fmla="*/ 172 w 474"/>
                <a:gd name="T13" fmla="*/ 116 h 1009"/>
                <a:gd name="T14" fmla="*/ 158 w 474"/>
                <a:gd name="T15" fmla="*/ 122 h 1009"/>
                <a:gd name="T16" fmla="*/ 153 w 474"/>
                <a:gd name="T17" fmla="*/ 128 h 1009"/>
                <a:gd name="T18" fmla="*/ 150 w 474"/>
                <a:gd name="T19" fmla="*/ 136 h 1009"/>
                <a:gd name="T20" fmla="*/ 148 w 474"/>
                <a:gd name="T21" fmla="*/ 160 h 1009"/>
                <a:gd name="T22" fmla="*/ 149 w 474"/>
                <a:gd name="T23" fmla="*/ 862 h 1009"/>
                <a:gd name="T24" fmla="*/ 152 w 474"/>
                <a:gd name="T25" fmla="*/ 877 h 1009"/>
                <a:gd name="T26" fmla="*/ 155 w 474"/>
                <a:gd name="T27" fmla="*/ 883 h 1009"/>
                <a:gd name="T28" fmla="*/ 160 w 474"/>
                <a:gd name="T29" fmla="*/ 888 h 1009"/>
                <a:gd name="T30" fmla="*/ 168 w 474"/>
                <a:gd name="T31" fmla="*/ 891 h 1009"/>
                <a:gd name="T32" fmla="*/ 183 w 474"/>
                <a:gd name="T33" fmla="*/ 894 h 1009"/>
                <a:gd name="T34" fmla="*/ 279 w 474"/>
                <a:gd name="T35" fmla="*/ 895 h 1009"/>
                <a:gd name="T36" fmla="*/ 303 w 474"/>
                <a:gd name="T37" fmla="*/ 893 h 1009"/>
                <a:gd name="T38" fmla="*/ 311 w 474"/>
                <a:gd name="T39" fmla="*/ 890 h 1009"/>
                <a:gd name="T40" fmla="*/ 317 w 474"/>
                <a:gd name="T41" fmla="*/ 885 h 1009"/>
                <a:gd name="T42" fmla="*/ 323 w 474"/>
                <a:gd name="T43" fmla="*/ 872 h 1009"/>
                <a:gd name="T44" fmla="*/ 325 w 474"/>
                <a:gd name="T45" fmla="*/ 848 h 1009"/>
                <a:gd name="T46" fmla="*/ 474 w 474"/>
                <a:gd name="T47" fmla="*/ 695 h 1009"/>
                <a:gd name="T48" fmla="*/ 473 w 474"/>
                <a:gd name="T49" fmla="*/ 883 h 1009"/>
                <a:gd name="T50" fmla="*/ 468 w 474"/>
                <a:gd name="T51" fmla="*/ 914 h 1009"/>
                <a:gd name="T52" fmla="*/ 459 w 474"/>
                <a:gd name="T53" fmla="*/ 941 h 1009"/>
                <a:gd name="T54" fmla="*/ 445 w 474"/>
                <a:gd name="T55" fmla="*/ 963 h 1009"/>
                <a:gd name="T56" fmla="*/ 426 w 474"/>
                <a:gd name="T57" fmla="*/ 981 h 1009"/>
                <a:gd name="T58" fmla="*/ 403 w 474"/>
                <a:gd name="T59" fmla="*/ 995 h 1009"/>
                <a:gd name="T60" fmla="*/ 375 w 474"/>
                <a:gd name="T61" fmla="*/ 1004 h 1009"/>
                <a:gd name="T62" fmla="*/ 340 w 474"/>
                <a:gd name="T63" fmla="*/ 1008 h 1009"/>
                <a:gd name="T64" fmla="*/ 151 w 474"/>
                <a:gd name="T65" fmla="*/ 1009 h 1009"/>
                <a:gd name="T66" fmla="*/ 115 w 474"/>
                <a:gd name="T67" fmla="*/ 1006 h 1009"/>
                <a:gd name="T68" fmla="*/ 85 w 474"/>
                <a:gd name="T69" fmla="*/ 1000 h 1009"/>
                <a:gd name="T70" fmla="*/ 59 w 474"/>
                <a:gd name="T71" fmla="*/ 988 h 1009"/>
                <a:gd name="T72" fmla="*/ 38 w 474"/>
                <a:gd name="T73" fmla="*/ 973 h 1009"/>
                <a:gd name="T74" fmla="*/ 22 w 474"/>
                <a:gd name="T75" fmla="*/ 953 h 1009"/>
                <a:gd name="T76" fmla="*/ 10 w 474"/>
                <a:gd name="T77" fmla="*/ 928 h 1009"/>
                <a:gd name="T78" fmla="*/ 3 w 474"/>
                <a:gd name="T79" fmla="*/ 899 h 1009"/>
                <a:gd name="T80" fmla="*/ 0 w 474"/>
                <a:gd name="T81" fmla="*/ 866 h 1009"/>
                <a:gd name="T82" fmla="*/ 1 w 474"/>
                <a:gd name="T83" fmla="*/ 124 h 1009"/>
                <a:gd name="T84" fmla="*/ 5 w 474"/>
                <a:gd name="T85" fmla="*/ 93 h 1009"/>
                <a:gd name="T86" fmla="*/ 16 w 474"/>
                <a:gd name="T87" fmla="*/ 66 h 1009"/>
                <a:gd name="T88" fmla="*/ 30 w 474"/>
                <a:gd name="T89" fmla="*/ 44 h 1009"/>
                <a:gd name="T90" fmla="*/ 48 w 474"/>
                <a:gd name="T91" fmla="*/ 27 h 1009"/>
                <a:gd name="T92" fmla="*/ 72 w 474"/>
                <a:gd name="T93" fmla="*/ 14 h 1009"/>
                <a:gd name="T94" fmla="*/ 100 w 474"/>
                <a:gd name="T95" fmla="*/ 5 h 1009"/>
                <a:gd name="T96" fmla="*/ 133 w 474"/>
                <a:gd name="T97" fmla="*/ 1 h 1009"/>
                <a:gd name="T98" fmla="*/ 322 w 474"/>
                <a:gd name="T99" fmla="*/ 0 h 1009"/>
                <a:gd name="T100" fmla="*/ 358 w 474"/>
                <a:gd name="T101" fmla="*/ 2 h 1009"/>
                <a:gd name="T102" fmla="*/ 389 w 474"/>
                <a:gd name="T103" fmla="*/ 9 h 1009"/>
                <a:gd name="T104" fmla="*/ 415 w 474"/>
                <a:gd name="T105" fmla="*/ 20 h 1009"/>
                <a:gd name="T106" fmla="*/ 436 w 474"/>
                <a:gd name="T107" fmla="*/ 35 h 1009"/>
                <a:gd name="T108" fmla="*/ 453 w 474"/>
                <a:gd name="T109" fmla="*/ 55 h 1009"/>
                <a:gd name="T110" fmla="*/ 464 w 474"/>
                <a:gd name="T111" fmla="*/ 79 h 1009"/>
                <a:gd name="T112" fmla="*/ 471 w 474"/>
                <a:gd name="T113" fmla="*/ 108 h 1009"/>
                <a:gd name="T114" fmla="*/ 474 w 474"/>
                <a:gd name="T115" fmla="*/ 141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74" h="1009">
                  <a:moveTo>
                    <a:pt x="474" y="315"/>
                  </a:moveTo>
                  <a:lnTo>
                    <a:pt x="325" y="315"/>
                  </a:lnTo>
                  <a:lnTo>
                    <a:pt x="325" y="160"/>
                  </a:lnTo>
                  <a:lnTo>
                    <a:pt x="325" y="147"/>
                  </a:lnTo>
                  <a:lnTo>
                    <a:pt x="323" y="136"/>
                  </a:lnTo>
                  <a:lnTo>
                    <a:pt x="321" y="128"/>
                  </a:lnTo>
                  <a:lnTo>
                    <a:pt x="317" y="122"/>
                  </a:lnTo>
                  <a:lnTo>
                    <a:pt x="311" y="119"/>
                  </a:lnTo>
                  <a:lnTo>
                    <a:pt x="303" y="116"/>
                  </a:lnTo>
                  <a:lnTo>
                    <a:pt x="292" y="114"/>
                  </a:lnTo>
                  <a:lnTo>
                    <a:pt x="279" y="114"/>
                  </a:lnTo>
                  <a:lnTo>
                    <a:pt x="196" y="114"/>
                  </a:lnTo>
                  <a:lnTo>
                    <a:pt x="183" y="114"/>
                  </a:lnTo>
                  <a:lnTo>
                    <a:pt x="172" y="116"/>
                  </a:lnTo>
                  <a:lnTo>
                    <a:pt x="164" y="119"/>
                  </a:lnTo>
                  <a:lnTo>
                    <a:pt x="158" y="122"/>
                  </a:lnTo>
                  <a:lnTo>
                    <a:pt x="155" y="125"/>
                  </a:lnTo>
                  <a:lnTo>
                    <a:pt x="153" y="128"/>
                  </a:lnTo>
                  <a:lnTo>
                    <a:pt x="152" y="132"/>
                  </a:lnTo>
                  <a:lnTo>
                    <a:pt x="150" y="136"/>
                  </a:lnTo>
                  <a:lnTo>
                    <a:pt x="149" y="147"/>
                  </a:lnTo>
                  <a:lnTo>
                    <a:pt x="148" y="160"/>
                  </a:lnTo>
                  <a:lnTo>
                    <a:pt x="148" y="848"/>
                  </a:lnTo>
                  <a:lnTo>
                    <a:pt x="149" y="862"/>
                  </a:lnTo>
                  <a:lnTo>
                    <a:pt x="150" y="872"/>
                  </a:lnTo>
                  <a:lnTo>
                    <a:pt x="152" y="877"/>
                  </a:lnTo>
                  <a:lnTo>
                    <a:pt x="153" y="880"/>
                  </a:lnTo>
                  <a:lnTo>
                    <a:pt x="155" y="883"/>
                  </a:lnTo>
                  <a:lnTo>
                    <a:pt x="158" y="885"/>
                  </a:lnTo>
                  <a:lnTo>
                    <a:pt x="160" y="888"/>
                  </a:lnTo>
                  <a:lnTo>
                    <a:pt x="164" y="890"/>
                  </a:lnTo>
                  <a:lnTo>
                    <a:pt x="168" y="891"/>
                  </a:lnTo>
                  <a:lnTo>
                    <a:pt x="172" y="893"/>
                  </a:lnTo>
                  <a:lnTo>
                    <a:pt x="183" y="894"/>
                  </a:lnTo>
                  <a:lnTo>
                    <a:pt x="196" y="895"/>
                  </a:lnTo>
                  <a:lnTo>
                    <a:pt x="279" y="895"/>
                  </a:lnTo>
                  <a:lnTo>
                    <a:pt x="292" y="894"/>
                  </a:lnTo>
                  <a:lnTo>
                    <a:pt x="303" y="893"/>
                  </a:lnTo>
                  <a:lnTo>
                    <a:pt x="307" y="891"/>
                  </a:lnTo>
                  <a:lnTo>
                    <a:pt x="311" y="890"/>
                  </a:lnTo>
                  <a:lnTo>
                    <a:pt x="315" y="888"/>
                  </a:lnTo>
                  <a:lnTo>
                    <a:pt x="317" y="885"/>
                  </a:lnTo>
                  <a:lnTo>
                    <a:pt x="321" y="880"/>
                  </a:lnTo>
                  <a:lnTo>
                    <a:pt x="323" y="872"/>
                  </a:lnTo>
                  <a:lnTo>
                    <a:pt x="325" y="862"/>
                  </a:lnTo>
                  <a:lnTo>
                    <a:pt x="325" y="848"/>
                  </a:lnTo>
                  <a:lnTo>
                    <a:pt x="325" y="695"/>
                  </a:lnTo>
                  <a:lnTo>
                    <a:pt x="474" y="695"/>
                  </a:lnTo>
                  <a:lnTo>
                    <a:pt x="474" y="866"/>
                  </a:lnTo>
                  <a:lnTo>
                    <a:pt x="473" y="883"/>
                  </a:lnTo>
                  <a:lnTo>
                    <a:pt x="471" y="899"/>
                  </a:lnTo>
                  <a:lnTo>
                    <a:pt x="468" y="914"/>
                  </a:lnTo>
                  <a:lnTo>
                    <a:pt x="464" y="928"/>
                  </a:lnTo>
                  <a:lnTo>
                    <a:pt x="459" y="941"/>
                  </a:lnTo>
                  <a:lnTo>
                    <a:pt x="453" y="953"/>
                  </a:lnTo>
                  <a:lnTo>
                    <a:pt x="445" y="963"/>
                  </a:lnTo>
                  <a:lnTo>
                    <a:pt x="436" y="973"/>
                  </a:lnTo>
                  <a:lnTo>
                    <a:pt x="426" y="981"/>
                  </a:lnTo>
                  <a:lnTo>
                    <a:pt x="415" y="988"/>
                  </a:lnTo>
                  <a:lnTo>
                    <a:pt x="403" y="995"/>
                  </a:lnTo>
                  <a:lnTo>
                    <a:pt x="389" y="1000"/>
                  </a:lnTo>
                  <a:lnTo>
                    <a:pt x="375" y="1004"/>
                  </a:lnTo>
                  <a:lnTo>
                    <a:pt x="358" y="1006"/>
                  </a:lnTo>
                  <a:lnTo>
                    <a:pt x="340" y="1008"/>
                  </a:lnTo>
                  <a:lnTo>
                    <a:pt x="322" y="1009"/>
                  </a:lnTo>
                  <a:lnTo>
                    <a:pt x="151" y="1009"/>
                  </a:lnTo>
                  <a:lnTo>
                    <a:pt x="133" y="1008"/>
                  </a:lnTo>
                  <a:lnTo>
                    <a:pt x="115" y="1006"/>
                  </a:lnTo>
                  <a:lnTo>
                    <a:pt x="100" y="1004"/>
                  </a:lnTo>
                  <a:lnTo>
                    <a:pt x="85" y="1000"/>
                  </a:lnTo>
                  <a:lnTo>
                    <a:pt x="72" y="995"/>
                  </a:lnTo>
                  <a:lnTo>
                    <a:pt x="59" y="988"/>
                  </a:lnTo>
                  <a:lnTo>
                    <a:pt x="48" y="981"/>
                  </a:lnTo>
                  <a:lnTo>
                    <a:pt x="38" y="973"/>
                  </a:lnTo>
                  <a:lnTo>
                    <a:pt x="30" y="963"/>
                  </a:lnTo>
                  <a:lnTo>
                    <a:pt x="22" y="953"/>
                  </a:lnTo>
                  <a:lnTo>
                    <a:pt x="16" y="941"/>
                  </a:lnTo>
                  <a:lnTo>
                    <a:pt x="10" y="928"/>
                  </a:lnTo>
                  <a:lnTo>
                    <a:pt x="5" y="914"/>
                  </a:lnTo>
                  <a:lnTo>
                    <a:pt x="3" y="899"/>
                  </a:lnTo>
                  <a:lnTo>
                    <a:pt x="1" y="883"/>
                  </a:lnTo>
                  <a:lnTo>
                    <a:pt x="0" y="866"/>
                  </a:lnTo>
                  <a:lnTo>
                    <a:pt x="0" y="141"/>
                  </a:lnTo>
                  <a:lnTo>
                    <a:pt x="1" y="124"/>
                  </a:lnTo>
                  <a:lnTo>
                    <a:pt x="3" y="108"/>
                  </a:lnTo>
                  <a:lnTo>
                    <a:pt x="5" y="93"/>
                  </a:lnTo>
                  <a:lnTo>
                    <a:pt x="10" y="79"/>
                  </a:lnTo>
                  <a:lnTo>
                    <a:pt x="16" y="66"/>
                  </a:lnTo>
                  <a:lnTo>
                    <a:pt x="22" y="55"/>
                  </a:lnTo>
                  <a:lnTo>
                    <a:pt x="30" y="44"/>
                  </a:lnTo>
                  <a:lnTo>
                    <a:pt x="38" y="35"/>
                  </a:lnTo>
                  <a:lnTo>
                    <a:pt x="48" y="27"/>
                  </a:lnTo>
                  <a:lnTo>
                    <a:pt x="59" y="20"/>
                  </a:lnTo>
                  <a:lnTo>
                    <a:pt x="72" y="14"/>
                  </a:lnTo>
                  <a:lnTo>
                    <a:pt x="85" y="9"/>
                  </a:lnTo>
                  <a:lnTo>
                    <a:pt x="100" y="5"/>
                  </a:lnTo>
                  <a:lnTo>
                    <a:pt x="115" y="2"/>
                  </a:lnTo>
                  <a:lnTo>
                    <a:pt x="133" y="1"/>
                  </a:lnTo>
                  <a:lnTo>
                    <a:pt x="151" y="0"/>
                  </a:lnTo>
                  <a:lnTo>
                    <a:pt x="322" y="0"/>
                  </a:lnTo>
                  <a:lnTo>
                    <a:pt x="340" y="1"/>
                  </a:lnTo>
                  <a:lnTo>
                    <a:pt x="358" y="2"/>
                  </a:lnTo>
                  <a:lnTo>
                    <a:pt x="375" y="5"/>
                  </a:lnTo>
                  <a:lnTo>
                    <a:pt x="389" y="9"/>
                  </a:lnTo>
                  <a:lnTo>
                    <a:pt x="403" y="14"/>
                  </a:lnTo>
                  <a:lnTo>
                    <a:pt x="415" y="20"/>
                  </a:lnTo>
                  <a:lnTo>
                    <a:pt x="426" y="27"/>
                  </a:lnTo>
                  <a:lnTo>
                    <a:pt x="436" y="35"/>
                  </a:lnTo>
                  <a:lnTo>
                    <a:pt x="445" y="44"/>
                  </a:lnTo>
                  <a:lnTo>
                    <a:pt x="453" y="55"/>
                  </a:lnTo>
                  <a:lnTo>
                    <a:pt x="459" y="66"/>
                  </a:lnTo>
                  <a:lnTo>
                    <a:pt x="464" y="79"/>
                  </a:lnTo>
                  <a:lnTo>
                    <a:pt x="468" y="93"/>
                  </a:lnTo>
                  <a:lnTo>
                    <a:pt x="471" y="108"/>
                  </a:lnTo>
                  <a:lnTo>
                    <a:pt x="473" y="124"/>
                  </a:lnTo>
                  <a:lnTo>
                    <a:pt x="474" y="141"/>
                  </a:lnTo>
                  <a:lnTo>
                    <a:pt x="474" y="3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2"/>
            <p:cNvSpPr>
              <a:spLocks noEditPoints="1"/>
            </p:cNvSpPr>
            <p:nvPr userDrawn="1"/>
          </p:nvSpPr>
          <p:spPr bwMode="auto">
            <a:xfrm>
              <a:off x="5632450" y="6159501"/>
              <a:ext cx="84138" cy="146050"/>
            </a:xfrm>
            <a:custGeom>
              <a:avLst/>
              <a:gdLst>
                <a:gd name="T0" fmla="*/ 201 w 584"/>
                <a:gd name="T1" fmla="*/ 657 h 1007"/>
                <a:gd name="T2" fmla="*/ 377 w 584"/>
                <a:gd name="T3" fmla="*/ 657 h 1007"/>
                <a:gd name="T4" fmla="*/ 285 w 584"/>
                <a:gd name="T5" fmla="*/ 125 h 1007"/>
                <a:gd name="T6" fmla="*/ 201 w 584"/>
                <a:gd name="T7" fmla="*/ 657 h 1007"/>
                <a:gd name="T8" fmla="*/ 437 w 584"/>
                <a:gd name="T9" fmla="*/ 1007 h 1007"/>
                <a:gd name="T10" fmla="*/ 396 w 584"/>
                <a:gd name="T11" fmla="*/ 774 h 1007"/>
                <a:gd name="T12" fmla="*/ 183 w 584"/>
                <a:gd name="T13" fmla="*/ 774 h 1007"/>
                <a:gd name="T14" fmla="*/ 145 w 584"/>
                <a:gd name="T15" fmla="*/ 1007 h 1007"/>
                <a:gd name="T16" fmla="*/ 0 w 584"/>
                <a:gd name="T17" fmla="*/ 1007 h 1007"/>
                <a:gd name="T18" fmla="*/ 180 w 584"/>
                <a:gd name="T19" fmla="*/ 0 h 1007"/>
                <a:gd name="T20" fmla="*/ 391 w 584"/>
                <a:gd name="T21" fmla="*/ 0 h 1007"/>
                <a:gd name="T22" fmla="*/ 584 w 584"/>
                <a:gd name="T23" fmla="*/ 1007 h 1007"/>
                <a:gd name="T24" fmla="*/ 437 w 584"/>
                <a:gd name="T25" fmla="*/ 1007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84" h="1007">
                  <a:moveTo>
                    <a:pt x="201" y="657"/>
                  </a:moveTo>
                  <a:lnTo>
                    <a:pt x="377" y="657"/>
                  </a:lnTo>
                  <a:lnTo>
                    <a:pt x="285" y="125"/>
                  </a:lnTo>
                  <a:lnTo>
                    <a:pt x="201" y="657"/>
                  </a:lnTo>
                  <a:close/>
                  <a:moveTo>
                    <a:pt x="437" y="1007"/>
                  </a:moveTo>
                  <a:lnTo>
                    <a:pt x="396" y="774"/>
                  </a:lnTo>
                  <a:lnTo>
                    <a:pt x="183" y="774"/>
                  </a:lnTo>
                  <a:lnTo>
                    <a:pt x="145" y="1007"/>
                  </a:lnTo>
                  <a:lnTo>
                    <a:pt x="0" y="1007"/>
                  </a:lnTo>
                  <a:lnTo>
                    <a:pt x="180" y="0"/>
                  </a:lnTo>
                  <a:lnTo>
                    <a:pt x="391" y="0"/>
                  </a:lnTo>
                  <a:lnTo>
                    <a:pt x="584" y="1007"/>
                  </a:lnTo>
                  <a:lnTo>
                    <a:pt x="437" y="10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auto">
            <a:xfrm>
              <a:off x="5721350" y="6159501"/>
              <a:ext cx="87313" cy="146050"/>
            </a:xfrm>
            <a:custGeom>
              <a:avLst/>
              <a:gdLst>
                <a:gd name="T0" fmla="*/ 606 w 607"/>
                <a:gd name="T1" fmla="*/ 58 h 1007"/>
                <a:gd name="T2" fmla="*/ 607 w 607"/>
                <a:gd name="T3" fmla="*/ 58 h 1007"/>
                <a:gd name="T4" fmla="*/ 607 w 607"/>
                <a:gd name="T5" fmla="*/ 1007 h 1007"/>
                <a:gd name="T6" fmla="*/ 460 w 607"/>
                <a:gd name="T7" fmla="*/ 1007 h 1007"/>
                <a:gd name="T8" fmla="*/ 460 w 607"/>
                <a:gd name="T9" fmla="*/ 114 h 1007"/>
                <a:gd name="T10" fmla="*/ 242 w 607"/>
                <a:gd name="T11" fmla="*/ 114 h 1007"/>
                <a:gd name="T12" fmla="*/ 242 w 607"/>
                <a:gd name="T13" fmla="*/ 866 h 1007"/>
                <a:gd name="T14" fmla="*/ 242 w 607"/>
                <a:gd name="T15" fmla="*/ 883 h 1007"/>
                <a:gd name="T16" fmla="*/ 240 w 607"/>
                <a:gd name="T17" fmla="*/ 899 h 1007"/>
                <a:gd name="T18" fmla="*/ 237 w 607"/>
                <a:gd name="T19" fmla="*/ 914 h 1007"/>
                <a:gd name="T20" fmla="*/ 233 w 607"/>
                <a:gd name="T21" fmla="*/ 928 h 1007"/>
                <a:gd name="T22" fmla="*/ 228 w 607"/>
                <a:gd name="T23" fmla="*/ 941 h 1007"/>
                <a:gd name="T24" fmla="*/ 221 w 607"/>
                <a:gd name="T25" fmla="*/ 952 h 1007"/>
                <a:gd name="T26" fmla="*/ 213 w 607"/>
                <a:gd name="T27" fmla="*/ 963 h 1007"/>
                <a:gd name="T28" fmla="*/ 205 w 607"/>
                <a:gd name="T29" fmla="*/ 972 h 1007"/>
                <a:gd name="T30" fmla="*/ 195 w 607"/>
                <a:gd name="T31" fmla="*/ 980 h 1007"/>
                <a:gd name="T32" fmla="*/ 184 w 607"/>
                <a:gd name="T33" fmla="*/ 987 h 1007"/>
                <a:gd name="T34" fmla="*/ 171 w 607"/>
                <a:gd name="T35" fmla="*/ 993 h 1007"/>
                <a:gd name="T36" fmla="*/ 158 w 607"/>
                <a:gd name="T37" fmla="*/ 998 h 1007"/>
                <a:gd name="T38" fmla="*/ 143 w 607"/>
                <a:gd name="T39" fmla="*/ 1002 h 1007"/>
                <a:gd name="T40" fmla="*/ 126 w 607"/>
                <a:gd name="T41" fmla="*/ 1005 h 1007"/>
                <a:gd name="T42" fmla="*/ 109 w 607"/>
                <a:gd name="T43" fmla="*/ 1007 h 1007"/>
                <a:gd name="T44" fmla="*/ 91 w 607"/>
                <a:gd name="T45" fmla="*/ 1007 h 1007"/>
                <a:gd name="T46" fmla="*/ 0 w 607"/>
                <a:gd name="T47" fmla="*/ 1007 h 1007"/>
                <a:gd name="T48" fmla="*/ 0 w 607"/>
                <a:gd name="T49" fmla="*/ 884 h 1007"/>
                <a:gd name="T50" fmla="*/ 49 w 607"/>
                <a:gd name="T51" fmla="*/ 884 h 1007"/>
                <a:gd name="T52" fmla="*/ 62 w 607"/>
                <a:gd name="T53" fmla="*/ 883 h 1007"/>
                <a:gd name="T54" fmla="*/ 73 w 607"/>
                <a:gd name="T55" fmla="*/ 881 h 1007"/>
                <a:gd name="T56" fmla="*/ 77 w 607"/>
                <a:gd name="T57" fmla="*/ 880 h 1007"/>
                <a:gd name="T58" fmla="*/ 81 w 607"/>
                <a:gd name="T59" fmla="*/ 878 h 1007"/>
                <a:gd name="T60" fmla="*/ 85 w 607"/>
                <a:gd name="T61" fmla="*/ 876 h 1007"/>
                <a:gd name="T62" fmla="*/ 87 w 607"/>
                <a:gd name="T63" fmla="*/ 874 h 1007"/>
                <a:gd name="T64" fmla="*/ 91 w 607"/>
                <a:gd name="T65" fmla="*/ 869 h 1007"/>
                <a:gd name="T66" fmla="*/ 93 w 607"/>
                <a:gd name="T67" fmla="*/ 861 h 1007"/>
                <a:gd name="T68" fmla="*/ 95 w 607"/>
                <a:gd name="T69" fmla="*/ 850 h 1007"/>
                <a:gd name="T70" fmla="*/ 95 w 607"/>
                <a:gd name="T71" fmla="*/ 836 h 1007"/>
                <a:gd name="T72" fmla="*/ 95 w 607"/>
                <a:gd name="T73" fmla="*/ 0 h 1007"/>
                <a:gd name="T74" fmla="*/ 606 w 607"/>
                <a:gd name="T75" fmla="*/ 0 h 1007"/>
                <a:gd name="T76" fmla="*/ 606 w 607"/>
                <a:gd name="T77" fmla="*/ 58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07" h="1007">
                  <a:moveTo>
                    <a:pt x="606" y="58"/>
                  </a:moveTo>
                  <a:lnTo>
                    <a:pt x="607" y="58"/>
                  </a:lnTo>
                  <a:lnTo>
                    <a:pt x="607" y="1007"/>
                  </a:lnTo>
                  <a:lnTo>
                    <a:pt x="460" y="1007"/>
                  </a:lnTo>
                  <a:lnTo>
                    <a:pt x="460" y="114"/>
                  </a:lnTo>
                  <a:lnTo>
                    <a:pt x="242" y="114"/>
                  </a:lnTo>
                  <a:lnTo>
                    <a:pt x="242" y="866"/>
                  </a:lnTo>
                  <a:lnTo>
                    <a:pt x="242" y="883"/>
                  </a:lnTo>
                  <a:lnTo>
                    <a:pt x="240" y="899"/>
                  </a:lnTo>
                  <a:lnTo>
                    <a:pt x="237" y="914"/>
                  </a:lnTo>
                  <a:lnTo>
                    <a:pt x="233" y="928"/>
                  </a:lnTo>
                  <a:lnTo>
                    <a:pt x="228" y="941"/>
                  </a:lnTo>
                  <a:lnTo>
                    <a:pt x="221" y="952"/>
                  </a:lnTo>
                  <a:lnTo>
                    <a:pt x="213" y="963"/>
                  </a:lnTo>
                  <a:lnTo>
                    <a:pt x="205" y="972"/>
                  </a:lnTo>
                  <a:lnTo>
                    <a:pt x="195" y="980"/>
                  </a:lnTo>
                  <a:lnTo>
                    <a:pt x="184" y="987"/>
                  </a:lnTo>
                  <a:lnTo>
                    <a:pt x="171" y="993"/>
                  </a:lnTo>
                  <a:lnTo>
                    <a:pt x="158" y="998"/>
                  </a:lnTo>
                  <a:lnTo>
                    <a:pt x="143" y="1002"/>
                  </a:lnTo>
                  <a:lnTo>
                    <a:pt x="126" y="1005"/>
                  </a:lnTo>
                  <a:lnTo>
                    <a:pt x="109" y="1007"/>
                  </a:lnTo>
                  <a:lnTo>
                    <a:pt x="91" y="1007"/>
                  </a:lnTo>
                  <a:lnTo>
                    <a:pt x="0" y="1007"/>
                  </a:lnTo>
                  <a:lnTo>
                    <a:pt x="0" y="884"/>
                  </a:lnTo>
                  <a:lnTo>
                    <a:pt x="49" y="884"/>
                  </a:lnTo>
                  <a:lnTo>
                    <a:pt x="62" y="883"/>
                  </a:lnTo>
                  <a:lnTo>
                    <a:pt x="73" y="881"/>
                  </a:lnTo>
                  <a:lnTo>
                    <a:pt x="77" y="880"/>
                  </a:lnTo>
                  <a:lnTo>
                    <a:pt x="81" y="878"/>
                  </a:lnTo>
                  <a:lnTo>
                    <a:pt x="85" y="876"/>
                  </a:lnTo>
                  <a:lnTo>
                    <a:pt x="87" y="874"/>
                  </a:lnTo>
                  <a:lnTo>
                    <a:pt x="91" y="869"/>
                  </a:lnTo>
                  <a:lnTo>
                    <a:pt x="93" y="861"/>
                  </a:lnTo>
                  <a:lnTo>
                    <a:pt x="95" y="850"/>
                  </a:lnTo>
                  <a:lnTo>
                    <a:pt x="95" y="836"/>
                  </a:lnTo>
                  <a:lnTo>
                    <a:pt x="95" y="0"/>
                  </a:lnTo>
                  <a:lnTo>
                    <a:pt x="606" y="0"/>
                  </a:lnTo>
                  <a:lnTo>
                    <a:pt x="606" y="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4"/>
            <p:cNvSpPr>
              <a:spLocks noEditPoints="1"/>
            </p:cNvSpPr>
            <p:nvPr userDrawn="1"/>
          </p:nvSpPr>
          <p:spPr bwMode="auto">
            <a:xfrm>
              <a:off x="5834063" y="6159501"/>
              <a:ext cx="71438" cy="146050"/>
            </a:xfrm>
            <a:custGeom>
              <a:avLst/>
              <a:gdLst>
                <a:gd name="T0" fmla="*/ 321 w 502"/>
                <a:gd name="T1" fmla="*/ 552 h 1007"/>
                <a:gd name="T2" fmla="*/ 336 w 502"/>
                <a:gd name="T3" fmla="*/ 555 h 1007"/>
                <a:gd name="T4" fmla="*/ 343 w 502"/>
                <a:gd name="T5" fmla="*/ 559 h 1007"/>
                <a:gd name="T6" fmla="*/ 348 w 502"/>
                <a:gd name="T7" fmla="*/ 563 h 1007"/>
                <a:gd name="T8" fmla="*/ 352 w 502"/>
                <a:gd name="T9" fmla="*/ 570 h 1007"/>
                <a:gd name="T10" fmla="*/ 355 w 502"/>
                <a:gd name="T11" fmla="*/ 585 h 1007"/>
                <a:gd name="T12" fmla="*/ 355 w 502"/>
                <a:gd name="T13" fmla="*/ 847 h 1007"/>
                <a:gd name="T14" fmla="*/ 353 w 502"/>
                <a:gd name="T15" fmla="*/ 871 h 1007"/>
                <a:gd name="T16" fmla="*/ 350 w 502"/>
                <a:gd name="T17" fmla="*/ 879 h 1007"/>
                <a:gd name="T18" fmla="*/ 346 w 502"/>
                <a:gd name="T19" fmla="*/ 884 h 1007"/>
                <a:gd name="T20" fmla="*/ 340 w 502"/>
                <a:gd name="T21" fmla="*/ 888 h 1007"/>
                <a:gd name="T22" fmla="*/ 331 w 502"/>
                <a:gd name="T23" fmla="*/ 891 h 1007"/>
                <a:gd name="T24" fmla="*/ 307 w 502"/>
                <a:gd name="T25" fmla="*/ 893 h 1007"/>
                <a:gd name="T26" fmla="*/ 145 w 502"/>
                <a:gd name="T27" fmla="*/ 552 h 1007"/>
                <a:gd name="T28" fmla="*/ 502 w 502"/>
                <a:gd name="T29" fmla="*/ 114 h 1007"/>
                <a:gd name="T30" fmla="*/ 363 w 502"/>
                <a:gd name="T31" fmla="*/ 0 h 1007"/>
                <a:gd name="T32" fmla="*/ 0 w 502"/>
                <a:gd name="T33" fmla="*/ 0 h 1007"/>
                <a:gd name="T34" fmla="*/ 351 w 502"/>
                <a:gd name="T35" fmla="*/ 1007 h 1007"/>
                <a:gd name="T36" fmla="*/ 386 w 502"/>
                <a:gd name="T37" fmla="*/ 1005 h 1007"/>
                <a:gd name="T38" fmla="*/ 417 w 502"/>
                <a:gd name="T39" fmla="*/ 998 h 1007"/>
                <a:gd name="T40" fmla="*/ 444 w 502"/>
                <a:gd name="T41" fmla="*/ 987 h 1007"/>
                <a:gd name="T42" fmla="*/ 465 w 502"/>
                <a:gd name="T43" fmla="*/ 972 h 1007"/>
                <a:gd name="T44" fmla="*/ 481 w 502"/>
                <a:gd name="T45" fmla="*/ 952 h 1007"/>
                <a:gd name="T46" fmla="*/ 493 w 502"/>
                <a:gd name="T47" fmla="*/ 928 h 1007"/>
                <a:gd name="T48" fmla="*/ 500 w 502"/>
                <a:gd name="T49" fmla="*/ 899 h 1007"/>
                <a:gd name="T50" fmla="*/ 502 w 502"/>
                <a:gd name="T51" fmla="*/ 866 h 1007"/>
                <a:gd name="T52" fmla="*/ 501 w 502"/>
                <a:gd name="T53" fmla="*/ 572 h 1007"/>
                <a:gd name="T54" fmla="*/ 499 w 502"/>
                <a:gd name="T55" fmla="*/ 545 h 1007"/>
                <a:gd name="T56" fmla="*/ 494 w 502"/>
                <a:gd name="T57" fmla="*/ 521 h 1007"/>
                <a:gd name="T58" fmla="*/ 484 w 502"/>
                <a:gd name="T59" fmla="*/ 499 h 1007"/>
                <a:gd name="T60" fmla="*/ 472 w 502"/>
                <a:gd name="T61" fmla="*/ 481 h 1007"/>
                <a:gd name="T62" fmla="*/ 453 w 502"/>
                <a:gd name="T63" fmla="*/ 463 h 1007"/>
                <a:gd name="T64" fmla="*/ 428 w 502"/>
                <a:gd name="T65" fmla="*/ 450 h 1007"/>
                <a:gd name="T66" fmla="*/ 398 w 502"/>
                <a:gd name="T67" fmla="*/ 441 h 1007"/>
                <a:gd name="T68" fmla="*/ 363 w 502"/>
                <a:gd name="T69" fmla="*/ 438 h 1007"/>
                <a:gd name="T70" fmla="*/ 145 w 502"/>
                <a:gd name="T71" fmla="*/ 114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02" h="1007">
                  <a:moveTo>
                    <a:pt x="307" y="552"/>
                  </a:moveTo>
                  <a:lnTo>
                    <a:pt x="321" y="552"/>
                  </a:lnTo>
                  <a:lnTo>
                    <a:pt x="331" y="554"/>
                  </a:lnTo>
                  <a:lnTo>
                    <a:pt x="336" y="555"/>
                  </a:lnTo>
                  <a:lnTo>
                    <a:pt x="340" y="557"/>
                  </a:lnTo>
                  <a:lnTo>
                    <a:pt x="343" y="559"/>
                  </a:lnTo>
                  <a:lnTo>
                    <a:pt x="346" y="561"/>
                  </a:lnTo>
                  <a:lnTo>
                    <a:pt x="348" y="563"/>
                  </a:lnTo>
                  <a:lnTo>
                    <a:pt x="350" y="566"/>
                  </a:lnTo>
                  <a:lnTo>
                    <a:pt x="352" y="570"/>
                  </a:lnTo>
                  <a:lnTo>
                    <a:pt x="354" y="576"/>
                  </a:lnTo>
                  <a:lnTo>
                    <a:pt x="355" y="585"/>
                  </a:lnTo>
                  <a:lnTo>
                    <a:pt x="355" y="598"/>
                  </a:lnTo>
                  <a:lnTo>
                    <a:pt x="355" y="847"/>
                  </a:lnTo>
                  <a:lnTo>
                    <a:pt x="355" y="860"/>
                  </a:lnTo>
                  <a:lnTo>
                    <a:pt x="353" y="871"/>
                  </a:lnTo>
                  <a:lnTo>
                    <a:pt x="352" y="875"/>
                  </a:lnTo>
                  <a:lnTo>
                    <a:pt x="350" y="879"/>
                  </a:lnTo>
                  <a:lnTo>
                    <a:pt x="348" y="882"/>
                  </a:lnTo>
                  <a:lnTo>
                    <a:pt x="346" y="884"/>
                  </a:lnTo>
                  <a:lnTo>
                    <a:pt x="343" y="886"/>
                  </a:lnTo>
                  <a:lnTo>
                    <a:pt x="340" y="888"/>
                  </a:lnTo>
                  <a:lnTo>
                    <a:pt x="336" y="890"/>
                  </a:lnTo>
                  <a:lnTo>
                    <a:pt x="331" y="891"/>
                  </a:lnTo>
                  <a:lnTo>
                    <a:pt x="321" y="893"/>
                  </a:lnTo>
                  <a:lnTo>
                    <a:pt x="307" y="893"/>
                  </a:lnTo>
                  <a:lnTo>
                    <a:pt x="145" y="893"/>
                  </a:lnTo>
                  <a:lnTo>
                    <a:pt x="145" y="552"/>
                  </a:lnTo>
                  <a:lnTo>
                    <a:pt x="307" y="552"/>
                  </a:lnTo>
                  <a:close/>
                  <a:moveTo>
                    <a:pt x="502" y="114"/>
                  </a:moveTo>
                  <a:lnTo>
                    <a:pt x="502" y="0"/>
                  </a:lnTo>
                  <a:lnTo>
                    <a:pt x="363" y="0"/>
                  </a:lnTo>
                  <a:lnTo>
                    <a:pt x="351" y="0"/>
                  </a:lnTo>
                  <a:lnTo>
                    <a:pt x="0" y="0"/>
                  </a:lnTo>
                  <a:lnTo>
                    <a:pt x="0" y="1007"/>
                  </a:lnTo>
                  <a:lnTo>
                    <a:pt x="351" y="1007"/>
                  </a:lnTo>
                  <a:lnTo>
                    <a:pt x="369" y="1007"/>
                  </a:lnTo>
                  <a:lnTo>
                    <a:pt x="386" y="1005"/>
                  </a:lnTo>
                  <a:lnTo>
                    <a:pt x="402" y="1002"/>
                  </a:lnTo>
                  <a:lnTo>
                    <a:pt x="417" y="998"/>
                  </a:lnTo>
                  <a:lnTo>
                    <a:pt x="431" y="993"/>
                  </a:lnTo>
                  <a:lnTo>
                    <a:pt x="444" y="987"/>
                  </a:lnTo>
                  <a:lnTo>
                    <a:pt x="455" y="980"/>
                  </a:lnTo>
                  <a:lnTo>
                    <a:pt x="465" y="972"/>
                  </a:lnTo>
                  <a:lnTo>
                    <a:pt x="474" y="963"/>
                  </a:lnTo>
                  <a:lnTo>
                    <a:pt x="481" y="952"/>
                  </a:lnTo>
                  <a:lnTo>
                    <a:pt x="488" y="941"/>
                  </a:lnTo>
                  <a:lnTo>
                    <a:pt x="493" y="928"/>
                  </a:lnTo>
                  <a:lnTo>
                    <a:pt x="497" y="914"/>
                  </a:lnTo>
                  <a:lnTo>
                    <a:pt x="500" y="899"/>
                  </a:lnTo>
                  <a:lnTo>
                    <a:pt x="502" y="883"/>
                  </a:lnTo>
                  <a:lnTo>
                    <a:pt x="502" y="866"/>
                  </a:lnTo>
                  <a:lnTo>
                    <a:pt x="502" y="590"/>
                  </a:lnTo>
                  <a:lnTo>
                    <a:pt x="501" y="572"/>
                  </a:lnTo>
                  <a:lnTo>
                    <a:pt x="500" y="558"/>
                  </a:lnTo>
                  <a:lnTo>
                    <a:pt x="499" y="545"/>
                  </a:lnTo>
                  <a:lnTo>
                    <a:pt x="497" y="533"/>
                  </a:lnTo>
                  <a:lnTo>
                    <a:pt x="494" y="521"/>
                  </a:lnTo>
                  <a:lnTo>
                    <a:pt x="489" y="510"/>
                  </a:lnTo>
                  <a:lnTo>
                    <a:pt x="484" y="499"/>
                  </a:lnTo>
                  <a:lnTo>
                    <a:pt x="479" y="490"/>
                  </a:lnTo>
                  <a:lnTo>
                    <a:pt x="472" y="481"/>
                  </a:lnTo>
                  <a:lnTo>
                    <a:pt x="463" y="472"/>
                  </a:lnTo>
                  <a:lnTo>
                    <a:pt x="453" y="463"/>
                  </a:lnTo>
                  <a:lnTo>
                    <a:pt x="441" y="456"/>
                  </a:lnTo>
                  <a:lnTo>
                    <a:pt x="428" y="450"/>
                  </a:lnTo>
                  <a:lnTo>
                    <a:pt x="413" y="445"/>
                  </a:lnTo>
                  <a:lnTo>
                    <a:pt x="398" y="441"/>
                  </a:lnTo>
                  <a:lnTo>
                    <a:pt x="381" y="439"/>
                  </a:lnTo>
                  <a:lnTo>
                    <a:pt x="363" y="438"/>
                  </a:lnTo>
                  <a:lnTo>
                    <a:pt x="145" y="438"/>
                  </a:lnTo>
                  <a:lnTo>
                    <a:pt x="145" y="114"/>
                  </a:lnTo>
                  <a:lnTo>
                    <a:pt x="50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5"/>
            <p:cNvSpPr>
              <a:spLocks noEditPoints="1"/>
            </p:cNvSpPr>
            <p:nvPr userDrawn="1"/>
          </p:nvSpPr>
          <p:spPr bwMode="auto">
            <a:xfrm>
              <a:off x="5919788" y="6159501"/>
              <a:ext cx="84138" cy="146050"/>
            </a:xfrm>
            <a:custGeom>
              <a:avLst/>
              <a:gdLst>
                <a:gd name="T0" fmla="*/ 201 w 584"/>
                <a:gd name="T1" fmla="*/ 657 h 1007"/>
                <a:gd name="T2" fmla="*/ 377 w 584"/>
                <a:gd name="T3" fmla="*/ 657 h 1007"/>
                <a:gd name="T4" fmla="*/ 284 w 584"/>
                <a:gd name="T5" fmla="*/ 125 h 1007"/>
                <a:gd name="T6" fmla="*/ 201 w 584"/>
                <a:gd name="T7" fmla="*/ 657 h 1007"/>
                <a:gd name="T8" fmla="*/ 437 w 584"/>
                <a:gd name="T9" fmla="*/ 1007 h 1007"/>
                <a:gd name="T10" fmla="*/ 396 w 584"/>
                <a:gd name="T11" fmla="*/ 774 h 1007"/>
                <a:gd name="T12" fmla="*/ 183 w 584"/>
                <a:gd name="T13" fmla="*/ 774 h 1007"/>
                <a:gd name="T14" fmla="*/ 145 w 584"/>
                <a:gd name="T15" fmla="*/ 1007 h 1007"/>
                <a:gd name="T16" fmla="*/ 0 w 584"/>
                <a:gd name="T17" fmla="*/ 1007 h 1007"/>
                <a:gd name="T18" fmla="*/ 179 w 584"/>
                <a:gd name="T19" fmla="*/ 0 h 1007"/>
                <a:gd name="T20" fmla="*/ 391 w 584"/>
                <a:gd name="T21" fmla="*/ 0 h 1007"/>
                <a:gd name="T22" fmla="*/ 584 w 584"/>
                <a:gd name="T23" fmla="*/ 1007 h 1007"/>
                <a:gd name="T24" fmla="*/ 437 w 584"/>
                <a:gd name="T25" fmla="*/ 1007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84" h="1007">
                  <a:moveTo>
                    <a:pt x="201" y="657"/>
                  </a:moveTo>
                  <a:lnTo>
                    <a:pt x="377" y="657"/>
                  </a:lnTo>
                  <a:lnTo>
                    <a:pt x="284" y="125"/>
                  </a:lnTo>
                  <a:lnTo>
                    <a:pt x="201" y="657"/>
                  </a:lnTo>
                  <a:close/>
                  <a:moveTo>
                    <a:pt x="437" y="1007"/>
                  </a:moveTo>
                  <a:lnTo>
                    <a:pt x="396" y="774"/>
                  </a:lnTo>
                  <a:lnTo>
                    <a:pt x="183" y="774"/>
                  </a:lnTo>
                  <a:lnTo>
                    <a:pt x="145" y="1007"/>
                  </a:lnTo>
                  <a:lnTo>
                    <a:pt x="0" y="1007"/>
                  </a:lnTo>
                  <a:lnTo>
                    <a:pt x="179" y="0"/>
                  </a:lnTo>
                  <a:lnTo>
                    <a:pt x="391" y="0"/>
                  </a:lnTo>
                  <a:lnTo>
                    <a:pt x="584" y="1007"/>
                  </a:lnTo>
                  <a:lnTo>
                    <a:pt x="437" y="10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 noEditPoints="1"/>
            </p:cNvSpPr>
            <p:nvPr userDrawn="1"/>
          </p:nvSpPr>
          <p:spPr bwMode="auto">
            <a:xfrm>
              <a:off x="6018213" y="6159501"/>
              <a:ext cx="69850" cy="146050"/>
            </a:xfrm>
            <a:custGeom>
              <a:avLst/>
              <a:gdLst>
                <a:gd name="T0" fmla="*/ 337 w 482"/>
                <a:gd name="T1" fmla="*/ 163 h 1007"/>
                <a:gd name="T2" fmla="*/ 334 w 482"/>
                <a:gd name="T3" fmla="*/ 139 h 1007"/>
                <a:gd name="T4" fmla="*/ 331 w 482"/>
                <a:gd name="T5" fmla="*/ 131 h 1007"/>
                <a:gd name="T6" fmla="*/ 327 w 482"/>
                <a:gd name="T7" fmla="*/ 125 h 1007"/>
                <a:gd name="T8" fmla="*/ 312 w 482"/>
                <a:gd name="T9" fmla="*/ 119 h 1007"/>
                <a:gd name="T10" fmla="*/ 288 w 482"/>
                <a:gd name="T11" fmla="*/ 117 h 1007"/>
                <a:gd name="T12" fmla="*/ 146 w 482"/>
                <a:gd name="T13" fmla="*/ 502 h 1007"/>
                <a:gd name="T14" fmla="*/ 301 w 482"/>
                <a:gd name="T15" fmla="*/ 501 h 1007"/>
                <a:gd name="T16" fmla="*/ 316 w 482"/>
                <a:gd name="T17" fmla="*/ 498 h 1007"/>
                <a:gd name="T18" fmla="*/ 324 w 482"/>
                <a:gd name="T19" fmla="*/ 495 h 1007"/>
                <a:gd name="T20" fmla="*/ 329 w 482"/>
                <a:gd name="T21" fmla="*/ 490 h 1007"/>
                <a:gd name="T22" fmla="*/ 333 w 482"/>
                <a:gd name="T23" fmla="*/ 482 h 1007"/>
                <a:gd name="T24" fmla="*/ 336 w 482"/>
                <a:gd name="T25" fmla="*/ 467 h 1007"/>
                <a:gd name="T26" fmla="*/ 337 w 482"/>
                <a:gd name="T27" fmla="*/ 454 h 1007"/>
                <a:gd name="T28" fmla="*/ 332 w 482"/>
                <a:gd name="T29" fmla="*/ 0 h 1007"/>
                <a:gd name="T30" fmla="*/ 367 w 482"/>
                <a:gd name="T31" fmla="*/ 2 h 1007"/>
                <a:gd name="T32" fmla="*/ 397 w 482"/>
                <a:gd name="T33" fmla="*/ 9 h 1007"/>
                <a:gd name="T34" fmla="*/ 423 w 482"/>
                <a:gd name="T35" fmla="*/ 20 h 1007"/>
                <a:gd name="T36" fmla="*/ 445 w 482"/>
                <a:gd name="T37" fmla="*/ 35 h 1007"/>
                <a:gd name="T38" fmla="*/ 461 w 482"/>
                <a:gd name="T39" fmla="*/ 55 h 1007"/>
                <a:gd name="T40" fmla="*/ 472 w 482"/>
                <a:gd name="T41" fmla="*/ 79 h 1007"/>
                <a:gd name="T42" fmla="*/ 479 w 482"/>
                <a:gd name="T43" fmla="*/ 108 h 1007"/>
                <a:gd name="T44" fmla="*/ 482 w 482"/>
                <a:gd name="T45" fmla="*/ 141 h 1007"/>
                <a:gd name="T46" fmla="*/ 481 w 482"/>
                <a:gd name="T47" fmla="*/ 493 h 1007"/>
                <a:gd name="T48" fmla="*/ 477 w 482"/>
                <a:gd name="T49" fmla="*/ 524 h 1007"/>
                <a:gd name="T50" fmla="*/ 467 w 482"/>
                <a:gd name="T51" fmla="*/ 551 h 1007"/>
                <a:gd name="T52" fmla="*/ 453 w 482"/>
                <a:gd name="T53" fmla="*/ 573 h 1007"/>
                <a:gd name="T54" fmla="*/ 434 w 482"/>
                <a:gd name="T55" fmla="*/ 591 h 1007"/>
                <a:gd name="T56" fmla="*/ 410 w 482"/>
                <a:gd name="T57" fmla="*/ 604 h 1007"/>
                <a:gd name="T58" fmla="*/ 382 w 482"/>
                <a:gd name="T59" fmla="*/ 612 h 1007"/>
                <a:gd name="T60" fmla="*/ 350 w 482"/>
                <a:gd name="T61" fmla="*/ 618 h 1007"/>
                <a:gd name="T62" fmla="*/ 146 w 482"/>
                <a:gd name="T63" fmla="*/ 618 h 1007"/>
                <a:gd name="T64" fmla="*/ 0 w 482"/>
                <a:gd name="T65" fmla="*/ 1007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82" h="1007">
                  <a:moveTo>
                    <a:pt x="337" y="454"/>
                  </a:moveTo>
                  <a:lnTo>
                    <a:pt x="337" y="163"/>
                  </a:lnTo>
                  <a:lnTo>
                    <a:pt x="336" y="150"/>
                  </a:lnTo>
                  <a:lnTo>
                    <a:pt x="334" y="139"/>
                  </a:lnTo>
                  <a:lnTo>
                    <a:pt x="333" y="135"/>
                  </a:lnTo>
                  <a:lnTo>
                    <a:pt x="331" y="131"/>
                  </a:lnTo>
                  <a:lnTo>
                    <a:pt x="329" y="128"/>
                  </a:lnTo>
                  <a:lnTo>
                    <a:pt x="327" y="125"/>
                  </a:lnTo>
                  <a:lnTo>
                    <a:pt x="321" y="122"/>
                  </a:lnTo>
                  <a:lnTo>
                    <a:pt x="312" y="119"/>
                  </a:lnTo>
                  <a:lnTo>
                    <a:pt x="301" y="118"/>
                  </a:lnTo>
                  <a:lnTo>
                    <a:pt x="288" y="117"/>
                  </a:lnTo>
                  <a:lnTo>
                    <a:pt x="146" y="117"/>
                  </a:lnTo>
                  <a:lnTo>
                    <a:pt x="146" y="502"/>
                  </a:lnTo>
                  <a:lnTo>
                    <a:pt x="288" y="502"/>
                  </a:lnTo>
                  <a:lnTo>
                    <a:pt x="301" y="501"/>
                  </a:lnTo>
                  <a:lnTo>
                    <a:pt x="312" y="500"/>
                  </a:lnTo>
                  <a:lnTo>
                    <a:pt x="316" y="498"/>
                  </a:lnTo>
                  <a:lnTo>
                    <a:pt x="321" y="497"/>
                  </a:lnTo>
                  <a:lnTo>
                    <a:pt x="324" y="495"/>
                  </a:lnTo>
                  <a:lnTo>
                    <a:pt x="327" y="492"/>
                  </a:lnTo>
                  <a:lnTo>
                    <a:pt x="329" y="490"/>
                  </a:lnTo>
                  <a:lnTo>
                    <a:pt x="331" y="486"/>
                  </a:lnTo>
                  <a:lnTo>
                    <a:pt x="333" y="482"/>
                  </a:lnTo>
                  <a:lnTo>
                    <a:pt x="334" y="478"/>
                  </a:lnTo>
                  <a:lnTo>
                    <a:pt x="336" y="467"/>
                  </a:lnTo>
                  <a:lnTo>
                    <a:pt x="337" y="454"/>
                  </a:lnTo>
                  <a:lnTo>
                    <a:pt x="337" y="454"/>
                  </a:lnTo>
                  <a:close/>
                  <a:moveTo>
                    <a:pt x="0" y="0"/>
                  </a:moveTo>
                  <a:lnTo>
                    <a:pt x="332" y="0"/>
                  </a:lnTo>
                  <a:lnTo>
                    <a:pt x="350" y="1"/>
                  </a:lnTo>
                  <a:lnTo>
                    <a:pt x="367" y="2"/>
                  </a:lnTo>
                  <a:lnTo>
                    <a:pt x="382" y="5"/>
                  </a:lnTo>
                  <a:lnTo>
                    <a:pt x="397" y="9"/>
                  </a:lnTo>
                  <a:lnTo>
                    <a:pt x="410" y="14"/>
                  </a:lnTo>
                  <a:lnTo>
                    <a:pt x="423" y="20"/>
                  </a:lnTo>
                  <a:lnTo>
                    <a:pt x="434" y="27"/>
                  </a:lnTo>
                  <a:lnTo>
                    <a:pt x="445" y="35"/>
                  </a:lnTo>
                  <a:lnTo>
                    <a:pt x="453" y="44"/>
                  </a:lnTo>
                  <a:lnTo>
                    <a:pt x="461" y="55"/>
                  </a:lnTo>
                  <a:lnTo>
                    <a:pt x="467" y="66"/>
                  </a:lnTo>
                  <a:lnTo>
                    <a:pt x="472" y="79"/>
                  </a:lnTo>
                  <a:lnTo>
                    <a:pt x="477" y="93"/>
                  </a:lnTo>
                  <a:lnTo>
                    <a:pt x="479" y="108"/>
                  </a:lnTo>
                  <a:lnTo>
                    <a:pt x="481" y="124"/>
                  </a:lnTo>
                  <a:lnTo>
                    <a:pt x="482" y="141"/>
                  </a:lnTo>
                  <a:lnTo>
                    <a:pt x="482" y="476"/>
                  </a:lnTo>
                  <a:lnTo>
                    <a:pt x="481" y="493"/>
                  </a:lnTo>
                  <a:lnTo>
                    <a:pt x="479" y="510"/>
                  </a:lnTo>
                  <a:lnTo>
                    <a:pt x="477" y="524"/>
                  </a:lnTo>
                  <a:lnTo>
                    <a:pt x="472" y="538"/>
                  </a:lnTo>
                  <a:lnTo>
                    <a:pt x="467" y="551"/>
                  </a:lnTo>
                  <a:lnTo>
                    <a:pt x="461" y="562"/>
                  </a:lnTo>
                  <a:lnTo>
                    <a:pt x="453" y="573"/>
                  </a:lnTo>
                  <a:lnTo>
                    <a:pt x="445" y="582"/>
                  </a:lnTo>
                  <a:lnTo>
                    <a:pt x="434" y="591"/>
                  </a:lnTo>
                  <a:lnTo>
                    <a:pt x="423" y="598"/>
                  </a:lnTo>
                  <a:lnTo>
                    <a:pt x="410" y="604"/>
                  </a:lnTo>
                  <a:lnTo>
                    <a:pt x="397" y="609"/>
                  </a:lnTo>
                  <a:lnTo>
                    <a:pt x="382" y="612"/>
                  </a:lnTo>
                  <a:lnTo>
                    <a:pt x="367" y="615"/>
                  </a:lnTo>
                  <a:lnTo>
                    <a:pt x="350" y="618"/>
                  </a:lnTo>
                  <a:lnTo>
                    <a:pt x="332" y="618"/>
                  </a:lnTo>
                  <a:lnTo>
                    <a:pt x="146" y="618"/>
                  </a:lnTo>
                  <a:lnTo>
                    <a:pt x="146" y="1007"/>
                  </a:lnTo>
                  <a:lnTo>
                    <a:pt x="0" y="100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7"/>
            <p:cNvSpPr>
              <a:spLocks/>
            </p:cNvSpPr>
            <p:nvPr userDrawn="1"/>
          </p:nvSpPr>
          <p:spPr bwMode="auto">
            <a:xfrm>
              <a:off x="7081838" y="5922963"/>
              <a:ext cx="90488" cy="269875"/>
            </a:xfrm>
            <a:custGeom>
              <a:avLst/>
              <a:gdLst>
                <a:gd name="T0" fmla="*/ 31 w 626"/>
                <a:gd name="T1" fmla="*/ 0 h 1871"/>
                <a:gd name="T2" fmla="*/ 595 w 626"/>
                <a:gd name="T3" fmla="*/ 0 h 1871"/>
                <a:gd name="T4" fmla="*/ 601 w 626"/>
                <a:gd name="T5" fmla="*/ 1 h 1871"/>
                <a:gd name="T6" fmla="*/ 608 w 626"/>
                <a:gd name="T7" fmla="*/ 2 h 1871"/>
                <a:gd name="T8" fmla="*/ 613 w 626"/>
                <a:gd name="T9" fmla="*/ 5 h 1871"/>
                <a:gd name="T10" fmla="*/ 617 w 626"/>
                <a:gd name="T11" fmla="*/ 9 h 1871"/>
                <a:gd name="T12" fmla="*/ 621 w 626"/>
                <a:gd name="T13" fmla="*/ 13 h 1871"/>
                <a:gd name="T14" fmla="*/ 624 w 626"/>
                <a:gd name="T15" fmla="*/ 18 h 1871"/>
                <a:gd name="T16" fmla="*/ 626 w 626"/>
                <a:gd name="T17" fmla="*/ 24 h 1871"/>
                <a:gd name="T18" fmla="*/ 626 w 626"/>
                <a:gd name="T19" fmla="*/ 30 h 1871"/>
                <a:gd name="T20" fmla="*/ 626 w 626"/>
                <a:gd name="T21" fmla="*/ 1841 h 1871"/>
                <a:gd name="T22" fmla="*/ 626 w 626"/>
                <a:gd name="T23" fmla="*/ 1847 h 1871"/>
                <a:gd name="T24" fmla="*/ 624 w 626"/>
                <a:gd name="T25" fmla="*/ 1853 h 1871"/>
                <a:gd name="T26" fmla="*/ 621 w 626"/>
                <a:gd name="T27" fmla="*/ 1858 h 1871"/>
                <a:gd name="T28" fmla="*/ 617 w 626"/>
                <a:gd name="T29" fmla="*/ 1862 h 1871"/>
                <a:gd name="T30" fmla="*/ 613 w 626"/>
                <a:gd name="T31" fmla="*/ 1866 h 1871"/>
                <a:gd name="T32" fmla="*/ 608 w 626"/>
                <a:gd name="T33" fmla="*/ 1869 h 1871"/>
                <a:gd name="T34" fmla="*/ 601 w 626"/>
                <a:gd name="T35" fmla="*/ 1870 h 1871"/>
                <a:gd name="T36" fmla="*/ 595 w 626"/>
                <a:gd name="T37" fmla="*/ 1871 h 1871"/>
                <a:gd name="T38" fmla="*/ 31 w 626"/>
                <a:gd name="T39" fmla="*/ 1871 h 1871"/>
                <a:gd name="T40" fmla="*/ 25 w 626"/>
                <a:gd name="T41" fmla="*/ 1870 h 1871"/>
                <a:gd name="T42" fmla="*/ 19 w 626"/>
                <a:gd name="T43" fmla="*/ 1869 h 1871"/>
                <a:gd name="T44" fmla="*/ 13 w 626"/>
                <a:gd name="T45" fmla="*/ 1866 h 1871"/>
                <a:gd name="T46" fmla="*/ 8 w 626"/>
                <a:gd name="T47" fmla="*/ 1862 h 1871"/>
                <a:gd name="T48" fmla="*/ 5 w 626"/>
                <a:gd name="T49" fmla="*/ 1858 h 1871"/>
                <a:gd name="T50" fmla="*/ 2 w 626"/>
                <a:gd name="T51" fmla="*/ 1853 h 1871"/>
                <a:gd name="T52" fmla="*/ 0 w 626"/>
                <a:gd name="T53" fmla="*/ 1847 h 1871"/>
                <a:gd name="T54" fmla="*/ 0 w 626"/>
                <a:gd name="T55" fmla="*/ 1841 h 1871"/>
                <a:gd name="T56" fmla="*/ 0 w 626"/>
                <a:gd name="T57" fmla="*/ 30 h 1871"/>
                <a:gd name="T58" fmla="*/ 0 w 626"/>
                <a:gd name="T59" fmla="*/ 24 h 1871"/>
                <a:gd name="T60" fmla="*/ 2 w 626"/>
                <a:gd name="T61" fmla="*/ 18 h 1871"/>
                <a:gd name="T62" fmla="*/ 5 w 626"/>
                <a:gd name="T63" fmla="*/ 13 h 1871"/>
                <a:gd name="T64" fmla="*/ 8 w 626"/>
                <a:gd name="T65" fmla="*/ 9 h 1871"/>
                <a:gd name="T66" fmla="*/ 13 w 626"/>
                <a:gd name="T67" fmla="*/ 5 h 1871"/>
                <a:gd name="T68" fmla="*/ 19 w 626"/>
                <a:gd name="T69" fmla="*/ 2 h 1871"/>
                <a:gd name="T70" fmla="*/ 25 w 626"/>
                <a:gd name="T71" fmla="*/ 1 h 1871"/>
                <a:gd name="T72" fmla="*/ 31 w 626"/>
                <a:gd name="T73" fmla="*/ 0 h 1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26" h="1871">
                  <a:moveTo>
                    <a:pt x="31" y="0"/>
                  </a:moveTo>
                  <a:lnTo>
                    <a:pt x="595" y="0"/>
                  </a:lnTo>
                  <a:lnTo>
                    <a:pt x="601" y="1"/>
                  </a:lnTo>
                  <a:lnTo>
                    <a:pt x="608" y="2"/>
                  </a:lnTo>
                  <a:lnTo>
                    <a:pt x="613" y="5"/>
                  </a:lnTo>
                  <a:lnTo>
                    <a:pt x="617" y="9"/>
                  </a:lnTo>
                  <a:lnTo>
                    <a:pt x="621" y="13"/>
                  </a:lnTo>
                  <a:lnTo>
                    <a:pt x="624" y="18"/>
                  </a:lnTo>
                  <a:lnTo>
                    <a:pt x="626" y="24"/>
                  </a:lnTo>
                  <a:lnTo>
                    <a:pt x="626" y="30"/>
                  </a:lnTo>
                  <a:lnTo>
                    <a:pt x="626" y="1841"/>
                  </a:lnTo>
                  <a:lnTo>
                    <a:pt x="626" y="1847"/>
                  </a:lnTo>
                  <a:lnTo>
                    <a:pt x="624" y="1853"/>
                  </a:lnTo>
                  <a:lnTo>
                    <a:pt x="621" y="1858"/>
                  </a:lnTo>
                  <a:lnTo>
                    <a:pt x="617" y="1862"/>
                  </a:lnTo>
                  <a:lnTo>
                    <a:pt x="613" y="1866"/>
                  </a:lnTo>
                  <a:lnTo>
                    <a:pt x="608" y="1869"/>
                  </a:lnTo>
                  <a:lnTo>
                    <a:pt x="601" y="1870"/>
                  </a:lnTo>
                  <a:lnTo>
                    <a:pt x="595" y="1871"/>
                  </a:lnTo>
                  <a:lnTo>
                    <a:pt x="31" y="1871"/>
                  </a:lnTo>
                  <a:lnTo>
                    <a:pt x="25" y="1870"/>
                  </a:lnTo>
                  <a:lnTo>
                    <a:pt x="19" y="1869"/>
                  </a:lnTo>
                  <a:lnTo>
                    <a:pt x="13" y="1866"/>
                  </a:lnTo>
                  <a:lnTo>
                    <a:pt x="8" y="1862"/>
                  </a:lnTo>
                  <a:lnTo>
                    <a:pt x="5" y="1858"/>
                  </a:lnTo>
                  <a:lnTo>
                    <a:pt x="2" y="1853"/>
                  </a:lnTo>
                  <a:lnTo>
                    <a:pt x="0" y="1847"/>
                  </a:lnTo>
                  <a:lnTo>
                    <a:pt x="0" y="1841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2" y="18"/>
                  </a:lnTo>
                  <a:lnTo>
                    <a:pt x="5" y="13"/>
                  </a:lnTo>
                  <a:lnTo>
                    <a:pt x="8" y="9"/>
                  </a:lnTo>
                  <a:lnTo>
                    <a:pt x="13" y="5"/>
                  </a:lnTo>
                  <a:lnTo>
                    <a:pt x="19" y="2"/>
                  </a:lnTo>
                  <a:lnTo>
                    <a:pt x="25" y="1"/>
                  </a:lnTo>
                  <a:lnTo>
                    <a:pt x="3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8"/>
            <p:cNvSpPr>
              <a:spLocks/>
            </p:cNvSpPr>
            <p:nvPr userDrawn="1"/>
          </p:nvSpPr>
          <p:spPr bwMode="auto">
            <a:xfrm>
              <a:off x="6991350" y="6011863"/>
              <a:ext cx="271463" cy="90488"/>
            </a:xfrm>
            <a:custGeom>
              <a:avLst/>
              <a:gdLst>
                <a:gd name="T0" fmla="*/ 1878 w 1878"/>
                <a:gd name="T1" fmla="*/ 30 h 623"/>
                <a:gd name="T2" fmla="*/ 1878 w 1878"/>
                <a:gd name="T3" fmla="*/ 593 h 623"/>
                <a:gd name="T4" fmla="*/ 1877 w 1878"/>
                <a:gd name="T5" fmla="*/ 599 h 623"/>
                <a:gd name="T6" fmla="*/ 1876 w 1878"/>
                <a:gd name="T7" fmla="*/ 605 h 623"/>
                <a:gd name="T8" fmla="*/ 1873 w 1878"/>
                <a:gd name="T9" fmla="*/ 610 h 623"/>
                <a:gd name="T10" fmla="*/ 1869 w 1878"/>
                <a:gd name="T11" fmla="*/ 615 h 623"/>
                <a:gd name="T12" fmla="*/ 1865 w 1878"/>
                <a:gd name="T13" fmla="*/ 618 h 623"/>
                <a:gd name="T14" fmla="*/ 1860 w 1878"/>
                <a:gd name="T15" fmla="*/ 621 h 623"/>
                <a:gd name="T16" fmla="*/ 1854 w 1878"/>
                <a:gd name="T17" fmla="*/ 623 h 623"/>
                <a:gd name="T18" fmla="*/ 1848 w 1878"/>
                <a:gd name="T19" fmla="*/ 623 h 623"/>
                <a:gd name="T20" fmla="*/ 30 w 1878"/>
                <a:gd name="T21" fmla="*/ 623 h 623"/>
                <a:gd name="T22" fmla="*/ 24 w 1878"/>
                <a:gd name="T23" fmla="*/ 623 h 623"/>
                <a:gd name="T24" fmla="*/ 18 w 1878"/>
                <a:gd name="T25" fmla="*/ 621 h 623"/>
                <a:gd name="T26" fmla="*/ 13 w 1878"/>
                <a:gd name="T27" fmla="*/ 618 h 623"/>
                <a:gd name="T28" fmla="*/ 9 w 1878"/>
                <a:gd name="T29" fmla="*/ 615 h 623"/>
                <a:gd name="T30" fmla="*/ 5 w 1878"/>
                <a:gd name="T31" fmla="*/ 610 h 623"/>
                <a:gd name="T32" fmla="*/ 2 w 1878"/>
                <a:gd name="T33" fmla="*/ 605 h 623"/>
                <a:gd name="T34" fmla="*/ 0 w 1878"/>
                <a:gd name="T35" fmla="*/ 599 h 623"/>
                <a:gd name="T36" fmla="*/ 0 w 1878"/>
                <a:gd name="T37" fmla="*/ 593 h 623"/>
                <a:gd name="T38" fmla="*/ 0 w 1878"/>
                <a:gd name="T39" fmla="*/ 30 h 623"/>
                <a:gd name="T40" fmla="*/ 0 w 1878"/>
                <a:gd name="T41" fmla="*/ 24 h 623"/>
                <a:gd name="T42" fmla="*/ 2 w 1878"/>
                <a:gd name="T43" fmla="*/ 18 h 623"/>
                <a:gd name="T44" fmla="*/ 5 w 1878"/>
                <a:gd name="T45" fmla="*/ 13 h 623"/>
                <a:gd name="T46" fmla="*/ 9 w 1878"/>
                <a:gd name="T47" fmla="*/ 9 h 623"/>
                <a:gd name="T48" fmla="*/ 13 w 1878"/>
                <a:gd name="T49" fmla="*/ 5 h 623"/>
                <a:gd name="T50" fmla="*/ 18 w 1878"/>
                <a:gd name="T51" fmla="*/ 2 h 623"/>
                <a:gd name="T52" fmla="*/ 24 w 1878"/>
                <a:gd name="T53" fmla="*/ 0 h 623"/>
                <a:gd name="T54" fmla="*/ 30 w 1878"/>
                <a:gd name="T55" fmla="*/ 0 h 623"/>
                <a:gd name="T56" fmla="*/ 1848 w 1878"/>
                <a:gd name="T57" fmla="*/ 0 h 623"/>
                <a:gd name="T58" fmla="*/ 1854 w 1878"/>
                <a:gd name="T59" fmla="*/ 0 h 623"/>
                <a:gd name="T60" fmla="*/ 1860 w 1878"/>
                <a:gd name="T61" fmla="*/ 2 h 623"/>
                <a:gd name="T62" fmla="*/ 1865 w 1878"/>
                <a:gd name="T63" fmla="*/ 5 h 623"/>
                <a:gd name="T64" fmla="*/ 1869 w 1878"/>
                <a:gd name="T65" fmla="*/ 9 h 623"/>
                <a:gd name="T66" fmla="*/ 1873 w 1878"/>
                <a:gd name="T67" fmla="*/ 13 h 623"/>
                <a:gd name="T68" fmla="*/ 1876 w 1878"/>
                <a:gd name="T69" fmla="*/ 18 h 623"/>
                <a:gd name="T70" fmla="*/ 1877 w 1878"/>
                <a:gd name="T71" fmla="*/ 24 h 623"/>
                <a:gd name="T72" fmla="*/ 1878 w 1878"/>
                <a:gd name="T73" fmla="*/ 30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78" h="623">
                  <a:moveTo>
                    <a:pt x="1878" y="30"/>
                  </a:moveTo>
                  <a:lnTo>
                    <a:pt x="1878" y="593"/>
                  </a:lnTo>
                  <a:lnTo>
                    <a:pt x="1877" y="599"/>
                  </a:lnTo>
                  <a:lnTo>
                    <a:pt x="1876" y="605"/>
                  </a:lnTo>
                  <a:lnTo>
                    <a:pt x="1873" y="610"/>
                  </a:lnTo>
                  <a:lnTo>
                    <a:pt x="1869" y="615"/>
                  </a:lnTo>
                  <a:lnTo>
                    <a:pt x="1865" y="618"/>
                  </a:lnTo>
                  <a:lnTo>
                    <a:pt x="1860" y="621"/>
                  </a:lnTo>
                  <a:lnTo>
                    <a:pt x="1854" y="623"/>
                  </a:lnTo>
                  <a:lnTo>
                    <a:pt x="1848" y="623"/>
                  </a:lnTo>
                  <a:lnTo>
                    <a:pt x="30" y="623"/>
                  </a:lnTo>
                  <a:lnTo>
                    <a:pt x="24" y="623"/>
                  </a:lnTo>
                  <a:lnTo>
                    <a:pt x="18" y="621"/>
                  </a:lnTo>
                  <a:lnTo>
                    <a:pt x="13" y="618"/>
                  </a:lnTo>
                  <a:lnTo>
                    <a:pt x="9" y="615"/>
                  </a:lnTo>
                  <a:lnTo>
                    <a:pt x="5" y="610"/>
                  </a:lnTo>
                  <a:lnTo>
                    <a:pt x="2" y="605"/>
                  </a:lnTo>
                  <a:lnTo>
                    <a:pt x="0" y="599"/>
                  </a:lnTo>
                  <a:lnTo>
                    <a:pt x="0" y="593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2" y="18"/>
                  </a:lnTo>
                  <a:lnTo>
                    <a:pt x="5" y="13"/>
                  </a:lnTo>
                  <a:lnTo>
                    <a:pt x="9" y="9"/>
                  </a:lnTo>
                  <a:lnTo>
                    <a:pt x="13" y="5"/>
                  </a:lnTo>
                  <a:lnTo>
                    <a:pt x="18" y="2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1848" y="0"/>
                  </a:lnTo>
                  <a:lnTo>
                    <a:pt x="1854" y="0"/>
                  </a:lnTo>
                  <a:lnTo>
                    <a:pt x="1860" y="2"/>
                  </a:lnTo>
                  <a:lnTo>
                    <a:pt x="1865" y="5"/>
                  </a:lnTo>
                  <a:lnTo>
                    <a:pt x="1869" y="9"/>
                  </a:lnTo>
                  <a:lnTo>
                    <a:pt x="1873" y="13"/>
                  </a:lnTo>
                  <a:lnTo>
                    <a:pt x="1876" y="18"/>
                  </a:lnTo>
                  <a:lnTo>
                    <a:pt x="1877" y="24"/>
                  </a:lnTo>
                  <a:lnTo>
                    <a:pt x="1878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630" y="307143"/>
            <a:ext cx="1048716" cy="43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965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" y="1932"/>
            <a:ext cx="12188402" cy="6856159"/>
          </a:xfrm>
          <a:prstGeom prst="rect">
            <a:avLst/>
          </a:prstGeom>
        </p:spPr>
      </p:pic>
      <p:cxnSp>
        <p:nvCxnSpPr>
          <p:cNvPr id="3" name="Straight Connector 2"/>
          <p:cNvCxnSpPr/>
          <p:nvPr userDrawn="1"/>
        </p:nvCxnSpPr>
        <p:spPr>
          <a:xfrm>
            <a:off x="387178" y="807308"/>
            <a:ext cx="1140116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908" y="282584"/>
            <a:ext cx="1850438" cy="48219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79" y="307143"/>
            <a:ext cx="1048716" cy="43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154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lIns="121917" tIns="60958" rIns="121917" bIns="6095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fld id="{E99954DC-0F11-4E07-B037-13AC18CDC76B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fld id="{A4DF2472-18AD-44AE-BB70-6C39A3C60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51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5704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8" r:id="rId3"/>
    <p:sldLayoutId id="2147483660" r:id="rId4"/>
    <p:sldLayoutId id="214748366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chart" Target="../charts/char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chart" Target="../charts/char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chart" Target="../charts/char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5" t="16724" r="7883" b="18933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6294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3E1C80C-9E1E-4807-844F-64E7802917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841" t="27891" r="26595" b="61174"/>
          <a:stretch/>
        </p:blipFill>
        <p:spPr>
          <a:xfrm>
            <a:off x="213756" y="83128"/>
            <a:ext cx="2430483" cy="6412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67928" y="298057"/>
            <a:ext cx="2423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n-MN" sz="1600" dirty="0"/>
              <a:t>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421" y="4617951"/>
            <a:ext cx="5567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онд 14.9, 2021 онд </a:t>
            </a:r>
            <a:r>
              <a:rPr lang="mn-M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15.7 </a:t>
            </a:r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тэрбум – </a:t>
            </a:r>
            <a:r>
              <a:rPr lang="mn-M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0,8 тэр бум төгрөгөөр </a:t>
            </a:r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нэмэгдсэн 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0715580"/>
              </p:ext>
            </p:extLst>
          </p:nvPr>
        </p:nvGraphicFramePr>
        <p:xfrm>
          <a:off x="582706" y="1032734"/>
          <a:ext cx="4978998" cy="3229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49863"/>
              </p:ext>
            </p:extLst>
          </p:nvPr>
        </p:nvGraphicFramePr>
        <p:xfrm>
          <a:off x="5755340" y="1484552"/>
          <a:ext cx="6153376" cy="42815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43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452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6033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502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132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518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en-US" sz="12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n-MN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Байгууллагын нэрс</a:t>
                      </a:r>
                      <a:endParaRPr lang="mn-MN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n-MN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Батлагдсан</a:t>
                      </a:r>
                      <a:endParaRPr lang="mn-MN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Олгосон</a:t>
                      </a:r>
                      <a:endParaRPr lang="mn-MN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Хасагдал</a:t>
                      </a:r>
                      <a:endParaRPr lang="mn-MN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18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Асгат СЭМТ     </a:t>
                      </a:r>
                      <a:endParaRPr lang="mn-MN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19,8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15,0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4,8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18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Баяндэлгэр СЭМТ</a:t>
                      </a:r>
                      <a:endParaRPr lang="mn-MN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51,5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38,9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12,5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18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Дарьганга СЭМТ</a:t>
                      </a:r>
                      <a:endParaRPr lang="mn-MN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32,3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29,7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2,6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18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Мөнххаан СЭМТ</a:t>
                      </a:r>
                      <a:endParaRPr lang="mn-MN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49,3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40,9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8,3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18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Наран-СЭМТ</a:t>
                      </a:r>
                      <a:endParaRPr lang="mn-MN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17,9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13,3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4,5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18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Онгон сум </a:t>
                      </a:r>
                      <a:endParaRPr lang="mn-MN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41,2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6,8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34,4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18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Уулбаян СЭМТ</a:t>
                      </a:r>
                      <a:endParaRPr lang="mn-MN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30,7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13,0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17,6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18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200" b="1" i="0" u="none" strike="noStrike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Түвшинширээ СЭМТ</a:t>
                      </a:r>
                      <a:endParaRPr lang="mn-MN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34,9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21,3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13,6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18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200" b="1" i="0" u="none" strike="noStrike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200" b="1" u="none" strike="noStrike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Түмэнцогт СЭМТ</a:t>
                      </a:r>
                      <a:endParaRPr lang="mn-MN" sz="1200" b="1" i="0" u="none" strike="noStrike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26,4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12,1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14,2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518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200" b="1" i="0" u="none" strike="noStrike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200" b="1" u="none" strike="noStrike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Сүхбаатар СЭМТ</a:t>
                      </a:r>
                      <a:endParaRPr lang="mn-MN" sz="1200" b="1" i="0" u="none" strike="noStrike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34,3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18,4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15,9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518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sz="1200" b="1" i="0" u="none" strike="noStrike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200" b="1" u="none" strike="noStrike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Халзан СЭМТ</a:t>
                      </a:r>
                      <a:endParaRPr lang="mn-MN" sz="1200" b="1" i="0" u="none" strike="noStrike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18,7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12,4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6,3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518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sz="12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200" b="1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Эрдэнэцагаан СЭМТ</a:t>
                      </a:r>
                      <a:endParaRPr lang="mn-MN" sz="12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68,7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34,6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34,1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518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US" sz="1200" b="0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Тэмүүлэн ӨЭМТ</a:t>
                      </a:r>
                      <a:endParaRPr lang="mn-MN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11,9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11,6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mn-MN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518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sz="1200" b="0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Энхжин ӨЭМТ</a:t>
                      </a:r>
                      <a:endParaRPr lang="mn-MN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17,2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16,9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</a:t>
                      </a:r>
                      <a:r>
                        <a:rPr lang="mn-MN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518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sz="12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Энэрэл ӨЭМТ</a:t>
                      </a:r>
                      <a:endParaRPr lang="mn-MN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22,4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22,1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mn-MN" sz="1200" b="1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51856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477,2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307,0 / 64,3%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170,2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6914578" y="880763"/>
            <a:ext cx="4107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n-MN" sz="1400" dirty="0">
                <a:latin typeface="+mj-lt"/>
              </a:rPr>
              <a:t> </a:t>
            </a:r>
            <a:r>
              <a:rPr lang="mn-MN" sz="1400" b="1" dirty="0">
                <a:solidFill>
                  <a:srgbClr val="0070C0"/>
                </a:solidFill>
                <a:latin typeface="+mj-lt"/>
              </a:rPr>
              <a:t>Эрүүл мэндийн даатгалын үндсэн тусламж үйлчилгээний санхүүжилт -2021он /сая.төг/ </a:t>
            </a:r>
            <a:endParaRPr lang="en-US" sz="1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92000" cy="767997"/>
          </a:xfrm>
          <a:prstGeom prst="rect">
            <a:avLst/>
          </a:prstGeom>
          <a:solidFill>
            <a:srgbClr val="04124E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mn-MN" sz="2000" b="1" dirty="0">
                <a:solidFill>
                  <a:srgbClr val="FFFFFF"/>
                </a:solidFill>
                <a:latin typeface="Tahoma"/>
              </a:rPr>
              <a:t>                                  </a:t>
            </a:r>
          </a:p>
          <a:p>
            <a:pPr indent="0"/>
            <a:r>
              <a:rPr lang="mn-MN" sz="2000" b="1" dirty="0">
                <a:solidFill>
                  <a:srgbClr val="FFFFFF"/>
                </a:solidFill>
                <a:latin typeface="Tahoma"/>
              </a:rPr>
              <a:t>                                              </a:t>
            </a:r>
            <a:r>
              <a:rPr lang="mn" sz="2000" b="1" dirty="0">
                <a:solidFill>
                  <a:srgbClr val="FFFFFF"/>
                </a:solidFill>
                <a:latin typeface="Tahoma"/>
              </a:rPr>
              <a:t>ЭРҮҮЛ МЭНДИЙН САЛБАРЫН САНХҮҮЖИЛТ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2065468" cy="72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605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49" y="6294669"/>
            <a:ext cx="322374" cy="3177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74265" y="1925227"/>
            <a:ext cx="6112545" cy="629467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endParaRPr lang="mn" sz="2000" b="1" dirty="0">
              <a:solidFill>
                <a:srgbClr val="203864"/>
              </a:solidFill>
              <a:latin typeface="Tahom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4482" y="3968970"/>
            <a:ext cx="4415005" cy="58407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endParaRPr lang="mn" sz="2000" b="1" dirty="0">
              <a:solidFill>
                <a:srgbClr val="203864"/>
              </a:solidFill>
              <a:latin typeface="Tahoma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006" y="6479273"/>
            <a:ext cx="444025" cy="15131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just"/>
            <a:r>
              <a:rPr lang="mn" sz="400" b="1">
                <a:solidFill>
                  <a:srgbClr val="354965"/>
                </a:solidFill>
                <a:latin typeface="Arial"/>
              </a:rPr>
              <a:t>ЭРҮҮЛ</a:t>
            </a:r>
          </a:p>
          <a:p>
            <a:pPr algn="just"/>
            <a:r>
              <a:rPr lang="mn" sz="400" b="1">
                <a:solidFill>
                  <a:srgbClr val="354965"/>
                </a:solidFill>
                <a:latin typeface="Arial"/>
              </a:rPr>
              <a:t>МЭНДИЙН ЯАМ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2" t="19753" r="47183" b="63263"/>
          <a:stretch/>
        </p:blipFill>
        <p:spPr bwMode="auto">
          <a:xfrm>
            <a:off x="77083" y="5185032"/>
            <a:ext cx="3108852" cy="1445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2065468" cy="72847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0"/>
            <a:ext cx="12192000" cy="767997"/>
          </a:xfrm>
          <a:prstGeom prst="rect">
            <a:avLst/>
          </a:prstGeom>
          <a:solidFill>
            <a:srgbClr val="04124E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mn-MN" sz="2000" b="1" dirty="0">
                <a:solidFill>
                  <a:srgbClr val="FFFFFF"/>
                </a:solidFill>
                <a:latin typeface="Tahoma"/>
              </a:rPr>
              <a:t>                                  </a:t>
            </a:r>
          </a:p>
          <a:p>
            <a:pPr indent="0"/>
            <a:r>
              <a:rPr lang="mn-MN" sz="2000" b="1" dirty="0">
                <a:solidFill>
                  <a:srgbClr val="FFFFFF"/>
                </a:solidFill>
                <a:latin typeface="Tahoma"/>
              </a:rPr>
              <a:t>                                                             </a:t>
            </a:r>
            <a:r>
              <a:rPr lang="mn-MN" sz="2400" b="1" dirty="0">
                <a:solidFill>
                  <a:srgbClr val="FFFFFF"/>
                </a:solidFill>
                <a:latin typeface="Tahoma"/>
              </a:rPr>
              <a:t>АВТОМАШИН </a:t>
            </a:r>
            <a:endParaRPr lang="mn" sz="2400" b="1" dirty="0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86" y="0"/>
            <a:ext cx="2065468" cy="728472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1" t="24344" r="8800" b="11280"/>
          <a:stretch/>
        </p:blipFill>
        <p:spPr bwMode="auto">
          <a:xfrm>
            <a:off x="0" y="767998"/>
            <a:ext cx="12192000" cy="6090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6342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767997"/>
          </a:xfrm>
          <a:prstGeom prst="rect">
            <a:avLst/>
          </a:prstGeom>
          <a:solidFill>
            <a:srgbClr val="04124E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mn-MN" sz="2000" b="1" dirty="0">
                <a:solidFill>
                  <a:srgbClr val="FFFFFF"/>
                </a:solidFill>
                <a:latin typeface="Tahoma"/>
              </a:rPr>
              <a:t>                                  </a:t>
            </a:r>
          </a:p>
          <a:p>
            <a:pPr indent="0"/>
            <a:r>
              <a:rPr lang="mn-MN" sz="2000" b="1" dirty="0">
                <a:solidFill>
                  <a:srgbClr val="FFFFFF"/>
                </a:solidFill>
                <a:latin typeface="Tahoma"/>
              </a:rPr>
              <a:t>                                                   </a:t>
            </a:r>
            <a:r>
              <a:rPr lang="mn-MN" sz="2400" b="1" dirty="0">
                <a:solidFill>
                  <a:srgbClr val="FFFFFF"/>
                </a:solidFill>
                <a:latin typeface="Tahoma"/>
              </a:rPr>
              <a:t>БАРИЛГА  БАЙГУУЛАМЖ </a:t>
            </a:r>
            <a:endParaRPr lang="mn" sz="2400" b="1" dirty="0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2065468" cy="728472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5" t="24721" r="9646" b="13286"/>
          <a:stretch/>
        </p:blipFill>
        <p:spPr bwMode="auto">
          <a:xfrm>
            <a:off x="107576" y="973566"/>
            <a:ext cx="11779624" cy="5717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3307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7" name="Google Shape;387;p44"/>
          <p:cNvGrpSpPr/>
          <p:nvPr/>
        </p:nvGrpSpPr>
        <p:grpSpPr>
          <a:xfrm>
            <a:off x="155373" y="1028405"/>
            <a:ext cx="2302738" cy="4750537"/>
            <a:chOff x="330190" y="1582057"/>
            <a:chExt cx="2694011" cy="4673600"/>
          </a:xfrm>
        </p:grpSpPr>
        <p:sp>
          <p:nvSpPr>
            <p:cNvPr id="388" name="Google Shape;388;p44"/>
            <p:cNvSpPr/>
            <p:nvPr/>
          </p:nvSpPr>
          <p:spPr>
            <a:xfrm>
              <a:off x="348344" y="1582057"/>
              <a:ext cx="2675857" cy="4673600"/>
            </a:xfrm>
            <a:prstGeom prst="rect">
              <a:avLst/>
            </a:prstGeom>
            <a:noFill/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44"/>
            <p:cNvSpPr/>
            <p:nvPr/>
          </p:nvSpPr>
          <p:spPr>
            <a:xfrm>
              <a:off x="348344" y="2543127"/>
              <a:ext cx="2655635" cy="644412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44"/>
            <p:cNvSpPr txBox="1"/>
            <p:nvPr/>
          </p:nvSpPr>
          <p:spPr>
            <a:xfrm>
              <a:off x="474298" y="1751978"/>
              <a:ext cx="2423947" cy="621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r>
                <a:rPr sz="1600" b="1" dirty="0" err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Орон</a:t>
              </a:r>
              <a:r>
                <a:rPr sz="1600" b="1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sz="1600" b="1" dirty="0" err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нутгийн</a:t>
              </a:r>
              <a:r>
                <a:rPr sz="1600" b="1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sz="1600" b="1" dirty="0" err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төсөв</a:t>
              </a:r>
              <a:r>
                <a:rPr sz="1600" b="1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</p:txBody>
        </p:sp>
        <p:sp>
          <p:nvSpPr>
            <p:cNvPr id="391" name="Google Shape;391;p44"/>
            <p:cNvSpPr txBox="1"/>
            <p:nvPr/>
          </p:nvSpPr>
          <p:spPr>
            <a:xfrm>
              <a:off x="330190" y="2543472"/>
              <a:ext cx="2626875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r>
                <a:rPr lang="mn-MN" sz="2800" b="1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 1,2 тэрбум</a:t>
              </a:r>
              <a:endParaRPr sz="2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5" name="Google Shape;395;p44"/>
          <p:cNvGrpSpPr/>
          <p:nvPr/>
        </p:nvGrpSpPr>
        <p:grpSpPr>
          <a:xfrm>
            <a:off x="2506124" y="920731"/>
            <a:ext cx="2241582" cy="4858835"/>
            <a:chOff x="298586" y="1476140"/>
            <a:chExt cx="2725615" cy="4779517"/>
          </a:xfrm>
        </p:grpSpPr>
        <p:sp>
          <p:nvSpPr>
            <p:cNvPr id="396" name="Google Shape;396;p44"/>
            <p:cNvSpPr/>
            <p:nvPr/>
          </p:nvSpPr>
          <p:spPr>
            <a:xfrm>
              <a:off x="348344" y="1582057"/>
              <a:ext cx="2675857" cy="4673600"/>
            </a:xfrm>
            <a:prstGeom prst="rect">
              <a:avLst/>
            </a:prstGeom>
            <a:noFill/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44"/>
            <p:cNvSpPr/>
            <p:nvPr/>
          </p:nvSpPr>
          <p:spPr>
            <a:xfrm>
              <a:off x="354358" y="2542504"/>
              <a:ext cx="2669839" cy="644413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44"/>
            <p:cNvSpPr txBox="1"/>
            <p:nvPr/>
          </p:nvSpPr>
          <p:spPr>
            <a:xfrm>
              <a:off x="341484" y="1476140"/>
              <a:ext cx="2680354" cy="895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buClrTx/>
              </a:pPr>
              <a:endParaRPr lang="mn-MN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>
                <a:buClrTx/>
              </a:pPr>
              <a:r>
                <a:rPr lang="mn-MN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Орон нутгийн төсөв</a:t>
              </a:r>
            </a:p>
          </p:txBody>
        </p:sp>
        <p:sp>
          <p:nvSpPr>
            <p:cNvPr id="399" name="Google Shape;399;p44"/>
            <p:cNvSpPr txBox="1"/>
            <p:nvPr/>
          </p:nvSpPr>
          <p:spPr>
            <a:xfrm>
              <a:off x="398575" y="2593221"/>
              <a:ext cx="2593234" cy="597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buClrTx/>
              </a:pPr>
              <a:r>
                <a:rPr lang="mn-MN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 Unicode MS" pitchFamily="34" charset="-128"/>
                  <a:cs typeface="Arial" panose="020B0604020202020204" pitchFamily="34" charset="0"/>
                </a:rPr>
                <a:t>762,1 сая</a:t>
              </a:r>
              <a:endPara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" name="Google Shape;400;p44"/>
            <p:cNvSpPr txBox="1"/>
            <p:nvPr/>
          </p:nvSpPr>
          <p:spPr>
            <a:xfrm>
              <a:off x="298586" y="3052812"/>
              <a:ext cx="2655842" cy="14027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endParaRPr lang="mn-MN" sz="1500" b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/>
              <a:r>
                <a:rPr lang="mn-MN" sz="1500" b="1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Ковидтой холбоотой </a:t>
              </a:r>
            </a:p>
            <a:p>
              <a:pPr algn="ctr"/>
              <a:r>
                <a:rPr lang="mn-MN" sz="1500" b="1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/ Хамгаалах хувцас хэрэгсэл, оношлуур, эм эмнэлгийн хэрэгсэл /</a:t>
              </a:r>
            </a:p>
            <a:p>
              <a:pPr algn="ctr"/>
              <a:endParaRPr sz="1500" b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2" name="Google Shape;402;p44"/>
          <p:cNvGrpSpPr/>
          <p:nvPr/>
        </p:nvGrpSpPr>
        <p:grpSpPr>
          <a:xfrm>
            <a:off x="4683468" y="796136"/>
            <a:ext cx="2597309" cy="4998435"/>
            <a:chOff x="6047722" y="1202383"/>
            <a:chExt cx="2675858" cy="4949714"/>
          </a:xfrm>
        </p:grpSpPr>
        <p:grpSp>
          <p:nvGrpSpPr>
            <p:cNvPr id="403" name="Google Shape;403;p44"/>
            <p:cNvGrpSpPr/>
            <p:nvPr/>
          </p:nvGrpSpPr>
          <p:grpSpPr>
            <a:xfrm>
              <a:off x="6147565" y="1432389"/>
              <a:ext cx="2552982" cy="4719708"/>
              <a:chOff x="3353186" y="1535949"/>
              <a:chExt cx="2552982" cy="4719708"/>
            </a:xfrm>
          </p:grpSpPr>
          <p:sp>
            <p:nvSpPr>
              <p:cNvPr id="404" name="Google Shape;404;p44"/>
              <p:cNvSpPr/>
              <p:nvPr/>
            </p:nvSpPr>
            <p:spPr>
              <a:xfrm>
                <a:off x="3353186" y="1535949"/>
                <a:ext cx="2552982" cy="4719708"/>
              </a:xfrm>
              <a:prstGeom prst="rect">
                <a:avLst/>
              </a:prstGeom>
              <a:noFill/>
              <a:ln w="12700" cap="flat" cmpd="sng">
                <a:solidFill>
                  <a:srgbClr val="F46F2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44"/>
              <p:cNvSpPr txBox="1"/>
              <p:nvPr/>
            </p:nvSpPr>
            <p:spPr>
              <a:xfrm>
                <a:off x="4647146" y="2254869"/>
                <a:ext cx="184730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/>
                <a:endParaRPr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44"/>
              <p:cNvSpPr txBox="1"/>
              <p:nvPr/>
            </p:nvSpPr>
            <p:spPr>
              <a:xfrm>
                <a:off x="3384926" y="3307115"/>
                <a:ext cx="2437103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lvl="0" algn="ctr"/>
                <a:r>
                  <a:rPr lang="mn-MN" dirty="0">
                    <a:solidFill>
                      <a:srgbClr val="002060"/>
                    </a:solidFill>
                  </a:rPr>
                  <a:t>Багаж тоног төхөөрөмж, хамгаалах хувцас хэрэгсэл</a:t>
                </a:r>
              </a:p>
            </p:txBody>
          </p:sp>
        </p:grpSp>
        <p:sp>
          <p:nvSpPr>
            <p:cNvPr id="408" name="Google Shape;408;p44"/>
            <p:cNvSpPr/>
            <p:nvPr/>
          </p:nvSpPr>
          <p:spPr>
            <a:xfrm>
              <a:off x="6179305" y="2411674"/>
              <a:ext cx="2544275" cy="6344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44"/>
            <p:cNvSpPr txBox="1"/>
            <p:nvPr/>
          </p:nvSpPr>
          <p:spPr>
            <a:xfrm>
              <a:off x="6047722" y="1202383"/>
              <a:ext cx="267585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buClrTx/>
              </a:pPr>
              <a:endParaRPr lang="mn-MN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>
                <a:buClrTx/>
              </a:pPr>
              <a:r>
                <a:rPr lang="mn-MN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Иргэд, ААН,байгууллагын хандив </a:t>
              </a:r>
              <a:endPara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0" name="Google Shape;410;p44"/>
            <p:cNvSpPr txBox="1"/>
            <p:nvPr/>
          </p:nvSpPr>
          <p:spPr>
            <a:xfrm>
              <a:off x="6477279" y="2461299"/>
              <a:ext cx="2114682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r>
                <a:rPr lang="mn-MN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 Unicode MS" pitchFamily="34" charset="-128"/>
                  <a:cs typeface="Arial" panose="020B0604020202020204" pitchFamily="34" charset="0"/>
                </a:rPr>
                <a:t>157,6сая </a:t>
              </a:r>
              <a:endParaRPr lang="mn-MN" sz="2800" b="1" dirty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endParaRPr>
            </a:p>
          </p:txBody>
        </p:sp>
      </p:grpSp>
      <p:sp>
        <p:nvSpPr>
          <p:cNvPr id="411" name="Google Shape;411;p44"/>
          <p:cNvSpPr txBox="1"/>
          <p:nvPr/>
        </p:nvSpPr>
        <p:spPr>
          <a:xfrm>
            <a:off x="267832" y="2824810"/>
            <a:ext cx="2201746" cy="95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noAutofit/>
          </a:bodyPr>
          <a:lstStyle/>
          <a:p>
            <a:pPr algn="ctr"/>
            <a:r>
              <a:rPr lang="mn-MN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Эрүүл мэндийн салбарт хийгдсэн хөрөнгө оруулалт</a:t>
            </a:r>
          </a:p>
        </p:txBody>
      </p:sp>
      <p:grpSp>
        <p:nvGrpSpPr>
          <p:cNvPr id="412" name="Google Shape;412;p44"/>
          <p:cNvGrpSpPr/>
          <p:nvPr/>
        </p:nvGrpSpPr>
        <p:grpSpPr>
          <a:xfrm>
            <a:off x="7297932" y="1032259"/>
            <a:ext cx="2529384" cy="4762312"/>
            <a:chOff x="6130830" y="1478497"/>
            <a:chExt cx="2727828" cy="4673600"/>
          </a:xfrm>
        </p:grpSpPr>
        <p:grpSp>
          <p:nvGrpSpPr>
            <p:cNvPr id="413" name="Google Shape;413;p44"/>
            <p:cNvGrpSpPr/>
            <p:nvPr/>
          </p:nvGrpSpPr>
          <p:grpSpPr>
            <a:xfrm>
              <a:off x="6147565" y="1478497"/>
              <a:ext cx="2675857" cy="4673600"/>
              <a:chOff x="3353186" y="1582057"/>
              <a:chExt cx="2675857" cy="4673600"/>
            </a:xfrm>
          </p:grpSpPr>
          <p:sp>
            <p:nvSpPr>
              <p:cNvPr id="414" name="Google Shape;414;p44"/>
              <p:cNvSpPr/>
              <p:nvPr/>
            </p:nvSpPr>
            <p:spPr>
              <a:xfrm>
                <a:off x="3353186" y="1582057"/>
                <a:ext cx="2675857" cy="4673600"/>
              </a:xfrm>
              <a:prstGeom prst="rect">
                <a:avLst/>
              </a:prstGeom>
              <a:noFill/>
              <a:ln w="12700" cap="flat" cmpd="sng">
                <a:solidFill>
                  <a:srgbClr val="F46F2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44"/>
              <p:cNvSpPr txBox="1"/>
              <p:nvPr/>
            </p:nvSpPr>
            <p:spPr>
              <a:xfrm>
                <a:off x="4647146" y="2254869"/>
                <a:ext cx="184730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/>
                <a:endParaRPr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44"/>
              <p:cNvSpPr txBox="1"/>
              <p:nvPr/>
            </p:nvSpPr>
            <p:spPr>
              <a:xfrm>
                <a:off x="3507798" y="3183663"/>
                <a:ext cx="2437104" cy="13234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45719" algn="ctr">
                  <a:lnSpc>
                    <a:spcPct val="115000"/>
                  </a:lnSpc>
                </a:pPr>
                <a:r>
                  <a:rPr lang="mn-MN" dirty="0">
                    <a:solidFill>
                      <a:srgbClr val="002060"/>
                    </a:solidFill>
                    <a:latin typeface="Arial" panose="020B0604020202020204" pitchFamily="34" charset="0"/>
                    <a:ea typeface="Arial Unicode MS" pitchFamily="34" charset="-128"/>
                    <a:cs typeface="Arial" panose="020B0604020202020204" pitchFamily="34" charset="0"/>
                  </a:rPr>
                  <a:t>Эм эмнэлгийн хэрэгсэл, оношлуур,тоног төхөөрөмж /</a:t>
                </a:r>
              </a:p>
            </p:txBody>
          </p:sp>
        </p:grpSp>
        <p:sp>
          <p:nvSpPr>
            <p:cNvPr id="417" name="Google Shape;417;p44"/>
            <p:cNvSpPr/>
            <p:nvPr/>
          </p:nvSpPr>
          <p:spPr>
            <a:xfrm>
              <a:off x="6130830" y="2431425"/>
              <a:ext cx="2675857" cy="656296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44"/>
            <p:cNvSpPr txBox="1"/>
            <p:nvPr/>
          </p:nvSpPr>
          <p:spPr>
            <a:xfrm>
              <a:off x="6182801" y="1556802"/>
              <a:ext cx="267585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buClrTx/>
              </a:pPr>
              <a:r>
                <a:rPr lang="mn-MN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Улсын төсөв</a:t>
              </a:r>
            </a:p>
          </p:txBody>
        </p:sp>
        <p:sp>
          <p:nvSpPr>
            <p:cNvPr id="419" name="Google Shape;419;p44"/>
            <p:cNvSpPr txBox="1"/>
            <p:nvPr/>
          </p:nvSpPr>
          <p:spPr>
            <a:xfrm>
              <a:off x="6486417" y="2484367"/>
              <a:ext cx="2320268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/>
              <a:r>
                <a:rPr lang="mn-MN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 Unicode MS" pitchFamily="34" charset="-128"/>
                  <a:cs typeface="Arial" panose="020B0604020202020204" pitchFamily="34" charset="0"/>
                </a:rPr>
                <a:t>2,1 тэрбум</a:t>
              </a:r>
              <a:endParaRPr sz="2800" dirty="0">
                <a:solidFill>
                  <a:srgbClr val="002060"/>
                </a:solidFill>
                <a:sym typeface="Arial"/>
              </a:endParaRPr>
            </a:p>
          </p:txBody>
        </p:sp>
      </p:grpSp>
      <p:pic>
        <p:nvPicPr>
          <p:cNvPr id="39" name="Picture 2" descr="C:\Users\user\Downloads\103557461_2080117535482385_4632800714564181596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799" y="4146642"/>
            <a:ext cx="2241905" cy="2143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АНУ Их Британи руу амьсгалын аппарат илгээнэ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319" y="4148395"/>
            <a:ext cx="2453807" cy="212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41"/>
          <p:cNvSpPr/>
          <p:nvPr/>
        </p:nvSpPr>
        <p:spPr>
          <a:xfrm>
            <a:off x="1797109" y="6379310"/>
            <a:ext cx="8569812" cy="400110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pPr algn="ctr"/>
            <a:r>
              <a:rPr lang="mn-MN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Улсын төсөв 3,6 тэрбум  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Зураг нээх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88" y="4136424"/>
            <a:ext cx="2251003" cy="2143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Монгол уурхайчдад хамгаалалтын хувцас, хэрэгсэл хандивлав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925" y="4146641"/>
            <a:ext cx="2496851" cy="2143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Google Shape;412;p44"/>
          <p:cNvGrpSpPr/>
          <p:nvPr/>
        </p:nvGrpSpPr>
        <p:grpSpPr>
          <a:xfrm>
            <a:off x="9833195" y="1028405"/>
            <a:ext cx="2315181" cy="5242740"/>
            <a:chOff x="6147565" y="1478497"/>
            <a:chExt cx="2726278" cy="4673600"/>
          </a:xfrm>
        </p:grpSpPr>
        <p:grpSp>
          <p:nvGrpSpPr>
            <p:cNvPr id="43" name="Google Shape;413;p44"/>
            <p:cNvGrpSpPr/>
            <p:nvPr/>
          </p:nvGrpSpPr>
          <p:grpSpPr>
            <a:xfrm>
              <a:off x="6147565" y="1478497"/>
              <a:ext cx="2675857" cy="4673600"/>
              <a:chOff x="3353186" y="1582057"/>
              <a:chExt cx="2675857" cy="4673600"/>
            </a:xfrm>
          </p:grpSpPr>
          <p:sp>
            <p:nvSpPr>
              <p:cNvPr id="47" name="Google Shape;414;p44"/>
              <p:cNvSpPr/>
              <p:nvPr/>
            </p:nvSpPr>
            <p:spPr>
              <a:xfrm>
                <a:off x="3353186" y="1582057"/>
                <a:ext cx="2675857" cy="4673600"/>
              </a:xfrm>
              <a:prstGeom prst="rect">
                <a:avLst/>
              </a:prstGeom>
              <a:noFill/>
              <a:ln w="12700" cap="flat" cmpd="sng">
                <a:solidFill>
                  <a:srgbClr val="F46F2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15;p44"/>
              <p:cNvSpPr txBox="1"/>
              <p:nvPr/>
            </p:nvSpPr>
            <p:spPr>
              <a:xfrm>
                <a:off x="4647146" y="2254869"/>
                <a:ext cx="184730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/>
                <a:endParaRPr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16;p44"/>
              <p:cNvSpPr txBox="1"/>
              <p:nvPr/>
            </p:nvSpPr>
            <p:spPr>
              <a:xfrm>
                <a:off x="3385568" y="3055213"/>
                <a:ext cx="2497046" cy="13234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45719" algn="ctr">
                  <a:lnSpc>
                    <a:spcPct val="115000"/>
                  </a:lnSpc>
                </a:pPr>
                <a:endParaRPr lang="mn-MN" sz="1600" b="1" dirty="0">
                  <a:solidFill>
                    <a:srgbClr val="002060"/>
                  </a:solidFill>
                  <a:latin typeface="Arial" panose="020B0604020202020204" pitchFamily="34" charset="0"/>
                  <a:ea typeface="Arial Unicode MS" pitchFamily="34" charset="-128"/>
                  <a:cs typeface="Arial" panose="020B0604020202020204" pitchFamily="34" charset="0"/>
                </a:endParaRPr>
              </a:p>
              <a:p>
                <a:pPr marL="45719" algn="ctr">
                  <a:lnSpc>
                    <a:spcPct val="115000"/>
                  </a:lnSpc>
                </a:pPr>
                <a:r>
                  <a:rPr lang="mn-MN" sz="1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Arial Unicode MS" pitchFamily="34" charset="-128"/>
                    <a:cs typeface="Arial" panose="020B0604020202020204" pitchFamily="34" charset="0"/>
                  </a:rPr>
                  <a:t>Ковидтой холбоотой хөрөнгө оруулалт</a:t>
                </a:r>
              </a:p>
            </p:txBody>
          </p:sp>
        </p:grpSp>
        <p:sp>
          <p:nvSpPr>
            <p:cNvPr id="44" name="Google Shape;417;p44"/>
            <p:cNvSpPr/>
            <p:nvPr/>
          </p:nvSpPr>
          <p:spPr>
            <a:xfrm>
              <a:off x="6163029" y="2350380"/>
              <a:ext cx="2675857" cy="5825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18;p44"/>
            <p:cNvSpPr txBox="1"/>
            <p:nvPr/>
          </p:nvSpPr>
          <p:spPr>
            <a:xfrm>
              <a:off x="6197986" y="1556851"/>
              <a:ext cx="267585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buClrTx/>
              </a:pPr>
              <a:r>
                <a:rPr lang="mn-MN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Улсын төсөв</a:t>
              </a:r>
            </a:p>
          </p:txBody>
        </p:sp>
        <p:sp>
          <p:nvSpPr>
            <p:cNvPr id="46" name="Google Shape;419;p44"/>
            <p:cNvSpPr txBox="1"/>
            <p:nvPr/>
          </p:nvSpPr>
          <p:spPr>
            <a:xfrm>
              <a:off x="6554903" y="2384891"/>
              <a:ext cx="21674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/>
              <a:r>
                <a:rPr lang="mn-MN" sz="2400" b="1" dirty="0">
                  <a:solidFill>
                    <a:srgbClr val="002060"/>
                  </a:solidFill>
                  <a:latin typeface="Arial" panose="020B0604020202020204" pitchFamily="34" charset="0"/>
                  <a:ea typeface="Arial Unicode MS" pitchFamily="34" charset="-128"/>
                  <a:cs typeface="Arial" panose="020B0604020202020204" pitchFamily="34" charset="0"/>
                </a:rPr>
                <a:t>1,1 тэрбум</a:t>
              </a:r>
              <a:endParaRPr sz="2400" dirty="0">
                <a:solidFill>
                  <a:srgbClr val="002060"/>
                </a:solidFill>
                <a:sym typeface="Arial"/>
              </a:endParaRPr>
            </a:p>
          </p:txBody>
        </p:sp>
      </p:grpSp>
      <p:sp>
        <p:nvSpPr>
          <p:cNvPr id="3" name="AutoShape 4" descr="Өнөөдөр дэлхийн эмч нарын өдө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Өнөөдөр дэлхийн эмч нарын өдө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Өнөөдөр дэлхийн эмч нарын өдөр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6" name="Picture 12" descr="Зовлонг угтаж, жаргалаар үдсэн Нэгдсэн эмнэлгийн нэг өдөр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126" y="4136424"/>
            <a:ext cx="2369250" cy="215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2065468" cy="728472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-35797" y="1"/>
            <a:ext cx="12235624" cy="796136"/>
          </a:xfrm>
          <a:prstGeom prst="rect">
            <a:avLst/>
          </a:prstGeom>
          <a:solidFill>
            <a:srgbClr val="04124E"/>
          </a:solidFill>
        </p:spPr>
        <p:txBody>
          <a:bodyPr wrap="none" lIns="0" tIns="0" rIns="0" bIns="0">
            <a:noAutofit/>
          </a:bodyPr>
          <a:lstStyle/>
          <a:p>
            <a:r>
              <a:rPr lang="mn-MN" sz="2000" b="1" dirty="0">
                <a:solidFill>
                  <a:schemeClr val="bg1"/>
                </a:solidFill>
              </a:rPr>
              <a:t>                                                              </a:t>
            </a:r>
          </a:p>
          <a:p>
            <a:r>
              <a:rPr lang="mn-MN" sz="2400" b="1" dirty="0">
                <a:solidFill>
                  <a:schemeClr val="bg1"/>
                </a:solidFill>
              </a:rPr>
              <a:t>                                          ХӨРӨНГӨ ОРУУЛАЛТ  - 2021 ОН 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8702"/>
            <a:ext cx="2065468" cy="72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569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1" t="15985" r="1690" b="11758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8826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2" t="14559" r="888" b="12709"/>
          <a:stretch/>
        </p:blipFill>
        <p:spPr bwMode="auto">
          <a:xfrm>
            <a:off x="-1" y="0"/>
            <a:ext cx="1228523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5356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2065468" cy="72847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2000" cy="849854"/>
          </a:xfrm>
          <a:prstGeom prst="rect">
            <a:avLst/>
          </a:prstGeom>
          <a:solidFill>
            <a:srgbClr val="04124E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mn-MN" sz="2000" b="1" dirty="0">
                <a:solidFill>
                  <a:srgbClr val="FFFFFF"/>
                </a:solidFill>
                <a:latin typeface="Tahoma"/>
              </a:rPr>
              <a:t>                                  </a:t>
            </a:r>
            <a:endParaRPr lang="mn" sz="2400" b="1" dirty="0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65468" cy="7284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39266" y="199332"/>
            <a:ext cx="5536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n-MN" sz="2400" b="1" dirty="0">
                <a:solidFill>
                  <a:schemeClr val="bg1"/>
                </a:solidFill>
              </a:rPr>
              <a:t>ХҮН АМ ЗҮЙН ҮЗҮҮЛЭЛТ  - 2021 ОН 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7" t="26102" r="8235" b="25961"/>
          <a:stretch/>
        </p:blipFill>
        <p:spPr bwMode="auto">
          <a:xfrm>
            <a:off x="71717" y="849854"/>
            <a:ext cx="12048565" cy="5755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9861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900300" y="1201500"/>
            <a:ext cx="845110" cy="870891"/>
            <a:chOff x="1432384" y="922740"/>
            <a:chExt cx="401749" cy="414005"/>
          </a:xfrm>
          <a:solidFill>
            <a:schemeClr val="accent1"/>
          </a:solidFill>
        </p:grpSpPr>
        <p:sp>
          <p:nvSpPr>
            <p:cNvPr id="17" name="Freeform 5"/>
            <p:cNvSpPr>
              <a:spLocks/>
            </p:cNvSpPr>
            <p:nvPr/>
          </p:nvSpPr>
          <p:spPr bwMode="auto">
            <a:xfrm>
              <a:off x="1432384" y="922740"/>
              <a:ext cx="310504" cy="305056"/>
            </a:xfrm>
            <a:custGeom>
              <a:avLst/>
              <a:gdLst>
                <a:gd name="T0" fmla="*/ 18 w 228"/>
                <a:gd name="T1" fmla="*/ 0 h 224"/>
                <a:gd name="T2" fmla="*/ 5 w 228"/>
                <a:gd name="T3" fmla="*/ 5 h 224"/>
                <a:gd name="T4" fmla="*/ 0 w 228"/>
                <a:gd name="T5" fmla="*/ 18 h 224"/>
                <a:gd name="T6" fmla="*/ 1 w 228"/>
                <a:gd name="T7" fmla="*/ 80 h 224"/>
                <a:gd name="T8" fmla="*/ 13 w 228"/>
                <a:gd name="T9" fmla="*/ 91 h 224"/>
                <a:gd name="T10" fmla="*/ 20 w 228"/>
                <a:gd name="T11" fmla="*/ 91 h 224"/>
                <a:gd name="T12" fmla="*/ 34 w 228"/>
                <a:gd name="T13" fmla="*/ 80 h 224"/>
                <a:gd name="T14" fmla="*/ 56 w 228"/>
                <a:gd name="T15" fmla="*/ 82 h 224"/>
                <a:gd name="T16" fmla="*/ 44 w 228"/>
                <a:gd name="T17" fmla="*/ 110 h 224"/>
                <a:gd name="T18" fmla="*/ 46 w 228"/>
                <a:gd name="T19" fmla="*/ 156 h 224"/>
                <a:gd name="T20" fmla="*/ 69 w 228"/>
                <a:gd name="T21" fmla="*/ 196 h 224"/>
                <a:gd name="T22" fmla="*/ 84 w 228"/>
                <a:gd name="T23" fmla="*/ 208 h 224"/>
                <a:gd name="T24" fmla="*/ 108 w 228"/>
                <a:gd name="T25" fmla="*/ 219 h 224"/>
                <a:gd name="T26" fmla="*/ 135 w 228"/>
                <a:gd name="T27" fmla="*/ 224 h 224"/>
                <a:gd name="T28" fmla="*/ 165 w 228"/>
                <a:gd name="T29" fmla="*/ 218 h 224"/>
                <a:gd name="T30" fmla="*/ 145 w 228"/>
                <a:gd name="T31" fmla="*/ 206 h 224"/>
                <a:gd name="T32" fmla="*/ 126 w 228"/>
                <a:gd name="T33" fmla="*/ 190 h 224"/>
                <a:gd name="T34" fmla="*/ 115 w 228"/>
                <a:gd name="T35" fmla="*/ 185 h 224"/>
                <a:gd name="T36" fmla="*/ 95 w 228"/>
                <a:gd name="T37" fmla="*/ 171 h 224"/>
                <a:gd name="T38" fmla="*/ 83 w 228"/>
                <a:gd name="T39" fmla="*/ 152 h 224"/>
                <a:gd name="T40" fmla="*/ 79 w 228"/>
                <a:gd name="T41" fmla="*/ 121 h 224"/>
                <a:gd name="T42" fmla="*/ 95 w 228"/>
                <a:gd name="T43" fmla="*/ 91 h 224"/>
                <a:gd name="T44" fmla="*/ 113 w 228"/>
                <a:gd name="T45" fmla="*/ 79 h 224"/>
                <a:gd name="T46" fmla="*/ 135 w 228"/>
                <a:gd name="T47" fmla="*/ 74 h 224"/>
                <a:gd name="T48" fmla="*/ 167 w 228"/>
                <a:gd name="T49" fmla="*/ 84 h 224"/>
                <a:gd name="T50" fmla="*/ 181 w 228"/>
                <a:gd name="T51" fmla="*/ 100 h 224"/>
                <a:gd name="T52" fmla="*/ 191 w 228"/>
                <a:gd name="T53" fmla="*/ 127 h 224"/>
                <a:gd name="T54" fmla="*/ 186 w 228"/>
                <a:gd name="T55" fmla="*/ 156 h 224"/>
                <a:gd name="T56" fmla="*/ 186 w 228"/>
                <a:gd name="T57" fmla="*/ 168 h 224"/>
                <a:gd name="T58" fmla="*/ 204 w 228"/>
                <a:gd name="T59" fmla="*/ 172 h 224"/>
                <a:gd name="T60" fmla="*/ 206 w 228"/>
                <a:gd name="T61" fmla="*/ 172 h 224"/>
                <a:gd name="T62" fmla="*/ 215 w 228"/>
                <a:gd name="T63" fmla="*/ 171 h 224"/>
                <a:gd name="T64" fmla="*/ 224 w 228"/>
                <a:gd name="T65" fmla="*/ 156 h 224"/>
                <a:gd name="T66" fmla="*/ 226 w 228"/>
                <a:gd name="T67" fmla="*/ 116 h 224"/>
                <a:gd name="T68" fmla="*/ 209 w 228"/>
                <a:gd name="T69" fmla="*/ 77 h 224"/>
                <a:gd name="T70" fmla="*/ 193 w 228"/>
                <a:gd name="T71" fmla="*/ 60 h 224"/>
                <a:gd name="T72" fmla="*/ 170 w 228"/>
                <a:gd name="T73" fmla="*/ 46 h 224"/>
                <a:gd name="T74" fmla="*/ 143 w 228"/>
                <a:gd name="T75" fmla="*/ 40 h 224"/>
                <a:gd name="T76" fmla="*/ 120 w 228"/>
                <a:gd name="T77" fmla="*/ 40 h 224"/>
                <a:gd name="T78" fmla="*/ 83 w 228"/>
                <a:gd name="T79" fmla="*/ 56 h 224"/>
                <a:gd name="T80" fmla="*/ 74 w 228"/>
                <a:gd name="T81" fmla="*/ 40 h 224"/>
                <a:gd name="T82" fmla="*/ 81 w 228"/>
                <a:gd name="T83" fmla="*/ 38 h 224"/>
                <a:gd name="T84" fmla="*/ 91 w 228"/>
                <a:gd name="T85" fmla="*/ 24 h 224"/>
                <a:gd name="T86" fmla="*/ 91 w 228"/>
                <a:gd name="T87" fmla="*/ 13 h 224"/>
                <a:gd name="T88" fmla="*/ 78 w 228"/>
                <a:gd name="T89" fmla="*/ 1 h 224"/>
                <a:gd name="T90" fmla="*/ 18 w 228"/>
                <a:gd name="T91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8" h="224">
                  <a:moveTo>
                    <a:pt x="18" y="0"/>
                  </a:moveTo>
                  <a:lnTo>
                    <a:pt x="18" y="0"/>
                  </a:lnTo>
                  <a:lnTo>
                    <a:pt x="18" y="0"/>
                  </a:lnTo>
                  <a:lnTo>
                    <a:pt x="12" y="1"/>
                  </a:lnTo>
                  <a:lnTo>
                    <a:pt x="7" y="2"/>
                  </a:lnTo>
                  <a:lnTo>
                    <a:pt x="5" y="5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1" y="80"/>
                  </a:lnTo>
                  <a:lnTo>
                    <a:pt x="5" y="87"/>
                  </a:lnTo>
                  <a:lnTo>
                    <a:pt x="11" y="90"/>
                  </a:lnTo>
                  <a:lnTo>
                    <a:pt x="13" y="91"/>
                  </a:lnTo>
                  <a:lnTo>
                    <a:pt x="17" y="91"/>
                  </a:lnTo>
                  <a:lnTo>
                    <a:pt x="17" y="91"/>
                  </a:lnTo>
                  <a:lnTo>
                    <a:pt x="20" y="91"/>
                  </a:lnTo>
                  <a:lnTo>
                    <a:pt x="24" y="90"/>
                  </a:lnTo>
                  <a:lnTo>
                    <a:pt x="29" y="87"/>
                  </a:lnTo>
                  <a:lnTo>
                    <a:pt x="34" y="80"/>
                  </a:lnTo>
                  <a:lnTo>
                    <a:pt x="35" y="73"/>
                  </a:lnTo>
                  <a:lnTo>
                    <a:pt x="35" y="61"/>
                  </a:lnTo>
                  <a:lnTo>
                    <a:pt x="56" y="82"/>
                  </a:lnTo>
                  <a:lnTo>
                    <a:pt x="56" y="82"/>
                  </a:lnTo>
                  <a:lnTo>
                    <a:pt x="48" y="95"/>
                  </a:lnTo>
                  <a:lnTo>
                    <a:pt x="44" y="110"/>
                  </a:lnTo>
                  <a:lnTo>
                    <a:pt x="42" y="126"/>
                  </a:lnTo>
                  <a:lnTo>
                    <a:pt x="42" y="140"/>
                  </a:lnTo>
                  <a:lnTo>
                    <a:pt x="46" y="156"/>
                  </a:lnTo>
                  <a:lnTo>
                    <a:pt x="51" y="171"/>
                  </a:lnTo>
                  <a:lnTo>
                    <a:pt x="59" y="184"/>
                  </a:lnTo>
                  <a:lnTo>
                    <a:pt x="69" y="196"/>
                  </a:lnTo>
                  <a:lnTo>
                    <a:pt x="69" y="196"/>
                  </a:lnTo>
                  <a:lnTo>
                    <a:pt x="76" y="204"/>
                  </a:lnTo>
                  <a:lnTo>
                    <a:pt x="84" y="208"/>
                  </a:lnTo>
                  <a:lnTo>
                    <a:pt x="91" y="213"/>
                  </a:lnTo>
                  <a:lnTo>
                    <a:pt x="100" y="217"/>
                  </a:lnTo>
                  <a:lnTo>
                    <a:pt x="108" y="219"/>
                  </a:lnTo>
                  <a:lnTo>
                    <a:pt x="117" y="222"/>
                  </a:lnTo>
                  <a:lnTo>
                    <a:pt x="125" y="223"/>
                  </a:lnTo>
                  <a:lnTo>
                    <a:pt x="135" y="224"/>
                  </a:lnTo>
                  <a:lnTo>
                    <a:pt x="135" y="224"/>
                  </a:lnTo>
                  <a:lnTo>
                    <a:pt x="150" y="223"/>
                  </a:lnTo>
                  <a:lnTo>
                    <a:pt x="165" y="218"/>
                  </a:lnTo>
                  <a:lnTo>
                    <a:pt x="165" y="218"/>
                  </a:lnTo>
                  <a:lnTo>
                    <a:pt x="154" y="213"/>
                  </a:lnTo>
                  <a:lnTo>
                    <a:pt x="145" y="206"/>
                  </a:lnTo>
                  <a:lnTo>
                    <a:pt x="135" y="199"/>
                  </a:lnTo>
                  <a:lnTo>
                    <a:pt x="126" y="190"/>
                  </a:lnTo>
                  <a:lnTo>
                    <a:pt x="126" y="190"/>
                  </a:lnTo>
                  <a:lnTo>
                    <a:pt x="124" y="187"/>
                  </a:lnTo>
                  <a:lnTo>
                    <a:pt x="124" y="187"/>
                  </a:lnTo>
                  <a:lnTo>
                    <a:pt x="115" y="185"/>
                  </a:lnTo>
                  <a:lnTo>
                    <a:pt x="108" y="182"/>
                  </a:lnTo>
                  <a:lnTo>
                    <a:pt x="101" y="177"/>
                  </a:lnTo>
                  <a:lnTo>
                    <a:pt x="95" y="171"/>
                  </a:lnTo>
                  <a:lnTo>
                    <a:pt x="95" y="171"/>
                  </a:lnTo>
                  <a:lnTo>
                    <a:pt x="87" y="162"/>
                  </a:lnTo>
                  <a:lnTo>
                    <a:pt x="83" y="152"/>
                  </a:lnTo>
                  <a:lnTo>
                    <a:pt x="79" y="143"/>
                  </a:lnTo>
                  <a:lnTo>
                    <a:pt x="79" y="132"/>
                  </a:lnTo>
                  <a:lnTo>
                    <a:pt x="79" y="121"/>
                  </a:lnTo>
                  <a:lnTo>
                    <a:pt x="83" y="110"/>
                  </a:lnTo>
                  <a:lnTo>
                    <a:pt x="87" y="100"/>
                  </a:lnTo>
                  <a:lnTo>
                    <a:pt x="95" y="91"/>
                  </a:lnTo>
                  <a:lnTo>
                    <a:pt x="95" y="91"/>
                  </a:lnTo>
                  <a:lnTo>
                    <a:pt x="103" y="84"/>
                  </a:lnTo>
                  <a:lnTo>
                    <a:pt x="113" y="79"/>
                  </a:lnTo>
                  <a:lnTo>
                    <a:pt x="124" y="76"/>
                  </a:lnTo>
                  <a:lnTo>
                    <a:pt x="135" y="74"/>
                  </a:lnTo>
                  <a:lnTo>
                    <a:pt x="135" y="74"/>
                  </a:lnTo>
                  <a:lnTo>
                    <a:pt x="146" y="76"/>
                  </a:lnTo>
                  <a:lnTo>
                    <a:pt x="157" y="79"/>
                  </a:lnTo>
                  <a:lnTo>
                    <a:pt x="167" y="84"/>
                  </a:lnTo>
                  <a:lnTo>
                    <a:pt x="175" y="91"/>
                  </a:lnTo>
                  <a:lnTo>
                    <a:pt x="175" y="91"/>
                  </a:lnTo>
                  <a:lnTo>
                    <a:pt x="181" y="100"/>
                  </a:lnTo>
                  <a:lnTo>
                    <a:pt x="186" y="109"/>
                  </a:lnTo>
                  <a:lnTo>
                    <a:pt x="190" y="117"/>
                  </a:lnTo>
                  <a:lnTo>
                    <a:pt x="191" y="127"/>
                  </a:lnTo>
                  <a:lnTo>
                    <a:pt x="191" y="137"/>
                  </a:lnTo>
                  <a:lnTo>
                    <a:pt x="189" y="146"/>
                  </a:lnTo>
                  <a:lnTo>
                    <a:pt x="186" y="156"/>
                  </a:lnTo>
                  <a:lnTo>
                    <a:pt x="180" y="165"/>
                  </a:lnTo>
                  <a:lnTo>
                    <a:pt x="180" y="165"/>
                  </a:lnTo>
                  <a:lnTo>
                    <a:pt x="186" y="168"/>
                  </a:lnTo>
                  <a:lnTo>
                    <a:pt x="192" y="169"/>
                  </a:lnTo>
                  <a:lnTo>
                    <a:pt x="198" y="171"/>
                  </a:lnTo>
                  <a:lnTo>
                    <a:pt x="204" y="172"/>
                  </a:lnTo>
                  <a:lnTo>
                    <a:pt x="204" y="172"/>
                  </a:lnTo>
                  <a:lnTo>
                    <a:pt x="206" y="172"/>
                  </a:lnTo>
                  <a:lnTo>
                    <a:pt x="206" y="172"/>
                  </a:lnTo>
                  <a:lnTo>
                    <a:pt x="211" y="172"/>
                  </a:lnTo>
                  <a:lnTo>
                    <a:pt x="215" y="171"/>
                  </a:lnTo>
                  <a:lnTo>
                    <a:pt x="215" y="171"/>
                  </a:lnTo>
                  <a:lnTo>
                    <a:pt x="219" y="169"/>
                  </a:lnTo>
                  <a:lnTo>
                    <a:pt x="219" y="169"/>
                  </a:lnTo>
                  <a:lnTo>
                    <a:pt x="224" y="156"/>
                  </a:lnTo>
                  <a:lnTo>
                    <a:pt x="226" y="143"/>
                  </a:lnTo>
                  <a:lnTo>
                    <a:pt x="228" y="129"/>
                  </a:lnTo>
                  <a:lnTo>
                    <a:pt x="226" y="116"/>
                  </a:lnTo>
                  <a:lnTo>
                    <a:pt x="223" y="102"/>
                  </a:lnTo>
                  <a:lnTo>
                    <a:pt x="217" y="89"/>
                  </a:lnTo>
                  <a:lnTo>
                    <a:pt x="209" y="77"/>
                  </a:lnTo>
                  <a:lnTo>
                    <a:pt x="200" y="66"/>
                  </a:lnTo>
                  <a:lnTo>
                    <a:pt x="200" y="66"/>
                  </a:lnTo>
                  <a:lnTo>
                    <a:pt x="193" y="60"/>
                  </a:lnTo>
                  <a:lnTo>
                    <a:pt x="186" y="55"/>
                  </a:lnTo>
                  <a:lnTo>
                    <a:pt x="179" y="50"/>
                  </a:lnTo>
                  <a:lnTo>
                    <a:pt x="170" y="46"/>
                  </a:lnTo>
                  <a:lnTo>
                    <a:pt x="162" y="43"/>
                  </a:lnTo>
                  <a:lnTo>
                    <a:pt x="153" y="41"/>
                  </a:lnTo>
                  <a:lnTo>
                    <a:pt x="143" y="40"/>
                  </a:lnTo>
                  <a:lnTo>
                    <a:pt x="135" y="39"/>
                  </a:lnTo>
                  <a:lnTo>
                    <a:pt x="135" y="39"/>
                  </a:lnTo>
                  <a:lnTo>
                    <a:pt x="120" y="40"/>
                  </a:lnTo>
                  <a:lnTo>
                    <a:pt x="107" y="44"/>
                  </a:lnTo>
                  <a:lnTo>
                    <a:pt x="95" y="49"/>
                  </a:lnTo>
                  <a:lnTo>
                    <a:pt x="83" y="56"/>
                  </a:lnTo>
                  <a:lnTo>
                    <a:pt x="63" y="38"/>
                  </a:lnTo>
                  <a:lnTo>
                    <a:pt x="74" y="40"/>
                  </a:lnTo>
                  <a:lnTo>
                    <a:pt x="74" y="40"/>
                  </a:lnTo>
                  <a:lnTo>
                    <a:pt x="74" y="40"/>
                  </a:lnTo>
                  <a:lnTo>
                    <a:pt x="78" y="39"/>
                  </a:lnTo>
                  <a:lnTo>
                    <a:pt x="81" y="38"/>
                  </a:lnTo>
                  <a:lnTo>
                    <a:pt x="86" y="34"/>
                  </a:lnTo>
                  <a:lnTo>
                    <a:pt x="91" y="28"/>
                  </a:lnTo>
                  <a:lnTo>
                    <a:pt x="91" y="24"/>
                  </a:lnTo>
                  <a:lnTo>
                    <a:pt x="92" y="21"/>
                  </a:lnTo>
                  <a:lnTo>
                    <a:pt x="92" y="21"/>
                  </a:lnTo>
                  <a:lnTo>
                    <a:pt x="91" y="13"/>
                  </a:lnTo>
                  <a:lnTo>
                    <a:pt x="86" y="7"/>
                  </a:lnTo>
                  <a:lnTo>
                    <a:pt x="81" y="2"/>
                  </a:lnTo>
                  <a:lnTo>
                    <a:pt x="78" y="1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"/>
            <p:cNvSpPr>
              <a:spLocks/>
            </p:cNvSpPr>
            <p:nvPr/>
          </p:nvSpPr>
          <p:spPr bwMode="auto">
            <a:xfrm>
              <a:off x="1586275" y="970405"/>
              <a:ext cx="247858" cy="366340"/>
            </a:xfrm>
            <a:custGeom>
              <a:avLst/>
              <a:gdLst>
                <a:gd name="T0" fmla="*/ 76 w 182"/>
                <a:gd name="T1" fmla="*/ 181 h 269"/>
                <a:gd name="T2" fmla="*/ 45 w 182"/>
                <a:gd name="T3" fmla="*/ 170 h 269"/>
                <a:gd name="T4" fmla="*/ 13 w 182"/>
                <a:gd name="T5" fmla="*/ 137 h 269"/>
                <a:gd name="T6" fmla="*/ 1 w 182"/>
                <a:gd name="T7" fmla="*/ 99 h 269"/>
                <a:gd name="T8" fmla="*/ 1 w 182"/>
                <a:gd name="T9" fmla="*/ 82 h 269"/>
                <a:gd name="T10" fmla="*/ 7 w 182"/>
                <a:gd name="T11" fmla="*/ 56 h 269"/>
                <a:gd name="T12" fmla="*/ 22 w 182"/>
                <a:gd name="T13" fmla="*/ 54 h 269"/>
                <a:gd name="T14" fmla="*/ 34 w 182"/>
                <a:gd name="T15" fmla="*/ 56 h 269"/>
                <a:gd name="T16" fmla="*/ 45 w 182"/>
                <a:gd name="T17" fmla="*/ 61 h 269"/>
                <a:gd name="T18" fmla="*/ 37 w 182"/>
                <a:gd name="T19" fmla="*/ 83 h 269"/>
                <a:gd name="T20" fmla="*/ 37 w 182"/>
                <a:gd name="T21" fmla="*/ 102 h 269"/>
                <a:gd name="T22" fmla="*/ 51 w 182"/>
                <a:gd name="T23" fmla="*/ 130 h 269"/>
                <a:gd name="T24" fmla="*/ 80 w 182"/>
                <a:gd name="T25" fmla="*/ 145 h 269"/>
                <a:gd name="T26" fmla="*/ 102 w 182"/>
                <a:gd name="T27" fmla="*/ 145 h 269"/>
                <a:gd name="T28" fmla="*/ 130 w 182"/>
                <a:gd name="T29" fmla="*/ 130 h 269"/>
                <a:gd name="T30" fmla="*/ 145 w 182"/>
                <a:gd name="T31" fmla="*/ 102 h 269"/>
                <a:gd name="T32" fmla="*/ 146 w 182"/>
                <a:gd name="T33" fmla="*/ 82 h 269"/>
                <a:gd name="T34" fmla="*/ 137 w 182"/>
                <a:gd name="T35" fmla="*/ 60 h 269"/>
                <a:gd name="T36" fmla="*/ 120 w 182"/>
                <a:gd name="T37" fmla="*/ 43 h 269"/>
                <a:gd name="T38" fmla="*/ 105 w 182"/>
                <a:gd name="T39" fmla="*/ 30 h 269"/>
                <a:gd name="T40" fmla="*/ 85 w 182"/>
                <a:gd name="T41" fmla="*/ 10 h 269"/>
                <a:gd name="T42" fmla="*/ 82 w 182"/>
                <a:gd name="T43" fmla="*/ 0 h 269"/>
                <a:gd name="T44" fmla="*/ 101 w 182"/>
                <a:gd name="T45" fmla="*/ 0 h 269"/>
                <a:gd name="T46" fmla="*/ 127 w 182"/>
                <a:gd name="T47" fmla="*/ 8 h 269"/>
                <a:gd name="T48" fmla="*/ 149 w 182"/>
                <a:gd name="T49" fmla="*/ 21 h 269"/>
                <a:gd name="T50" fmla="*/ 167 w 182"/>
                <a:gd name="T51" fmla="*/ 41 h 269"/>
                <a:gd name="T52" fmla="*/ 178 w 182"/>
                <a:gd name="T53" fmla="*/ 64 h 269"/>
                <a:gd name="T54" fmla="*/ 182 w 182"/>
                <a:gd name="T55" fmla="*/ 91 h 269"/>
                <a:gd name="T56" fmla="*/ 177 w 182"/>
                <a:gd name="T57" fmla="*/ 122 h 269"/>
                <a:gd name="T58" fmla="*/ 151 w 182"/>
                <a:gd name="T59" fmla="*/ 159 h 269"/>
                <a:gd name="T60" fmla="*/ 111 w 182"/>
                <a:gd name="T61" fmla="*/ 180 h 269"/>
                <a:gd name="T62" fmla="*/ 130 w 182"/>
                <a:gd name="T63" fmla="*/ 202 h 269"/>
                <a:gd name="T64" fmla="*/ 146 w 182"/>
                <a:gd name="T65" fmla="*/ 211 h 269"/>
                <a:gd name="T66" fmla="*/ 146 w 182"/>
                <a:gd name="T67" fmla="*/ 226 h 269"/>
                <a:gd name="T68" fmla="*/ 134 w 182"/>
                <a:gd name="T69" fmla="*/ 236 h 269"/>
                <a:gd name="T70" fmla="*/ 111 w 182"/>
                <a:gd name="T71" fmla="*/ 250 h 269"/>
                <a:gd name="T72" fmla="*/ 110 w 182"/>
                <a:gd name="T73" fmla="*/ 258 h 269"/>
                <a:gd name="T74" fmla="*/ 93 w 182"/>
                <a:gd name="T75" fmla="*/ 269 h 269"/>
                <a:gd name="T76" fmla="*/ 85 w 182"/>
                <a:gd name="T77" fmla="*/ 267 h 269"/>
                <a:gd name="T78" fmla="*/ 76 w 182"/>
                <a:gd name="T79" fmla="*/ 250 h 269"/>
                <a:gd name="T80" fmla="*/ 54 w 182"/>
                <a:gd name="T81" fmla="*/ 237 h 269"/>
                <a:gd name="T82" fmla="*/ 41 w 182"/>
                <a:gd name="T83" fmla="*/ 231 h 269"/>
                <a:gd name="T84" fmla="*/ 35 w 182"/>
                <a:gd name="T85" fmla="*/ 219 h 269"/>
                <a:gd name="T86" fmla="*/ 46 w 182"/>
                <a:gd name="T87" fmla="*/ 202 h 269"/>
                <a:gd name="T88" fmla="*/ 54 w 182"/>
                <a:gd name="T89" fmla="*/ 20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2" h="269">
                  <a:moveTo>
                    <a:pt x="54" y="200"/>
                  </a:moveTo>
                  <a:lnTo>
                    <a:pt x="76" y="200"/>
                  </a:lnTo>
                  <a:lnTo>
                    <a:pt x="76" y="181"/>
                  </a:lnTo>
                  <a:lnTo>
                    <a:pt x="76" y="181"/>
                  </a:lnTo>
                  <a:lnTo>
                    <a:pt x="60" y="176"/>
                  </a:lnTo>
                  <a:lnTo>
                    <a:pt x="45" y="170"/>
                  </a:lnTo>
                  <a:lnTo>
                    <a:pt x="33" y="160"/>
                  </a:lnTo>
                  <a:lnTo>
                    <a:pt x="22" y="149"/>
                  </a:lnTo>
                  <a:lnTo>
                    <a:pt x="13" y="137"/>
                  </a:lnTo>
                  <a:lnTo>
                    <a:pt x="6" y="122"/>
                  </a:lnTo>
                  <a:lnTo>
                    <a:pt x="2" y="108"/>
                  </a:lnTo>
                  <a:lnTo>
                    <a:pt x="1" y="99"/>
                  </a:lnTo>
                  <a:lnTo>
                    <a:pt x="0" y="91"/>
                  </a:lnTo>
                  <a:lnTo>
                    <a:pt x="0" y="91"/>
                  </a:lnTo>
                  <a:lnTo>
                    <a:pt x="1" y="82"/>
                  </a:lnTo>
                  <a:lnTo>
                    <a:pt x="2" y="74"/>
                  </a:lnTo>
                  <a:lnTo>
                    <a:pt x="4" y="65"/>
                  </a:lnTo>
                  <a:lnTo>
                    <a:pt x="7" y="56"/>
                  </a:lnTo>
                  <a:lnTo>
                    <a:pt x="7" y="56"/>
                  </a:lnTo>
                  <a:lnTo>
                    <a:pt x="15" y="55"/>
                  </a:lnTo>
                  <a:lnTo>
                    <a:pt x="22" y="54"/>
                  </a:lnTo>
                  <a:lnTo>
                    <a:pt x="22" y="54"/>
                  </a:lnTo>
                  <a:lnTo>
                    <a:pt x="28" y="55"/>
                  </a:lnTo>
                  <a:lnTo>
                    <a:pt x="34" y="56"/>
                  </a:lnTo>
                  <a:lnTo>
                    <a:pt x="39" y="58"/>
                  </a:lnTo>
                  <a:lnTo>
                    <a:pt x="45" y="61"/>
                  </a:lnTo>
                  <a:lnTo>
                    <a:pt x="45" y="61"/>
                  </a:lnTo>
                  <a:lnTo>
                    <a:pt x="40" y="67"/>
                  </a:lnTo>
                  <a:lnTo>
                    <a:pt x="38" y="75"/>
                  </a:lnTo>
                  <a:lnTo>
                    <a:pt x="37" y="83"/>
                  </a:lnTo>
                  <a:lnTo>
                    <a:pt x="35" y="91"/>
                  </a:lnTo>
                  <a:lnTo>
                    <a:pt x="35" y="91"/>
                  </a:lnTo>
                  <a:lnTo>
                    <a:pt x="37" y="102"/>
                  </a:lnTo>
                  <a:lnTo>
                    <a:pt x="40" y="113"/>
                  </a:lnTo>
                  <a:lnTo>
                    <a:pt x="45" y="122"/>
                  </a:lnTo>
                  <a:lnTo>
                    <a:pt x="51" y="130"/>
                  </a:lnTo>
                  <a:lnTo>
                    <a:pt x="60" y="137"/>
                  </a:lnTo>
                  <a:lnTo>
                    <a:pt x="70" y="142"/>
                  </a:lnTo>
                  <a:lnTo>
                    <a:pt x="80" y="145"/>
                  </a:lnTo>
                  <a:lnTo>
                    <a:pt x="91" y="147"/>
                  </a:lnTo>
                  <a:lnTo>
                    <a:pt x="91" y="147"/>
                  </a:lnTo>
                  <a:lnTo>
                    <a:pt x="102" y="145"/>
                  </a:lnTo>
                  <a:lnTo>
                    <a:pt x="113" y="142"/>
                  </a:lnTo>
                  <a:lnTo>
                    <a:pt x="122" y="137"/>
                  </a:lnTo>
                  <a:lnTo>
                    <a:pt x="130" y="130"/>
                  </a:lnTo>
                  <a:lnTo>
                    <a:pt x="138" y="122"/>
                  </a:lnTo>
                  <a:lnTo>
                    <a:pt x="143" y="113"/>
                  </a:lnTo>
                  <a:lnTo>
                    <a:pt x="145" y="102"/>
                  </a:lnTo>
                  <a:lnTo>
                    <a:pt x="146" y="91"/>
                  </a:lnTo>
                  <a:lnTo>
                    <a:pt x="146" y="91"/>
                  </a:lnTo>
                  <a:lnTo>
                    <a:pt x="146" y="82"/>
                  </a:lnTo>
                  <a:lnTo>
                    <a:pt x="144" y="75"/>
                  </a:lnTo>
                  <a:lnTo>
                    <a:pt x="141" y="66"/>
                  </a:lnTo>
                  <a:lnTo>
                    <a:pt x="137" y="60"/>
                  </a:lnTo>
                  <a:lnTo>
                    <a:pt x="132" y="53"/>
                  </a:lnTo>
                  <a:lnTo>
                    <a:pt x="126" y="48"/>
                  </a:lnTo>
                  <a:lnTo>
                    <a:pt x="120" y="43"/>
                  </a:lnTo>
                  <a:lnTo>
                    <a:pt x="112" y="39"/>
                  </a:lnTo>
                  <a:lnTo>
                    <a:pt x="112" y="39"/>
                  </a:lnTo>
                  <a:lnTo>
                    <a:pt x="105" y="30"/>
                  </a:lnTo>
                  <a:lnTo>
                    <a:pt x="98" y="21"/>
                  </a:lnTo>
                  <a:lnTo>
                    <a:pt x="98" y="21"/>
                  </a:lnTo>
                  <a:lnTo>
                    <a:pt x="85" y="10"/>
                  </a:lnTo>
                  <a:lnTo>
                    <a:pt x="72" y="2"/>
                  </a:lnTo>
                  <a:lnTo>
                    <a:pt x="72" y="2"/>
                  </a:lnTo>
                  <a:lnTo>
                    <a:pt x="82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101" y="0"/>
                  </a:lnTo>
                  <a:lnTo>
                    <a:pt x="110" y="2"/>
                  </a:lnTo>
                  <a:lnTo>
                    <a:pt x="118" y="4"/>
                  </a:lnTo>
                  <a:lnTo>
                    <a:pt x="127" y="8"/>
                  </a:lnTo>
                  <a:lnTo>
                    <a:pt x="134" y="11"/>
                  </a:lnTo>
                  <a:lnTo>
                    <a:pt x="143" y="16"/>
                  </a:lnTo>
                  <a:lnTo>
                    <a:pt x="149" y="21"/>
                  </a:lnTo>
                  <a:lnTo>
                    <a:pt x="156" y="27"/>
                  </a:lnTo>
                  <a:lnTo>
                    <a:pt x="161" y="33"/>
                  </a:lnTo>
                  <a:lnTo>
                    <a:pt x="167" y="41"/>
                  </a:lnTo>
                  <a:lnTo>
                    <a:pt x="171" y="48"/>
                  </a:lnTo>
                  <a:lnTo>
                    <a:pt x="176" y="55"/>
                  </a:lnTo>
                  <a:lnTo>
                    <a:pt x="178" y="64"/>
                  </a:lnTo>
                  <a:lnTo>
                    <a:pt x="180" y="72"/>
                  </a:lnTo>
                  <a:lnTo>
                    <a:pt x="182" y="82"/>
                  </a:lnTo>
                  <a:lnTo>
                    <a:pt x="182" y="91"/>
                  </a:lnTo>
                  <a:lnTo>
                    <a:pt x="182" y="91"/>
                  </a:lnTo>
                  <a:lnTo>
                    <a:pt x="180" y="106"/>
                  </a:lnTo>
                  <a:lnTo>
                    <a:pt x="177" y="122"/>
                  </a:lnTo>
                  <a:lnTo>
                    <a:pt x="171" y="136"/>
                  </a:lnTo>
                  <a:lnTo>
                    <a:pt x="162" y="148"/>
                  </a:lnTo>
                  <a:lnTo>
                    <a:pt x="151" y="159"/>
                  </a:lnTo>
                  <a:lnTo>
                    <a:pt x="139" y="169"/>
                  </a:lnTo>
                  <a:lnTo>
                    <a:pt x="126" y="176"/>
                  </a:lnTo>
                  <a:lnTo>
                    <a:pt x="111" y="180"/>
                  </a:lnTo>
                  <a:lnTo>
                    <a:pt x="111" y="202"/>
                  </a:lnTo>
                  <a:lnTo>
                    <a:pt x="130" y="202"/>
                  </a:lnTo>
                  <a:lnTo>
                    <a:pt x="130" y="202"/>
                  </a:lnTo>
                  <a:lnTo>
                    <a:pt x="138" y="203"/>
                  </a:lnTo>
                  <a:lnTo>
                    <a:pt x="143" y="206"/>
                  </a:lnTo>
                  <a:lnTo>
                    <a:pt x="146" y="211"/>
                  </a:lnTo>
                  <a:lnTo>
                    <a:pt x="149" y="219"/>
                  </a:lnTo>
                  <a:lnTo>
                    <a:pt x="149" y="219"/>
                  </a:lnTo>
                  <a:lnTo>
                    <a:pt x="146" y="226"/>
                  </a:lnTo>
                  <a:lnTo>
                    <a:pt x="143" y="231"/>
                  </a:lnTo>
                  <a:lnTo>
                    <a:pt x="138" y="234"/>
                  </a:lnTo>
                  <a:lnTo>
                    <a:pt x="134" y="236"/>
                  </a:lnTo>
                  <a:lnTo>
                    <a:pt x="130" y="237"/>
                  </a:lnTo>
                  <a:lnTo>
                    <a:pt x="111" y="237"/>
                  </a:lnTo>
                  <a:lnTo>
                    <a:pt x="111" y="250"/>
                  </a:lnTo>
                  <a:lnTo>
                    <a:pt x="111" y="250"/>
                  </a:lnTo>
                  <a:lnTo>
                    <a:pt x="111" y="254"/>
                  </a:lnTo>
                  <a:lnTo>
                    <a:pt x="110" y="258"/>
                  </a:lnTo>
                  <a:lnTo>
                    <a:pt x="106" y="262"/>
                  </a:lnTo>
                  <a:lnTo>
                    <a:pt x="100" y="267"/>
                  </a:lnTo>
                  <a:lnTo>
                    <a:pt x="93" y="269"/>
                  </a:lnTo>
                  <a:lnTo>
                    <a:pt x="93" y="269"/>
                  </a:lnTo>
                  <a:lnTo>
                    <a:pt x="89" y="267"/>
                  </a:lnTo>
                  <a:lnTo>
                    <a:pt x="85" y="267"/>
                  </a:lnTo>
                  <a:lnTo>
                    <a:pt x="80" y="262"/>
                  </a:lnTo>
                  <a:lnTo>
                    <a:pt x="77" y="258"/>
                  </a:lnTo>
                  <a:lnTo>
                    <a:pt x="76" y="250"/>
                  </a:lnTo>
                  <a:lnTo>
                    <a:pt x="76" y="237"/>
                  </a:lnTo>
                  <a:lnTo>
                    <a:pt x="54" y="237"/>
                  </a:lnTo>
                  <a:lnTo>
                    <a:pt x="54" y="237"/>
                  </a:lnTo>
                  <a:lnTo>
                    <a:pt x="50" y="236"/>
                  </a:lnTo>
                  <a:lnTo>
                    <a:pt x="46" y="234"/>
                  </a:lnTo>
                  <a:lnTo>
                    <a:pt x="41" y="231"/>
                  </a:lnTo>
                  <a:lnTo>
                    <a:pt x="38" y="226"/>
                  </a:lnTo>
                  <a:lnTo>
                    <a:pt x="35" y="219"/>
                  </a:lnTo>
                  <a:lnTo>
                    <a:pt x="35" y="219"/>
                  </a:lnTo>
                  <a:lnTo>
                    <a:pt x="38" y="211"/>
                  </a:lnTo>
                  <a:lnTo>
                    <a:pt x="41" y="206"/>
                  </a:lnTo>
                  <a:lnTo>
                    <a:pt x="46" y="202"/>
                  </a:lnTo>
                  <a:lnTo>
                    <a:pt x="50" y="202"/>
                  </a:lnTo>
                  <a:lnTo>
                    <a:pt x="54" y="200"/>
                  </a:lnTo>
                  <a:lnTo>
                    <a:pt x="54" y="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239673" y="2544481"/>
            <a:ext cx="28195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n-MN" sz="2000" b="1" dirty="0">
                <a:solidFill>
                  <a:srgbClr val="FFC000"/>
                </a:solidFill>
              </a:rPr>
              <a:t>ДУНДАЖ</a:t>
            </a:r>
            <a:r>
              <a:rPr lang="en-US" sz="2000" b="1" dirty="0">
                <a:solidFill>
                  <a:srgbClr val="FFC000"/>
                </a:solidFill>
              </a:rPr>
              <a:t> </a:t>
            </a:r>
            <a:r>
              <a:rPr lang="mn-MN" sz="2000" b="1" dirty="0">
                <a:solidFill>
                  <a:srgbClr val="FFC000"/>
                </a:solidFill>
              </a:rPr>
              <a:t>НАСЛАЛТ</a:t>
            </a:r>
            <a:endParaRPr lang="en-US" sz="2000" b="1" dirty="0">
              <a:solidFill>
                <a:srgbClr val="FFC000"/>
              </a:solidFill>
            </a:endParaRPr>
          </a:p>
        </p:txBody>
      </p:sp>
      <p:sp>
        <p:nvSpPr>
          <p:cNvPr id="22" name="Freeform 56"/>
          <p:cNvSpPr>
            <a:spLocks noEditPoints="1"/>
          </p:cNvSpPr>
          <p:nvPr/>
        </p:nvSpPr>
        <p:spPr bwMode="auto">
          <a:xfrm>
            <a:off x="4993514" y="1550005"/>
            <a:ext cx="1284055" cy="1188733"/>
          </a:xfrm>
          <a:custGeom>
            <a:avLst/>
            <a:gdLst>
              <a:gd name="T0" fmla="*/ 78 w 160"/>
              <a:gd name="T1" fmla="*/ 0 h 160"/>
              <a:gd name="T2" fmla="*/ 75 w 160"/>
              <a:gd name="T3" fmla="*/ 0 h 160"/>
              <a:gd name="T4" fmla="*/ 11 w 160"/>
              <a:gd name="T5" fmla="*/ 121 h 160"/>
              <a:gd name="T6" fmla="*/ 13 w 160"/>
              <a:gd name="T7" fmla="*/ 124 h 160"/>
              <a:gd name="T8" fmla="*/ 16 w 160"/>
              <a:gd name="T9" fmla="*/ 128 h 160"/>
              <a:gd name="T10" fmla="*/ 71 w 160"/>
              <a:gd name="T11" fmla="*/ 159 h 160"/>
              <a:gd name="T12" fmla="*/ 80 w 160"/>
              <a:gd name="T13" fmla="*/ 160 h 160"/>
              <a:gd name="T14" fmla="*/ 89 w 160"/>
              <a:gd name="T15" fmla="*/ 160 h 160"/>
              <a:gd name="T16" fmla="*/ 96 w 160"/>
              <a:gd name="T17" fmla="*/ 158 h 160"/>
              <a:gd name="T18" fmla="*/ 100 w 160"/>
              <a:gd name="T19" fmla="*/ 157 h 160"/>
              <a:gd name="T20" fmla="*/ 141 w 160"/>
              <a:gd name="T21" fmla="*/ 131 h 160"/>
              <a:gd name="T22" fmla="*/ 144 w 160"/>
              <a:gd name="T23" fmla="*/ 128 h 160"/>
              <a:gd name="T24" fmla="*/ 155 w 160"/>
              <a:gd name="T25" fmla="*/ 80 h 160"/>
              <a:gd name="T26" fmla="*/ 117 w 160"/>
              <a:gd name="T27" fmla="*/ 40 h 160"/>
              <a:gd name="T28" fmla="*/ 117 w 160"/>
              <a:gd name="T29" fmla="*/ 35 h 160"/>
              <a:gd name="T30" fmla="*/ 138 w 160"/>
              <a:gd name="T31" fmla="*/ 127 h 160"/>
              <a:gd name="T32" fmla="*/ 120 w 160"/>
              <a:gd name="T33" fmla="*/ 131 h 160"/>
              <a:gd name="T34" fmla="*/ 99 w 160"/>
              <a:gd name="T35" fmla="*/ 152 h 160"/>
              <a:gd name="T36" fmla="*/ 94 w 160"/>
              <a:gd name="T37" fmla="*/ 153 h 160"/>
              <a:gd name="T38" fmla="*/ 88 w 160"/>
              <a:gd name="T39" fmla="*/ 154 h 160"/>
              <a:gd name="T40" fmla="*/ 80 w 160"/>
              <a:gd name="T41" fmla="*/ 155 h 160"/>
              <a:gd name="T42" fmla="*/ 71 w 160"/>
              <a:gd name="T43" fmla="*/ 154 h 160"/>
              <a:gd name="T44" fmla="*/ 65 w 160"/>
              <a:gd name="T45" fmla="*/ 153 h 160"/>
              <a:gd name="T46" fmla="*/ 40 w 160"/>
              <a:gd name="T47" fmla="*/ 131 h 160"/>
              <a:gd name="T48" fmla="*/ 18 w 160"/>
              <a:gd name="T49" fmla="*/ 122 h 160"/>
              <a:gd name="T50" fmla="*/ 27 w 160"/>
              <a:gd name="T51" fmla="*/ 103 h 160"/>
              <a:gd name="T52" fmla="*/ 139 w 160"/>
              <a:gd name="T53" fmla="*/ 126 h 160"/>
              <a:gd name="T54" fmla="*/ 43 w 160"/>
              <a:gd name="T55" fmla="*/ 64 h 160"/>
              <a:gd name="T56" fmla="*/ 45 w 160"/>
              <a:gd name="T57" fmla="*/ 68 h 160"/>
              <a:gd name="T58" fmla="*/ 49 w 160"/>
              <a:gd name="T59" fmla="*/ 75 h 160"/>
              <a:gd name="T60" fmla="*/ 52 w 160"/>
              <a:gd name="T61" fmla="*/ 79 h 160"/>
              <a:gd name="T62" fmla="*/ 57 w 160"/>
              <a:gd name="T63" fmla="*/ 83 h 160"/>
              <a:gd name="T64" fmla="*/ 60 w 160"/>
              <a:gd name="T65" fmla="*/ 86 h 160"/>
              <a:gd name="T66" fmla="*/ 64 w 160"/>
              <a:gd name="T67" fmla="*/ 90 h 160"/>
              <a:gd name="T68" fmla="*/ 43 w 160"/>
              <a:gd name="T69" fmla="*/ 91 h 160"/>
              <a:gd name="T70" fmla="*/ 43 w 160"/>
              <a:gd name="T71" fmla="*/ 96 h 160"/>
              <a:gd name="T72" fmla="*/ 63 w 160"/>
              <a:gd name="T73" fmla="*/ 96 h 160"/>
              <a:gd name="T74" fmla="*/ 65 w 160"/>
              <a:gd name="T75" fmla="*/ 82 h 160"/>
              <a:gd name="T76" fmla="*/ 44 w 160"/>
              <a:gd name="T77" fmla="*/ 37 h 160"/>
              <a:gd name="T78" fmla="*/ 90 w 160"/>
              <a:gd name="T79" fmla="*/ 24 h 160"/>
              <a:gd name="T80" fmla="*/ 112 w 160"/>
              <a:gd name="T81" fmla="*/ 39 h 160"/>
              <a:gd name="T82" fmla="*/ 94 w 160"/>
              <a:gd name="T83" fmla="*/ 80 h 160"/>
              <a:gd name="T84" fmla="*/ 85 w 160"/>
              <a:gd name="T85" fmla="*/ 88 h 160"/>
              <a:gd name="T86" fmla="*/ 107 w 160"/>
              <a:gd name="T87" fmla="*/ 96 h 160"/>
              <a:gd name="T88" fmla="*/ 114 w 160"/>
              <a:gd name="T89" fmla="*/ 97 h 160"/>
              <a:gd name="T90" fmla="*/ 80 w 160"/>
              <a:gd name="T91" fmla="*/ 136 h 160"/>
              <a:gd name="T92" fmla="*/ 101 w 160"/>
              <a:gd name="T93" fmla="*/ 109 h 160"/>
              <a:gd name="T94" fmla="*/ 51 w 160"/>
              <a:gd name="T95" fmla="*/ 112 h 160"/>
              <a:gd name="T96" fmla="*/ 75 w 160"/>
              <a:gd name="T97" fmla="*/ 138 h 160"/>
              <a:gd name="T98" fmla="*/ 73 w 160"/>
              <a:gd name="T99" fmla="*/ 6 h 160"/>
              <a:gd name="T100" fmla="*/ 78 w 160"/>
              <a:gd name="T101" fmla="*/ 5 h 160"/>
              <a:gd name="T102" fmla="*/ 89 w 160"/>
              <a:gd name="T103" fmla="*/ 18 h 160"/>
              <a:gd name="T104" fmla="*/ 71 w 160"/>
              <a:gd name="T105" fmla="*/ 29 h 160"/>
              <a:gd name="T106" fmla="*/ 73 w 160"/>
              <a:gd name="T107" fmla="*/ 6 h 160"/>
              <a:gd name="T108" fmla="*/ 107 w 160"/>
              <a:gd name="T109" fmla="*/ 91 h 160"/>
              <a:gd name="T110" fmla="*/ 91 w 160"/>
              <a:gd name="T111" fmla="*/ 88 h 160"/>
              <a:gd name="T112" fmla="*/ 112 w 160"/>
              <a:gd name="T113" fmla="*/ 64 h 160"/>
              <a:gd name="T114" fmla="*/ 37 w 160"/>
              <a:gd name="T115" fmla="*/ 40 h 160"/>
              <a:gd name="T116" fmla="*/ 5 w 160"/>
              <a:gd name="T117" fmla="*/ 8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60" h="160">
                <a:moveTo>
                  <a:pt x="160" y="80"/>
                </a:moveTo>
                <a:cubicBezTo>
                  <a:pt x="160" y="36"/>
                  <a:pt x="124" y="0"/>
                  <a:pt x="80" y="0"/>
                </a:cubicBezTo>
                <a:cubicBezTo>
                  <a:pt x="79" y="0"/>
                  <a:pt x="79" y="0"/>
                  <a:pt x="78" y="0"/>
                </a:cubicBezTo>
                <a:cubicBezTo>
                  <a:pt x="78" y="0"/>
                  <a:pt x="78" y="0"/>
                  <a:pt x="78" y="0"/>
                </a:cubicBezTo>
                <a:cubicBezTo>
                  <a:pt x="78" y="0"/>
                  <a:pt x="78" y="0"/>
                  <a:pt x="78" y="0"/>
                </a:cubicBezTo>
                <a:cubicBezTo>
                  <a:pt x="77" y="0"/>
                  <a:pt x="76" y="0"/>
                  <a:pt x="75" y="0"/>
                </a:cubicBezTo>
                <a:cubicBezTo>
                  <a:pt x="74" y="0"/>
                  <a:pt x="74" y="0"/>
                  <a:pt x="73" y="0"/>
                </a:cubicBezTo>
                <a:cubicBezTo>
                  <a:pt x="32" y="4"/>
                  <a:pt x="0" y="38"/>
                  <a:pt x="0" y="80"/>
                </a:cubicBezTo>
                <a:cubicBezTo>
                  <a:pt x="0" y="95"/>
                  <a:pt x="4" y="109"/>
                  <a:pt x="11" y="121"/>
                </a:cubicBezTo>
                <a:cubicBezTo>
                  <a:pt x="11" y="121"/>
                  <a:pt x="11" y="121"/>
                  <a:pt x="11" y="121"/>
                </a:cubicBezTo>
                <a:cubicBezTo>
                  <a:pt x="12" y="122"/>
                  <a:pt x="12" y="122"/>
                  <a:pt x="12" y="122"/>
                </a:cubicBezTo>
                <a:cubicBezTo>
                  <a:pt x="12" y="123"/>
                  <a:pt x="13" y="123"/>
                  <a:pt x="13" y="124"/>
                </a:cubicBezTo>
                <a:cubicBezTo>
                  <a:pt x="13" y="124"/>
                  <a:pt x="14" y="125"/>
                  <a:pt x="14" y="125"/>
                </a:cubicBezTo>
                <a:cubicBezTo>
                  <a:pt x="14" y="126"/>
                  <a:pt x="15" y="127"/>
                  <a:pt x="16" y="128"/>
                </a:cubicBezTo>
                <a:cubicBezTo>
                  <a:pt x="16" y="128"/>
                  <a:pt x="16" y="128"/>
                  <a:pt x="16" y="128"/>
                </a:cubicBezTo>
                <a:cubicBezTo>
                  <a:pt x="28" y="144"/>
                  <a:pt x="46" y="155"/>
                  <a:pt x="66" y="159"/>
                </a:cubicBezTo>
                <a:cubicBezTo>
                  <a:pt x="67" y="159"/>
                  <a:pt x="68" y="159"/>
                  <a:pt x="69" y="159"/>
                </a:cubicBezTo>
                <a:cubicBezTo>
                  <a:pt x="69" y="159"/>
                  <a:pt x="70" y="159"/>
                  <a:pt x="71" y="159"/>
                </a:cubicBezTo>
                <a:cubicBezTo>
                  <a:pt x="72" y="160"/>
                  <a:pt x="73" y="160"/>
                  <a:pt x="74" y="160"/>
                </a:cubicBezTo>
                <a:cubicBezTo>
                  <a:pt x="74" y="160"/>
                  <a:pt x="75" y="160"/>
                  <a:pt x="75" y="160"/>
                </a:cubicBezTo>
                <a:cubicBezTo>
                  <a:pt x="77" y="160"/>
                  <a:pt x="78" y="160"/>
                  <a:pt x="80" y="160"/>
                </a:cubicBezTo>
                <a:cubicBezTo>
                  <a:pt x="81" y="160"/>
                  <a:pt x="83" y="160"/>
                  <a:pt x="84" y="160"/>
                </a:cubicBezTo>
                <a:cubicBezTo>
                  <a:pt x="85" y="160"/>
                  <a:pt x="86" y="160"/>
                  <a:pt x="86" y="160"/>
                </a:cubicBezTo>
                <a:cubicBezTo>
                  <a:pt x="87" y="160"/>
                  <a:pt x="88" y="160"/>
                  <a:pt x="89" y="160"/>
                </a:cubicBezTo>
                <a:cubicBezTo>
                  <a:pt x="89" y="159"/>
                  <a:pt x="90" y="159"/>
                  <a:pt x="91" y="159"/>
                </a:cubicBezTo>
                <a:cubicBezTo>
                  <a:pt x="92" y="159"/>
                  <a:pt x="92" y="159"/>
                  <a:pt x="93" y="159"/>
                </a:cubicBezTo>
                <a:cubicBezTo>
                  <a:pt x="94" y="159"/>
                  <a:pt x="95" y="159"/>
                  <a:pt x="96" y="158"/>
                </a:cubicBezTo>
                <a:cubicBezTo>
                  <a:pt x="96" y="158"/>
                  <a:pt x="96" y="158"/>
                  <a:pt x="97" y="158"/>
                </a:cubicBezTo>
                <a:cubicBezTo>
                  <a:pt x="98" y="158"/>
                  <a:pt x="99" y="158"/>
                  <a:pt x="100" y="157"/>
                </a:cubicBezTo>
                <a:cubicBezTo>
                  <a:pt x="100" y="157"/>
                  <a:pt x="100" y="157"/>
                  <a:pt x="100" y="157"/>
                </a:cubicBezTo>
                <a:cubicBezTo>
                  <a:pt x="115" y="154"/>
                  <a:pt x="128" y="146"/>
                  <a:pt x="139" y="134"/>
                </a:cubicBezTo>
                <a:cubicBezTo>
                  <a:pt x="139" y="134"/>
                  <a:pt x="139" y="134"/>
                  <a:pt x="139" y="134"/>
                </a:cubicBezTo>
                <a:cubicBezTo>
                  <a:pt x="140" y="133"/>
                  <a:pt x="141" y="132"/>
                  <a:pt x="141" y="131"/>
                </a:cubicBezTo>
                <a:cubicBezTo>
                  <a:pt x="142" y="131"/>
                  <a:pt x="142" y="131"/>
                  <a:pt x="142" y="130"/>
                </a:cubicBezTo>
                <a:cubicBezTo>
                  <a:pt x="143" y="130"/>
                  <a:pt x="143" y="129"/>
                  <a:pt x="143" y="129"/>
                </a:cubicBezTo>
                <a:cubicBezTo>
                  <a:pt x="144" y="128"/>
                  <a:pt x="144" y="128"/>
                  <a:pt x="144" y="128"/>
                </a:cubicBezTo>
                <a:cubicBezTo>
                  <a:pt x="144" y="128"/>
                  <a:pt x="144" y="128"/>
                  <a:pt x="144" y="128"/>
                </a:cubicBezTo>
                <a:cubicBezTo>
                  <a:pt x="154" y="115"/>
                  <a:pt x="160" y="98"/>
                  <a:pt x="160" y="80"/>
                </a:cubicBezTo>
                <a:close/>
                <a:moveTo>
                  <a:pt x="155" y="80"/>
                </a:moveTo>
                <a:cubicBezTo>
                  <a:pt x="155" y="95"/>
                  <a:pt x="150" y="108"/>
                  <a:pt x="143" y="120"/>
                </a:cubicBezTo>
                <a:cubicBezTo>
                  <a:pt x="140" y="106"/>
                  <a:pt x="130" y="96"/>
                  <a:pt x="117" y="92"/>
                </a:cubicBezTo>
                <a:cubicBezTo>
                  <a:pt x="117" y="40"/>
                  <a:pt x="117" y="40"/>
                  <a:pt x="117" y="40"/>
                </a:cubicBezTo>
                <a:cubicBezTo>
                  <a:pt x="117" y="37"/>
                  <a:pt x="117" y="37"/>
                  <a:pt x="117" y="37"/>
                </a:cubicBezTo>
                <a:cubicBezTo>
                  <a:pt x="117" y="37"/>
                  <a:pt x="117" y="37"/>
                  <a:pt x="117" y="37"/>
                </a:cubicBezTo>
                <a:cubicBezTo>
                  <a:pt x="117" y="37"/>
                  <a:pt x="117" y="36"/>
                  <a:pt x="117" y="35"/>
                </a:cubicBezTo>
                <a:cubicBezTo>
                  <a:pt x="116" y="24"/>
                  <a:pt x="110" y="15"/>
                  <a:pt x="102" y="9"/>
                </a:cubicBezTo>
                <a:cubicBezTo>
                  <a:pt x="133" y="18"/>
                  <a:pt x="155" y="47"/>
                  <a:pt x="155" y="80"/>
                </a:cubicBezTo>
                <a:close/>
                <a:moveTo>
                  <a:pt x="138" y="127"/>
                </a:moveTo>
                <a:cubicBezTo>
                  <a:pt x="138" y="127"/>
                  <a:pt x="137" y="128"/>
                  <a:pt x="137" y="128"/>
                </a:cubicBezTo>
                <a:cubicBezTo>
                  <a:pt x="132" y="134"/>
                  <a:pt x="126" y="139"/>
                  <a:pt x="120" y="143"/>
                </a:cubicBezTo>
                <a:cubicBezTo>
                  <a:pt x="120" y="131"/>
                  <a:pt x="120" y="131"/>
                  <a:pt x="120" y="131"/>
                </a:cubicBezTo>
                <a:cubicBezTo>
                  <a:pt x="115" y="131"/>
                  <a:pt x="115" y="131"/>
                  <a:pt x="115" y="131"/>
                </a:cubicBezTo>
                <a:cubicBezTo>
                  <a:pt x="115" y="146"/>
                  <a:pt x="115" y="146"/>
                  <a:pt x="115" y="146"/>
                </a:cubicBezTo>
                <a:cubicBezTo>
                  <a:pt x="110" y="149"/>
                  <a:pt x="104" y="151"/>
                  <a:pt x="99" y="152"/>
                </a:cubicBezTo>
                <a:cubicBezTo>
                  <a:pt x="99" y="152"/>
                  <a:pt x="99" y="152"/>
                  <a:pt x="98" y="152"/>
                </a:cubicBezTo>
                <a:cubicBezTo>
                  <a:pt x="97" y="153"/>
                  <a:pt x="96" y="153"/>
                  <a:pt x="95" y="153"/>
                </a:cubicBezTo>
                <a:cubicBezTo>
                  <a:pt x="95" y="153"/>
                  <a:pt x="95" y="153"/>
                  <a:pt x="94" y="153"/>
                </a:cubicBezTo>
                <a:cubicBezTo>
                  <a:pt x="94" y="153"/>
                  <a:pt x="93" y="154"/>
                  <a:pt x="92" y="154"/>
                </a:cubicBezTo>
                <a:cubicBezTo>
                  <a:pt x="91" y="154"/>
                  <a:pt x="91" y="154"/>
                  <a:pt x="90" y="154"/>
                </a:cubicBezTo>
                <a:cubicBezTo>
                  <a:pt x="89" y="154"/>
                  <a:pt x="89" y="154"/>
                  <a:pt x="88" y="154"/>
                </a:cubicBezTo>
                <a:cubicBezTo>
                  <a:pt x="87" y="154"/>
                  <a:pt x="86" y="154"/>
                  <a:pt x="86" y="154"/>
                </a:cubicBezTo>
                <a:cubicBezTo>
                  <a:pt x="85" y="154"/>
                  <a:pt x="85" y="155"/>
                  <a:pt x="84" y="155"/>
                </a:cubicBezTo>
                <a:cubicBezTo>
                  <a:pt x="83" y="155"/>
                  <a:pt x="81" y="155"/>
                  <a:pt x="80" y="155"/>
                </a:cubicBezTo>
                <a:cubicBezTo>
                  <a:pt x="79" y="155"/>
                  <a:pt x="77" y="155"/>
                  <a:pt x="76" y="155"/>
                </a:cubicBezTo>
                <a:cubicBezTo>
                  <a:pt x="75" y="155"/>
                  <a:pt x="75" y="154"/>
                  <a:pt x="74" y="154"/>
                </a:cubicBezTo>
                <a:cubicBezTo>
                  <a:pt x="73" y="154"/>
                  <a:pt x="72" y="154"/>
                  <a:pt x="71" y="154"/>
                </a:cubicBezTo>
                <a:cubicBezTo>
                  <a:pt x="71" y="154"/>
                  <a:pt x="70" y="154"/>
                  <a:pt x="69" y="154"/>
                </a:cubicBezTo>
                <a:cubicBezTo>
                  <a:pt x="69" y="154"/>
                  <a:pt x="68" y="154"/>
                  <a:pt x="67" y="154"/>
                </a:cubicBezTo>
                <a:cubicBezTo>
                  <a:pt x="67" y="153"/>
                  <a:pt x="66" y="153"/>
                  <a:pt x="65" y="153"/>
                </a:cubicBezTo>
                <a:cubicBezTo>
                  <a:pt x="65" y="153"/>
                  <a:pt x="65" y="153"/>
                  <a:pt x="65" y="153"/>
                </a:cubicBezTo>
                <a:cubicBezTo>
                  <a:pt x="56" y="151"/>
                  <a:pt x="48" y="148"/>
                  <a:pt x="40" y="143"/>
                </a:cubicBezTo>
                <a:cubicBezTo>
                  <a:pt x="40" y="131"/>
                  <a:pt x="40" y="131"/>
                  <a:pt x="40" y="131"/>
                </a:cubicBezTo>
                <a:cubicBezTo>
                  <a:pt x="35" y="131"/>
                  <a:pt x="35" y="131"/>
                  <a:pt x="35" y="131"/>
                </a:cubicBezTo>
                <a:cubicBezTo>
                  <a:pt x="35" y="139"/>
                  <a:pt x="35" y="139"/>
                  <a:pt x="35" y="139"/>
                </a:cubicBezTo>
                <a:cubicBezTo>
                  <a:pt x="28" y="134"/>
                  <a:pt x="23" y="129"/>
                  <a:pt x="18" y="122"/>
                </a:cubicBezTo>
                <a:cubicBezTo>
                  <a:pt x="18" y="122"/>
                  <a:pt x="18" y="122"/>
                  <a:pt x="18" y="121"/>
                </a:cubicBezTo>
                <a:cubicBezTo>
                  <a:pt x="18" y="121"/>
                  <a:pt x="17" y="120"/>
                  <a:pt x="17" y="120"/>
                </a:cubicBezTo>
                <a:cubicBezTo>
                  <a:pt x="19" y="113"/>
                  <a:pt x="22" y="107"/>
                  <a:pt x="27" y="103"/>
                </a:cubicBezTo>
                <a:cubicBezTo>
                  <a:pt x="77" y="148"/>
                  <a:pt x="77" y="148"/>
                  <a:pt x="77" y="148"/>
                </a:cubicBezTo>
                <a:cubicBezTo>
                  <a:pt x="127" y="103"/>
                  <a:pt x="127" y="103"/>
                  <a:pt x="127" y="103"/>
                </a:cubicBezTo>
                <a:cubicBezTo>
                  <a:pt x="134" y="109"/>
                  <a:pt x="138" y="117"/>
                  <a:pt x="139" y="126"/>
                </a:cubicBezTo>
                <a:cubicBezTo>
                  <a:pt x="138" y="126"/>
                  <a:pt x="138" y="127"/>
                  <a:pt x="138" y="127"/>
                </a:cubicBezTo>
                <a:close/>
                <a:moveTo>
                  <a:pt x="43" y="91"/>
                </a:moveTo>
                <a:cubicBezTo>
                  <a:pt x="43" y="64"/>
                  <a:pt x="43" y="64"/>
                  <a:pt x="43" y="64"/>
                </a:cubicBezTo>
                <a:cubicBezTo>
                  <a:pt x="43" y="64"/>
                  <a:pt x="43" y="64"/>
                  <a:pt x="43" y="64"/>
                </a:cubicBezTo>
                <a:cubicBezTo>
                  <a:pt x="43" y="65"/>
                  <a:pt x="44" y="66"/>
                  <a:pt x="44" y="67"/>
                </a:cubicBezTo>
                <a:cubicBezTo>
                  <a:pt x="44" y="67"/>
                  <a:pt x="44" y="67"/>
                  <a:pt x="45" y="68"/>
                </a:cubicBezTo>
                <a:cubicBezTo>
                  <a:pt x="45" y="69"/>
                  <a:pt x="46" y="70"/>
                  <a:pt x="47" y="71"/>
                </a:cubicBezTo>
                <a:cubicBezTo>
                  <a:pt x="47" y="72"/>
                  <a:pt x="47" y="72"/>
                  <a:pt x="47" y="72"/>
                </a:cubicBezTo>
                <a:cubicBezTo>
                  <a:pt x="48" y="73"/>
                  <a:pt x="48" y="74"/>
                  <a:pt x="49" y="75"/>
                </a:cubicBezTo>
                <a:cubicBezTo>
                  <a:pt x="49" y="75"/>
                  <a:pt x="49" y="75"/>
                  <a:pt x="50" y="76"/>
                </a:cubicBezTo>
                <a:cubicBezTo>
                  <a:pt x="50" y="76"/>
                  <a:pt x="51" y="77"/>
                  <a:pt x="51" y="78"/>
                </a:cubicBezTo>
                <a:cubicBezTo>
                  <a:pt x="52" y="78"/>
                  <a:pt x="52" y="79"/>
                  <a:pt x="52" y="79"/>
                </a:cubicBezTo>
                <a:cubicBezTo>
                  <a:pt x="53" y="79"/>
                  <a:pt x="53" y="80"/>
                  <a:pt x="54" y="81"/>
                </a:cubicBezTo>
                <a:cubicBezTo>
                  <a:pt x="54" y="81"/>
                  <a:pt x="54" y="81"/>
                  <a:pt x="55" y="82"/>
                </a:cubicBezTo>
                <a:cubicBezTo>
                  <a:pt x="55" y="82"/>
                  <a:pt x="56" y="83"/>
                  <a:pt x="57" y="83"/>
                </a:cubicBezTo>
                <a:cubicBezTo>
                  <a:pt x="57" y="83"/>
                  <a:pt x="57" y="84"/>
                  <a:pt x="58" y="84"/>
                </a:cubicBezTo>
                <a:cubicBezTo>
                  <a:pt x="58" y="84"/>
                  <a:pt x="59" y="85"/>
                  <a:pt x="60" y="85"/>
                </a:cubicBezTo>
                <a:cubicBezTo>
                  <a:pt x="60" y="85"/>
                  <a:pt x="60" y="86"/>
                  <a:pt x="60" y="86"/>
                </a:cubicBezTo>
                <a:cubicBezTo>
                  <a:pt x="61" y="86"/>
                  <a:pt x="62" y="87"/>
                  <a:pt x="63" y="87"/>
                </a:cubicBezTo>
                <a:cubicBezTo>
                  <a:pt x="64" y="87"/>
                  <a:pt x="64" y="88"/>
                  <a:pt x="64" y="88"/>
                </a:cubicBezTo>
                <a:cubicBezTo>
                  <a:pt x="64" y="90"/>
                  <a:pt x="64" y="90"/>
                  <a:pt x="64" y="90"/>
                </a:cubicBezTo>
                <a:cubicBezTo>
                  <a:pt x="64" y="90"/>
                  <a:pt x="64" y="91"/>
                  <a:pt x="63" y="91"/>
                </a:cubicBezTo>
                <a:cubicBezTo>
                  <a:pt x="47" y="91"/>
                  <a:pt x="47" y="91"/>
                  <a:pt x="47" y="91"/>
                </a:cubicBezTo>
                <a:cubicBezTo>
                  <a:pt x="46" y="91"/>
                  <a:pt x="44" y="91"/>
                  <a:pt x="43" y="91"/>
                </a:cubicBezTo>
                <a:cubicBezTo>
                  <a:pt x="43" y="91"/>
                  <a:pt x="43" y="91"/>
                  <a:pt x="43" y="91"/>
                </a:cubicBezTo>
                <a:close/>
                <a:moveTo>
                  <a:pt x="41" y="97"/>
                </a:moveTo>
                <a:cubicBezTo>
                  <a:pt x="42" y="96"/>
                  <a:pt x="43" y="96"/>
                  <a:pt x="43" y="96"/>
                </a:cubicBezTo>
                <a:cubicBezTo>
                  <a:pt x="44" y="96"/>
                  <a:pt x="44" y="96"/>
                  <a:pt x="44" y="96"/>
                </a:cubicBezTo>
                <a:cubicBezTo>
                  <a:pt x="45" y="96"/>
                  <a:pt x="46" y="96"/>
                  <a:pt x="47" y="96"/>
                </a:cubicBezTo>
                <a:cubicBezTo>
                  <a:pt x="63" y="96"/>
                  <a:pt x="63" y="96"/>
                  <a:pt x="63" y="96"/>
                </a:cubicBezTo>
                <a:cubicBezTo>
                  <a:pt x="67" y="96"/>
                  <a:pt x="69" y="93"/>
                  <a:pt x="69" y="90"/>
                </a:cubicBezTo>
                <a:cubicBezTo>
                  <a:pt x="69" y="88"/>
                  <a:pt x="69" y="88"/>
                  <a:pt x="69" y="88"/>
                </a:cubicBezTo>
                <a:cubicBezTo>
                  <a:pt x="69" y="85"/>
                  <a:pt x="68" y="83"/>
                  <a:pt x="65" y="82"/>
                </a:cubicBezTo>
                <a:cubicBezTo>
                  <a:pt x="53" y="77"/>
                  <a:pt x="43" y="56"/>
                  <a:pt x="43" y="40"/>
                </a:cubicBezTo>
                <a:cubicBezTo>
                  <a:pt x="43" y="39"/>
                  <a:pt x="43" y="39"/>
                  <a:pt x="43" y="38"/>
                </a:cubicBezTo>
                <a:cubicBezTo>
                  <a:pt x="44" y="37"/>
                  <a:pt x="44" y="37"/>
                  <a:pt x="44" y="37"/>
                </a:cubicBezTo>
                <a:cubicBezTo>
                  <a:pt x="48" y="31"/>
                  <a:pt x="56" y="30"/>
                  <a:pt x="63" y="33"/>
                </a:cubicBezTo>
                <a:cubicBezTo>
                  <a:pt x="65" y="34"/>
                  <a:pt x="68" y="35"/>
                  <a:pt x="71" y="35"/>
                </a:cubicBezTo>
                <a:cubicBezTo>
                  <a:pt x="79" y="35"/>
                  <a:pt x="86" y="30"/>
                  <a:pt x="90" y="24"/>
                </a:cubicBezTo>
                <a:cubicBezTo>
                  <a:pt x="99" y="26"/>
                  <a:pt x="107" y="32"/>
                  <a:pt x="112" y="39"/>
                </a:cubicBezTo>
                <a:cubicBezTo>
                  <a:pt x="112" y="39"/>
                  <a:pt x="112" y="39"/>
                  <a:pt x="112" y="39"/>
                </a:cubicBezTo>
                <a:cubicBezTo>
                  <a:pt x="112" y="39"/>
                  <a:pt x="112" y="39"/>
                  <a:pt x="112" y="39"/>
                </a:cubicBezTo>
                <a:cubicBezTo>
                  <a:pt x="112" y="40"/>
                  <a:pt x="112" y="40"/>
                  <a:pt x="112" y="40"/>
                </a:cubicBezTo>
                <a:cubicBezTo>
                  <a:pt x="112" y="54"/>
                  <a:pt x="105" y="72"/>
                  <a:pt x="94" y="79"/>
                </a:cubicBezTo>
                <a:cubicBezTo>
                  <a:pt x="94" y="80"/>
                  <a:pt x="94" y="80"/>
                  <a:pt x="94" y="80"/>
                </a:cubicBezTo>
                <a:cubicBezTo>
                  <a:pt x="93" y="80"/>
                  <a:pt x="93" y="81"/>
                  <a:pt x="92" y="81"/>
                </a:cubicBezTo>
                <a:cubicBezTo>
                  <a:pt x="91" y="81"/>
                  <a:pt x="90" y="82"/>
                  <a:pt x="90" y="82"/>
                </a:cubicBezTo>
                <a:cubicBezTo>
                  <a:pt x="87" y="83"/>
                  <a:pt x="85" y="85"/>
                  <a:pt x="85" y="88"/>
                </a:cubicBezTo>
                <a:cubicBezTo>
                  <a:pt x="85" y="90"/>
                  <a:pt x="85" y="90"/>
                  <a:pt x="85" y="90"/>
                </a:cubicBezTo>
                <a:cubicBezTo>
                  <a:pt x="85" y="93"/>
                  <a:pt x="88" y="96"/>
                  <a:pt x="92" y="96"/>
                </a:cubicBezTo>
                <a:cubicBezTo>
                  <a:pt x="107" y="96"/>
                  <a:pt x="107" y="96"/>
                  <a:pt x="107" y="96"/>
                </a:cubicBezTo>
                <a:cubicBezTo>
                  <a:pt x="109" y="96"/>
                  <a:pt x="110" y="96"/>
                  <a:pt x="111" y="96"/>
                </a:cubicBezTo>
                <a:cubicBezTo>
                  <a:pt x="111" y="96"/>
                  <a:pt x="111" y="96"/>
                  <a:pt x="111" y="96"/>
                </a:cubicBezTo>
                <a:cubicBezTo>
                  <a:pt x="112" y="96"/>
                  <a:pt x="113" y="96"/>
                  <a:pt x="114" y="97"/>
                </a:cubicBezTo>
                <a:cubicBezTo>
                  <a:pt x="117" y="97"/>
                  <a:pt x="120" y="98"/>
                  <a:pt x="123" y="100"/>
                </a:cubicBezTo>
                <a:cubicBezTo>
                  <a:pt x="80" y="138"/>
                  <a:pt x="80" y="138"/>
                  <a:pt x="80" y="138"/>
                </a:cubicBezTo>
                <a:cubicBezTo>
                  <a:pt x="80" y="136"/>
                  <a:pt x="80" y="136"/>
                  <a:pt x="80" y="136"/>
                </a:cubicBezTo>
                <a:cubicBezTo>
                  <a:pt x="80" y="124"/>
                  <a:pt x="90" y="115"/>
                  <a:pt x="101" y="115"/>
                </a:cubicBezTo>
                <a:cubicBezTo>
                  <a:pt x="103" y="115"/>
                  <a:pt x="104" y="113"/>
                  <a:pt x="104" y="112"/>
                </a:cubicBezTo>
                <a:cubicBezTo>
                  <a:pt x="104" y="111"/>
                  <a:pt x="103" y="109"/>
                  <a:pt x="101" y="109"/>
                </a:cubicBezTo>
                <a:cubicBezTo>
                  <a:pt x="91" y="109"/>
                  <a:pt x="82" y="116"/>
                  <a:pt x="77" y="124"/>
                </a:cubicBezTo>
                <a:cubicBezTo>
                  <a:pt x="73" y="116"/>
                  <a:pt x="64" y="109"/>
                  <a:pt x="53" y="109"/>
                </a:cubicBezTo>
                <a:cubicBezTo>
                  <a:pt x="52" y="109"/>
                  <a:pt x="51" y="111"/>
                  <a:pt x="51" y="112"/>
                </a:cubicBezTo>
                <a:cubicBezTo>
                  <a:pt x="51" y="113"/>
                  <a:pt x="52" y="115"/>
                  <a:pt x="53" y="115"/>
                </a:cubicBezTo>
                <a:cubicBezTo>
                  <a:pt x="65" y="115"/>
                  <a:pt x="75" y="124"/>
                  <a:pt x="75" y="136"/>
                </a:cubicBezTo>
                <a:cubicBezTo>
                  <a:pt x="75" y="138"/>
                  <a:pt x="75" y="138"/>
                  <a:pt x="75" y="138"/>
                </a:cubicBezTo>
                <a:cubicBezTo>
                  <a:pt x="32" y="100"/>
                  <a:pt x="32" y="100"/>
                  <a:pt x="32" y="100"/>
                </a:cubicBezTo>
                <a:cubicBezTo>
                  <a:pt x="35" y="98"/>
                  <a:pt x="38" y="97"/>
                  <a:pt x="41" y="97"/>
                </a:cubicBezTo>
                <a:close/>
                <a:moveTo>
                  <a:pt x="73" y="6"/>
                </a:moveTo>
                <a:cubicBezTo>
                  <a:pt x="73" y="6"/>
                  <a:pt x="74" y="6"/>
                  <a:pt x="75" y="5"/>
                </a:cubicBezTo>
                <a:cubicBezTo>
                  <a:pt x="76" y="5"/>
                  <a:pt x="77" y="5"/>
                  <a:pt x="78" y="5"/>
                </a:cubicBezTo>
                <a:cubicBezTo>
                  <a:pt x="78" y="5"/>
                  <a:pt x="78" y="5"/>
                  <a:pt x="78" y="5"/>
                </a:cubicBezTo>
                <a:cubicBezTo>
                  <a:pt x="79" y="5"/>
                  <a:pt x="80" y="5"/>
                  <a:pt x="81" y="6"/>
                </a:cubicBezTo>
                <a:cubicBezTo>
                  <a:pt x="95" y="7"/>
                  <a:pt x="106" y="17"/>
                  <a:pt x="110" y="29"/>
                </a:cubicBezTo>
                <a:cubicBezTo>
                  <a:pt x="104" y="24"/>
                  <a:pt x="97" y="20"/>
                  <a:pt x="89" y="18"/>
                </a:cubicBezTo>
                <a:cubicBezTo>
                  <a:pt x="87" y="17"/>
                  <a:pt x="87" y="17"/>
                  <a:pt x="87" y="17"/>
                </a:cubicBezTo>
                <a:cubicBezTo>
                  <a:pt x="86" y="19"/>
                  <a:pt x="86" y="19"/>
                  <a:pt x="86" y="19"/>
                </a:cubicBezTo>
                <a:cubicBezTo>
                  <a:pt x="84" y="25"/>
                  <a:pt x="78" y="29"/>
                  <a:pt x="71" y="29"/>
                </a:cubicBezTo>
                <a:cubicBezTo>
                  <a:pt x="69" y="29"/>
                  <a:pt x="67" y="29"/>
                  <a:pt x="65" y="28"/>
                </a:cubicBezTo>
                <a:cubicBezTo>
                  <a:pt x="58" y="25"/>
                  <a:pt x="50" y="26"/>
                  <a:pt x="44" y="29"/>
                </a:cubicBezTo>
                <a:cubicBezTo>
                  <a:pt x="48" y="17"/>
                  <a:pt x="59" y="8"/>
                  <a:pt x="73" y="6"/>
                </a:cubicBezTo>
                <a:close/>
                <a:moveTo>
                  <a:pt x="112" y="91"/>
                </a:moveTo>
                <a:cubicBezTo>
                  <a:pt x="112" y="91"/>
                  <a:pt x="112" y="91"/>
                  <a:pt x="112" y="91"/>
                </a:cubicBezTo>
                <a:cubicBezTo>
                  <a:pt x="110" y="91"/>
                  <a:pt x="109" y="91"/>
                  <a:pt x="107" y="91"/>
                </a:cubicBezTo>
                <a:cubicBezTo>
                  <a:pt x="92" y="91"/>
                  <a:pt x="92" y="91"/>
                  <a:pt x="92" y="91"/>
                </a:cubicBezTo>
                <a:cubicBezTo>
                  <a:pt x="91" y="91"/>
                  <a:pt x="91" y="90"/>
                  <a:pt x="91" y="90"/>
                </a:cubicBezTo>
                <a:cubicBezTo>
                  <a:pt x="91" y="88"/>
                  <a:pt x="91" y="88"/>
                  <a:pt x="91" y="88"/>
                </a:cubicBezTo>
                <a:cubicBezTo>
                  <a:pt x="91" y="87"/>
                  <a:pt x="91" y="87"/>
                  <a:pt x="91" y="87"/>
                </a:cubicBezTo>
                <a:cubicBezTo>
                  <a:pt x="91" y="87"/>
                  <a:pt x="91" y="87"/>
                  <a:pt x="91" y="87"/>
                </a:cubicBezTo>
                <a:cubicBezTo>
                  <a:pt x="100" y="84"/>
                  <a:pt x="107" y="75"/>
                  <a:pt x="112" y="64"/>
                </a:cubicBezTo>
                <a:lnTo>
                  <a:pt x="112" y="91"/>
                </a:lnTo>
                <a:close/>
                <a:moveTo>
                  <a:pt x="49" y="12"/>
                </a:moveTo>
                <a:cubicBezTo>
                  <a:pt x="42" y="20"/>
                  <a:pt x="37" y="29"/>
                  <a:pt x="37" y="40"/>
                </a:cubicBezTo>
                <a:cubicBezTo>
                  <a:pt x="37" y="92"/>
                  <a:pt x="37" y="92"/>
                  <a:pt x="37" y="92"/>
                </a:cubicBezTo>
                <a:cubicBezTo>
                  <a:pt x="27" y="95"/>
                  <a:pt x="18" y="103"/>
                  <a:pt x="13" y="114"/>
                </a:cubicBezTo>
                <a:cubicBezTo>
                  <a:pt x="8" y="103"/>
                  <a:pt x="5" y="92"/>
                  <a:pt x="5" y="80"/>
                </a:cubicBezTo>
                <a:cubicBezTo>
                  <a:pt x="5" y="50"/>
                  <a:pt x="23" y="24"/>
                  <a:pt x="49" y="12"/>
                </a:cubicBezTo>
                <a:close/>
              </a:path>
            </a:pathLst>
          </a:custGeom>
          <a:solidFill>
            <a:srgbClr val="FF7C8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Text Placeholder 6"/>
          <p:cNvSpPr txBox="1">
            <a:spLocks/>
          </p:cNvSpPr>
          <p:nvPr/>
        </p:nvSpPr>
        <p:spPr bwMode="auto">
          <a:xfrm>
            <a:off x="6277569" y="1572659"/>
            <a:ext cx="1792287" cy="399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mn-MN" altLang="en-US" sz="2000" b="0" dirty="0">
                <a:solidFill>
                  <a:srgbClr val="FF7C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Эмэгтэй</a:t>
            </a:r>
            <a:endParaRPr lang="en-US" altLang="en-US" sz="2000" b="0" dirty="0">
              <a:solidFill>
                <a:srgbClr val="FF7C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Content Placeholder 7"/>
          <p:cNvSpPr txBox="1">
            <a:spLocks/>
          </p:cNvSpPr>
          <p:nvPr/>
        </p:nvSpPr>
        <p:spPr bwMode="auto">
          <a:xfrm>
            <a:off x="6383724" y="2021806"/>
            <a:ext cx="1523848" cy="805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mn-MN" alt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78.3</a:t>
            </a:r>
            <a:endParaRPr lang="en-US" altLang="en-US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ooter Placeholder 5"/>
          <p:cNvSpPr txBox="1">
            <a:spLocks/>
          </p:cNvSpPr>
          <p:nvPr/>
        </p:nvSpPr>
        <p:spPr bwMode="auto">
          <a:xfrm>
            <a:off x="4723051" y="3039124"/>
            <a:ext cx="4886233" cy="464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Дундаж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наслалтын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зөрүү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аймгаар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altLang="en-US" sz="1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55"/>
          <p:cNvSpPr>
            <a:spLocks noEditPoints="1"/>
          </p:cNvSpPr>
          <p:nvPr/>
        </p:nvSpPr>
        <p:spPr bwMode="auto">
          <a:xfrm>
            <a:off x="8509202" y="1478025"/>
            <a:ext cx="1100082" cy="1188733"/>
          </a:xfrm>
          <a:custGeom>
            <a:avLst/>
            <a:gdLst>
              <a:gd name="T0" fmla="*/ 0 w 160"/>
              <a:gd name="T1" fmla="*/ 80 h 160"/>
              <a:gd name="T2" fmla="*/ 14 w 160"/>
              <a:gd name="T3" fmla="*/ 125 h 160"/>
              <a:gd name="T4" fmla="*/ 18 w 160"/>
              <a:gd name="T5" fmla="*/ 131 h 160"/>
              <a:gd name="T6" fmla="*/ 29 w 160"/>
              <a:gd name="T7" fmla="*/ 142 h 160"/>
              <a:gd name="T8" fmla="*/ 35 w 160"/>
              <a:gd name="T9" fmla="*/ 146 h 160"/>
              <a:gd name="T10" fmla="*/ 42 w 160"/>
              <a:gd name="T11" fmla="*/ 151 h 160"/>
              <a:gd name="T12" fmla="*/ 48 w 160"/>
              <a:gd name="T13" fmla="*/ 153 h 160"/>
              <a:gd name="T14" fmla="*/ 61 w 160"/>
              <a:gd name="T15" fmla="*/ 158 h 160"/>
              <a:gd name="T16" fmla="*/ 66 w 160"/>
              <a:gd name="T17" fmla="*/ 159 h 160"/>
              <a:gd name="T18" fmla="*/ 74 w 160"/>
              <a:gd name="T19" fmla="*/ 160 h 160"/>
              <a:gd name="T20" fmla="*/ 85 w 160"/>
              <a:gd name="T21" fmla="*/ 160 h 160"/>
              <a:gd name="T22" fmla="*/ 91 w 160"/>
              <a:gd name="T23" fmla="*/ 159 h 160"/>
              <a:gd name="T24" fmla="*/ 99 w 160"/>
              <a:gd name="T25" fmla="*/ 158 h 160"/>
              <a:gd name="T26" fmla="*/ 109 w 160"/>
              <a:gd name="T27" fmla="*/ 154 h 160"/>
              <a:gd name="T28" fmla="*/ 116 w 160"/>
              <a:gd name="T29" fmla="*/ 151 h 160"/>
              <a:gd name="T30" fmla="*/ 124 w 160"/>
              <a:gd name="T31" fmla="*/ 147 h 160"/>
              <a:gd name="T32" fmla="*/ 128 w 160"/>
              <a:gd name="T33" fmla="*/ 144 h 160"/>
              <a:gd name="T34" fmla="*/ 141 w 160"/>
              <a:gd name="T35" fmla="*/ 131 h 160"/>
              <a:gd name="T36" fmla="*/ 145 w 160"/>
              <a:gd name="T37" fmla="*/ 127 h 160"/>
              <a:gd name="T38" fmla="*/ 147 w 160"/>
              <a:gd name="T39" fmla="*/ 124 h 160"/>
              <a:gd name="T40" fmla="*/ 145 w 160"/>
              <a:gd name="T41" fmla="*/ 117 h 160"/>
              <a:gd name="T42" fmla="*/ 94 w 160"/>
              <a:gd name="T43" fmla="*/ 91 h 160"/>
              <a:gd name="T44" fmla="*/ 94 w 160"/>
              <a:gd name="T45" fmla="*/ 87 h 160"/>
              <a:gd name="T46" fmla="*/ 155 w 160"/>
              <a:gd name="T47" fmla="*/ 80 h 160"/>
              <a:gd name="T48" fmla="*/ 138 w 160"/>
              <a:gd name="T49" fmla="*/ 127 h 160"/>
              <a:gd name="T50" fmla="*/ 130 w 160"/>
              <a:gd name="T51" fmla="*/ 135 h 160"/>
              <a:gd name="T52" fmla="*/ 125 w 160"/>
              <a:gd name="T53" fmla="*/ 140 h 160"/>
              <a:gd name="T54" fmla="*/ 123 w 160"/>
              <a:gd name="T55" fmla="*/ 128 h 160"/>
              <a:gd name="T56" fmla="*/ 117 w 160"/>
              <a:gd name="T57" fmla="*/ 145 h 160"/>
              <a:gd name="T58" fmla="*/ 111 w 160"/>
              <a:gd name="T59" fmla="*/ 148 h 160"/>
              <a:gd name="T60" fmla="*/ 106 w 160"/>
              <a:gd name="T61" fmla="*/ 150 h 160"/>
              <a:gd name="T62" fmla="*/ 94 w 160"/>
              <a:gd name="T63" fmla="*/ 153 h 160"/>
              <a:gd name="T64" fmla="*/ 89 w 160"/>
              <a:gd name="T65" fmla="*/ 154 h 160"/>
              <a:gd name="T66" fmla="*/ 80 w 160"/>
              <a:gd name="T67" fmla="*/ 155 h 160"/>
              <a:gd name="T68" fmla="*/ 71 w 160"/>
              <a:gd name="T69" fmla="*/ 154 h 160"/>
              <a:gd name="T70" fmla="*/ 66 w 160"/>
              <a:gd name="T71" fmla="*/ 153 h 160"/>
              <a:gd name="T72" fmla="*/ 54 w 160"/>
              <a:gd name="T73" fmla="*/ 150 h 160"/>
              <a:gd name="T74" fmla="*/ 49 w 160"/>
              <a:gd name="T75" fmla="*/ 148 h 160"/>
              <a:gd name="T76" fmla="*/ 43 w 160"/>
              <a:gd name="T77" fmla="*/ 145 h 160"/>
              <a:gd name="T78" fmla="*/ 37 w 160"/>
              <a:gd name="T79" fmla="*/ 128 h 160"/>
              <a:gd name="T80" fmla="*/ 35 w 160"/>
              <a:gd name="T81" fmla="*/ 140 h 160"/>
              <a:gd name="T82" fmla="*/ 30 w 160"/>
              <a:gd name="T83" fmla="*/ 135 h 160"/>
              <a:gd name="T84" fmla="*/ 22 w 160"/>
              <a:gd name="T85" fmla="*/ 127 h 160"/>
              <a:gd name="T86" fmla="*/ 19 w 160"/>
              <a:gd name="T87" fmla="*/ 123 h 160"/>
              <a:gd name="T88" fmla="*/ 80 w 160"/>
              <a:gd name="T89" fmla="*/ 118 h 160"/>
              <a:gd name="T90" fmla="*/ 141 w 160"/>
              <a:gd name="T91" fmla="*/ 123 h 160"/>
              <a:gd name="T92" fmla="*/ 45 w 160"/>
              <a:gd name="T93" fmla="*/ 40 h 160"/>
              <a:gd name="T94" fmla="*/ 66 w 160"/>
              <a:gd name="T95" fmla="*/ 33 h 160"/>
              <a:gd name="T96" fmla="*/ 115 w 160"/>
              <a:gd name="T97" fmla="*/ 38 h 160"/>
              <a:gd name="T98" fmla="*/ 88 w 160"/>
              <a:gd name="T99" fmla="*/ 90 h 160"/>
              <a:gd name="T100" fmla="*/ 80 w 160"/>
              <a:gd name="T101" fmla="*/ 111 h 160"/>
              <a:gd name="T102" fmla="*/ 72 w 160"/>
              <a:gd name="T103" fmla="*/ 90 h 160"/>
              <a:gd name="T104" fmla="*/ 80 w 160"/>
              <a:gd name="T105" fmla="*/ 5 h 160"/>
              <a:gd name="T106" fmla="*/ 113 w 160"/>
              <a:gd name="T107" fmla="*/ 28 h 160"/>
              <a:gd name="T108" fmla="*/ 90 w 160"/>
              <a:gd name="T109" fmla="*/ 19 h 160"/>
              <a:gd name="T110" fmla="*/ 47 w 160"/>
              <a:gd name="T111" fmla="*/ 30 h 160"/>
              <a:gd name="T112" fmla="*/ 53 w 160"/>
              <a:gd name="T113" fmla="*/ 10 h 160"/>
              <a:gd name="T114" fmla="*/ 66 w 160"/>
              <a:gd name="T115" fmla="*/ 87 h 160"/>
              <a:gd name="T116" fmla="*/ 66 w 160"/>
              <a:gd name="T117" fmla="*/ 91 h 160"/>
              <a:gd name="T118" fmla="*/ 15 w 160"/>
              <a:gd name="T119" fmla="*/ 11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60" h="160">
                <a:moveTo>
                  <a:pt x="160" y="80"/>
                </a:moveTo>
                <a:cubicBezTo>
                  <a:pt x="160" y="36"/>
                  <a:pt x="124" y="0"/>
                  <a:pt x="80" y="0"/>
                </a:cubicBezTo>
                <a:cubicBezTo>
                  <a:pt x="36" y="0"/>
                  <a:pt x="0" y="36"/>
                  <a:pt x="0" y="80"/>
                </a:cubicBezTo>
                <a:cubicBezTo>
                  <a:pt x="0" y="96"/>
                  <a:pt x="5" y="112"/>
                  <a:pt x="13" y="124"/>
                </a:cubicBezTo>
                <a:cubicBezTo>
                  <a:pt x="13" y="124"/>
                  <a:pt x="13" y="124"/>
                  <a:pt x="13" y="124"/>
                </a:cubicBezTo>
                <a:cubicBezTo>
                  <a:pt x="14" y="125"/>
                  <a:pt x="14" y="125"/>
                  <a:pt x="14" y="125"/>
                </a:cubicBezTo>
                <a:cubicBezTo>
                  <a:pt x="14" y="126"/>
                  <a:pt x="15" y="127"/>
                  <a:pt x="15" y="127"/>
                </a:cubicBezTo>
                <a:cubicBezTo>
                  <a:pt x="16" y="128"/>
                  <a:pt x="16" y="128"/>
                  <a:pt x="16" y="128"/>
                </a:cubicBezTo>
                <a:cubicBezTo>
                  <a:pt x="17" y="129"/>
                  <a:pt x="17" y="130"/>
                  <a:pt x="18" y="131"/>
                </a:cubicBezTo>
                <a:cubicBezTo>
                  <a:pt x="18" y="131"/>
                  <a:pt x="18" y="131"/>
                  <a:pt x="19" y="131"/>
                </a:cubicBezTo>
                <a:cubicBezTo>
                  <a:pt x="22" y="135"/>
                  <a:pt x="25" y="138"/>
                  <a:pt x="29" y="141"/>
                </a:cubicBezTo>
                <a:cubicBezTo>
                  <a:pt x="29" y="142"/>
                  <a:pt x="29" y="142"/>
                  <a:pt x="29" y="142"/>
                </a:cubicBezTo>
                <a:cubicBezTo>
                  <a:pt x="30" y="143"/>
                  <a:pt x="31" y="143"/>
                  <a:pt x="32" y="144"/>
                </a:cubicBezTo>
                <a:cubicBezTo>
                  <a:pt x="32" y="144"/>
                  <a:pt x="32" y="144"/>
                  <a:pt x="33" y="145"/>
                </a:cubicBezTo>
                <a:cubicBezTo>
                  <a:pt x="34" y="145"/>
                  <a:pt x="34" y="146"/>
                  <a:pt x="35" y="146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8" y="148"/>
                  <a:pt x="39" y="148"/>
                  <a:pt x="40" y="149"/>
                </a:cubicBezTo>
                <a:cubicBezTo>
                  <a:pt x="41" y="150"/>
                  <a:pt x="41" y="150"/>
                  <a:pt x="42" y="151"/>
                </a:cubicBezTo>
                <a:cubicBezTo>
                  <a:pt x="43" y="151"/>
                  <a:pt x="43" y="151"/>
                  <a:pt x="44" y="151"/>
                </a:cubicBezTo>
                <a:cubicBezTo>
                  <a:pt x="45" y="152"/>
                  <a:pt x="45" y="152"/>
                  <a:pt x="46" y="153"/>
                </a:cubicBezTo>
                <a:cubicBezTo>
                  <a:pt x="47" y="153"/>
                  <a:pt x="47" y="153"/>
                  <a:pt x="48" y="153"/>
                </a:cubicBezTo>
                <a:cubicBezTo>
                  <a:pt x="49" y="154"/>
                  <a:pt x="50" y="154"/>
                  <a:pt x="51" y="154"/>
                </a:cubicBezTo>
                <a:cubicBezTo>
                  <a:pt x="51" y="155"/>
                  <a:pt x="51" y="155"/>
                  <a:pt x="52" y="155"/>
                </a:cubicBezTo>
                <a:cubicBezTo>
                  <a:pt x="55" y="156"/>
                  <a:pt x="58" y="157"/>
                  <a:pt x="61" y="158"/>
                </a:cubicBezTo>
                <a:cubicBezTo>
                  <a:pt x="61" y="158"/>
                  <a:pt x="61" y="158"/>
                  <a:pt x="61" y="158"/>
                </a:cubicBezTo>
                <a:cubicBezTo>
                  <a:pt x="62" y="158"/>
                  <a:pt x="64" y="158"/>
                  <a:pt x="65" y="159"/>
                </a:cubicBezTo>
                <a:cubicBezTo>
                  <a:pt x="65" y="159"/>
                  <a:pt x="66" y="159"/>
                  <a:pt x="66" y="159"/>
                </a:cubicBezTo>
                <a:cubicBezTo>
                  <a:pt x="67" y="159"/>
                  <a:pt x="68" y="159"/>
                  <a:pt x="69" y="159"/>
                </a:cubicBezTo>
                <a:cubicBezTo>
                  <a:pt x="70" y="159"/>
                  <a:pt x="70" y="159"/>
                  <a:pt x="71" y="159"/>
                </a:cubicBezTo>
                <a:cubicBezTo>
                  <a:pt x="72" y="160"/>
                  <a:pt x="73" y="160"/>
                  <a:pt x="74" y="160"/>
                </a:cubicBezTo>
                <a:cubicBezTo>
                  <a:pt x="75" y="160"/>
                  <a:pt x="75" y="160"/>
                  <a:pt x="75" y="160"/>
                </a:cubicBezTo>
                <a:cubicBezTo>
                  <a:pt x="77" y="160"/>
                  <a:pt x="78" y="160"/>
                  <a:pt x="80" y="160"/>
                </a:cubicBezTo>
                <a:cubicBezTo>
                  <a:pt x="82" y="160"/>
                  <a:pt x="83" y="160"/>
                  <a:pt x="85" y="160"/>
                </a:cubicBezTo>
                <a:cubicBezTo>
                  <a:pt x="85" y="160"/>
                  <a:pt x="85" y="160"/>
                  <a:pt x="86" y="160"/>
                </a:cubicBezTo>
                <a:cubicBezTo>
                  <a:pt x="87" y="160"/>
                  <a:pt x="88" y="160"/>
                  <a:pt x="89" y="159"/>
                </a:cubicBezTo>
                <a:cubicBezTo>
                  <a:pt x="90" y="159"/>
                  <a:pt x="90" y="159"/>
                  <a:pt x="91" y="159"/>
                </a:cubicBezTo>
                <a:cubicBezTo>
                  <a:pt x="92" y="159"/>
                  <a:pt x="93" y="159"/>
                  <a:pt x="94" y="159"/>
                </a:cubicBezTo>
                <a:cubicBezTo>
                  <a:pt x="94" y="159"/>
                  <a:pt x="95" y="159"/>
                  <a:pt x="95" y="159"/>
                </a:cubicBezTo>
                <a:cubicBezTo>
                  <a:pt x="96" y="158"/>
                  <a:pt x="98" y="158"/>
                  <a:pt x="99" y="158"/>
                </a:cubicBezTo>
                <a:cubicBezTo>
                  <a:pt x="99" y="158"/>
                  <a:pt x="99" y="158"/>
                  <a:pt x="99" y="158"/>
                </a:cubicBezTo>
                <a:cubicBezTo>
                  <a:pt x="102" y="157"/>
                  <a:pt x="105" y="156"/>
                  <a:pt x="108" y="155"/>
                </a:cubicBezTo>
                <a:cubicBezTo>
                  <a:pt x="109" y="155"/>
                  <a:pt x="109" y="155"/>
                  <a:pt x="109" y="154"/>
                </a:cubicBezTo>
                <a:cubicBezTo>
                  <a:pt x="110" y="154"/>
                  <a:pt x="111" y="154"/>
                  <a:pt x="112" y="153"/>
                </a:cubicBezTo>
                <a:cubicBezTo>
                  <a:pt x="113" y="153"/>
                  <a:pt x="113" y="153"/>
                  <a:pt x="114" y="153"/>
                </a:cubicBezTo>
                <a:cubicBezTo>
                  <a:pt x="115" y="152"/>
                  <a:pt x="115" y="152"/>
                  <a:pt x="116" y="151"/>
                </a:cubicBezTo>
                <a:cubicBezTo>
                  <a:pt x="117" y="151"/>
                  <a:pt x="117" y="151"/>
                  <a:pt x="118" y="151"/>
                </a:cubicBezTo>
                <a:cubicBezTo>
                  <a:pt x="119" y="150"/>
                  <a:pt x="119" y="150"/>
                  <a:pt x="120" y="149"/>
                </a:cubicBezTo>
                <a:cubicBezTo>
                  <a:pt x="121" y="148"/>
                  <a:pt x="122" y="148"/>
                  <a:pt x="124" y="147"/>
                </a:cubicBezTo>
                <a:cubicBezTo>
                  <a:pt x="124" y="147"/>
                  <a:pt x="124" y="147"/>
                  <a:pt x="125" y="146"/>
                </a:cubicBezTo>
                <a:cubicBezTo>
                  <a:pt x="126" y="146"/>
                  <a:pt x="126" y="145"/>
                  <a:pt x="127" y="145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29" y="143"/>
                  <a:pt x="130" y="143"/>
                  <a:pt x="131" y="142"/>
                </a:cubicBezTo>
                <a:cubicBezTo>
                  <a:pt x="131" y="142"/>
                  <a:pt x="131" y="142"/>
                  <a:pt x="131" y="141"/>
                </a:cubicBezTo>
                <a:cubicBezTo>
                  <a:pt x="135" y="138"/>
                  <a:pt x="138" y="135"/>
                  <a:pt x="141" y="131"/>
                </a:cubicBezTo>
                <a:cubicBezTo>
                  <a:pt x="142" y="131"/>
                  <a:pt x="142" y="131"/>
                  <a:pt x="142" y="131"/>
                </a:cubicBezTo>
                <a:cubicBezTo>
                  <a:pt x="143" y="130"/>
                  <a:pt x="143" y="129"/>
                  <a:pt x="144" y="128"/>
                </a:cubicBezTo>
                <a:cubicBezTo>
                  <a:pt x="144" y="128"/>
                  <a:pt x="144" y="128"/>
                  <a:pt x="145" y="127"/>
                </a:cubicBezTo>
                <a:cubicBezTo>
                  <a:pt x="145" y="127"/>
                  <a:pt x="146" y="126"/>
                  <a:pt x="146" y="125"/>
                </a:cubicBezTo>
                <a:cubicBezTo>
                  <a:pt x="147" y="124"/>
                  <a:pt x="147" y="124"/>
                  <a:pt x="147" y="124"/>
                </a:cubicBezTo>
                <a:cubicBezTo>
                  <a:pt x="147" y="124"/>
                  <a:pt x="147" y="124"/>
                  <a:pt x="147" y="124"/>
                </a:cubicBezTo>
                <a:cubicBezTo>
                  <a:pt x="155" y="112"/>
                  <a:pt x="160" y="96"/>
                  <a:pt x="160" y="80"/>
                </a:cubicBezTo>
                <a:close/>
                <a:moveTo>
                  <a:pt x="155" y="80"/>
                </a:moveTo>
                <a:cubicBezTo>
                  <a:pt x="155" y="93"/>
                  <a:pt x="151" y="106"/>
                  <a:pt x="145" y="117"/>
                </a:cubicBezTo>
                <a:cubicBezTo>
                  <a:pt x="141" y="101"/>
                  <a:pt x="127" y="91"/>
                  <a:pt x="110" y="91"/>
                </a:cubicBezTo>
                <a:cubicBezTo>
                  <a:pt x="108" y="91"/>
                  <a:pt x="108" y="91"/>
                  <a:pt x="108" y="91"/>
                </a:cubicBezTo>
                <a:cubicBezTo>
                  <a:pt x="94" y="91"/>
                  <a:pt x="94" y="91"/>
                  <a:pt x="94" y="91"/>
                </a:cubicBezTo>
                <a:cubicBezTo>
                  <a:pt x="94" y="91"/>
                  <a:pt x="93" y="90"/>
                  <a:pt x="93" y="90"/>
                </a:cubicBezTo>
                <a:cubicBezTo>
                  <a:pt x="93" y="88"/>
                  <a:pt x="93" y="88"/>
                  <a:pt x="93" y="88"/>
                </a:cubicBezTo>
                <a:cubicBezTo>
                  <a:pt x="93" y="87"/>
                  <a:pt x="94" y="87"/>
                  <a:pt x="94" y="87"/>
                </a:cubicBezTo>
                <a:cubicBezTo>
                  <a:pt x="111" y="81"/>
                  <a:pt x="122" y="54"/>
                  <a:pt x="120" y="35"/>
                </a:cubicBezTo>
                <a:cubicBezTo>
                  <a:pt x="119" y="25"/>
                  <a:pt x="114" y="17"/>
                  <a:pt x="107" y="10"/>
                </a:cubicBezTo>
                <a:cubicBezTo>
                  <a:pt x="135" y="21"/>
                  <a:pt x="155" y="48"/>
                  <a:pt x="155" y="80"/>
                </a:cubicBezTo>
                <a:close/>
                <a:moveTo>
                  <a:pt x="140" y="124"/>
                </a:moveTo>
                <a:cubicBezTo>
                  <a:pt x="140" y="125"/>
                  <a:pt x="140" y="125"/>
                  <a:pt x="139" y="125"/>
                </a:cubicBezTo>
                <a:cubicBezTo>
                  <a:pt x="139" y="126"/>
                  <a:pt x="138" y="127"/>
                  <a:pt x="138" y="127"/>
                </a:cubicBezTo>
                <a:cubicBezTo>
                  <a:pt x="138" y="128"/>
                  <a:pt x="138" y="128"/>
                  <a:pt x="137" y="128"/>
                </a:cubicBezTo>
                <a:cubicBezTo>
                  <a:pt x="135" y="130"/>
                  <a:pt x="133" y="133"/>
                  <a:pt x="130" y="135"/>
                </a:cubicBezTo>
                <a:cubicBezTo>
                  <a:pt x="130" y="135"/>
                  <a:pt x="130" y="135"/>
                  <a:pt x="130" y="135"/>
                </a:cubicBezTo>
                <a:cubicBezTo>
                  <a:pt x="129" y="136"/>
                  <a:pt x="129" y="137"/>
                  <a:pt x="128" y="137"/>
                </a:cubicBezTo>
                <a:cubicBezTo>
                  <a:pt x="128" y="138"/>
                  <a:pt x="127" y="138"/>
                  <a:pt x="127" y="138"/>
                </a:cubicBezTo>
                <a:cubicBezTo>
                  <a:pt x="126" y="139"/>
                  <a:pt x="126" y="139"/>
                  <a:pt x="125" y="140"/>
                </a:cubicBezTo>
                <a:cubicBezTo>
                  <a:pt x="125" y="140"/>
                  <a:pt x="124" y="140"/>
                  <a:pt x="124" y="140"/>
                </a:cubicBezTo>
                <a:cubicBezTo>
                  <a:pt x="124" y="141"/>
                  <a:pt x="123" y="141"/>
                  <a:pt x="123" y="141"/>
                </a:cubicBezTo>
                <a:cubicBezTo>
                  <a:pt x="123" y="128"/>
                  <a:pt x="123" y="128"/>
                  <a:pt x="123" y="128"/>
                </a:cubicBezTo>
                <a:cubicBezTo>
                  <a:pt x="117" y="128"/>
                  <a:pt x="117" y="128"/>
                  <a:pt x="117" y="128"/>
                </a:cubicBezTo>
                <a:cubicBezTo>
                  <a:pt x="117" y="145"/>
                  <a:pt x="117" y="145"/>
                  <a:pt x="117" y="145"/>
                </a:cubicBezTo>
                <a:cubicBezTo>
                  <a:pt x="117" y="145"/>
                  <a:pt x="117" y="145"/>
                  <a:pt x="117" y="145"/>
                </a:cubicBezTo>
                <a:cubicBezTo>
                  <a:pt x="116" y="145"/>
                  <a:pt x="116" y="146"/>
                  <a:pt x="115" y="146"/>
                </a:cubicBezTo>
                <a:cubicBezTo>
                  <a:pt x="115" y="146"/>
                  <a:pt x="114" y="146"/>
                  <a:pt x="114" y="147"/>
                </a:cubicBezTo>
                <a:cubicBezTo>
                  <a:pt x="113" y="147"/>
                  <a:pt x="112" y="147"/>
                  <a:pt x="111" y="148"/>
                </a:cubicBezTo>
                <a:cubicBezTo>
                  <a:pt x="111" y="148"/>
                  <a:pt x="110" y="148"/>
                  <a:pt x="110" y="148"/>
                </a:cubicBezTo>
                <a:cubicBezTo>
                  <a:pt x="109" y="149"/>
                  <a:pt x="108" y="149"/>
                  <a:pt x="107" y="150"/>
                </a:cubicBezTo>
                <a:cubicBezTo>
                  <a:pt x="107" y="150"/>
                  <a:pt x="106" y="150"/>
                  <a:pt x="106" y="150"/>
                </a:cubicBezTo>
                <a:cubicBezTo>
                  <a:pt x="103" y="151"/>
                  <a:pt x="101" y="152"/>
                  <a:pt x="98" y="152"/>
                </a:cubicBezTo>
                <a:cubicBezTo>
                  <a:pt x="98" y="153"/>
                  <a:pt x="98" y="153"/>
                  <a:pt x="97" y="153"/>
                </a:cubicBezTo>
                <a:cubicBezTo>
                  <a:pt x="96" y="153"/>
                  <a:pt x="95" y="153"/>
                  <a:pt x="94" y="153"/>
                </a:cubicBezTo>
                <a:cubicBezTo>
                  <a:pt x="94" y="153"/>
                  <a:pt x="93" y="153"/>
                  <a:pt x="93" y="154"/>
                </a:cubicBezTo>
                <a:cubicBezTo>
                  <a:pt x="92" y="154"/>
                  <a:pt x="91" y="154"/>
                  <a:pt x="90" y="154"/>
                </a:cubicBezTo>
                <a:cubicBezTo>
                  <a:pt x="89" y="154"/>
                  <a:pt x="89" y="154"/>
                  <a:pt x="89" y="154"/>
                </a:cubicBezTo>
                <a:cubicBezTo>
                  <a:pt x="88" y="154"/>
                  <a:pt x="86" y="154"/>
                  <a:pt x="85" y="154"/>
                </a:cubicBezTo>
                <a:cubicBezTo>
                  <a:pt x="85" y="154"/>
                  <a:pt x="85" y="155"/>
                  <a:pt x="84" y="155"/>
                </a:cubicBezTo>
                <a:cubicBezTo>
                  <a:pt x="83" y="155"/>
                  <a:pt x="81" y="155"/>
                  <a:pt x="80" y="155"/>
                </a:cubicBezTo>
                <a:cubicBezTo>
                  <a:pt x="79" y="155"/>
                  <a:pt x="77" y="155"/>
                  <a:pt x="76" y="155"/>
                </a:cubicBezTo>
                <a:cubicBezTo>
                  <a:pt x="75" y="155"/>
                  <a:pt x="75" y="154"/>
                  <a:pt x="75" y="154"/>
                </a:cubicBezTo>
                <a:cubicBezTo>
                  <a:pt x="74" y="154"/>
                  <a:pt x="73" y="154"/>
                  <a:pt x="71" y="154"/>
                </a:cubicBezTo>
                <a:cubicBezTo>
                  <a:pt x="71" y="154"/>
                  <a:pt x="71" y="154"/>
                  <a:pt x="70" y="154"/>
                </a:cubicBezTo>
                <a:cubicBezTo>
                  <a:pt x="69" y="154"/>
                  <a:pt x="68" y="154"/>
                  <a:pt x="67" y="154"/>
                </a:cubicBezTo>
                <a:cubicBezTo>
                  <a:pt x="67" y="153"/>
                  <a:pt x="66" y="153"/>
                  <a:pt x="66" y="153"/>
                </a:cubicBezTo>
                <a:cubicBezTo>
                  <a:pt x="65" y="153"/>
                  <a:pt x="64" y="153"/>
                  <a:pt x="63" y="153"/>
                </a:cubicBezTo>
                <a:cubicBezTo>
                  <a:pt x="62" y="153"/>
                  <a:pt x="62" y="153"/>
                  <a:pt x="62" y="152"/>
                </a:cubicBezTo>
                <a:cubicBezTo>
                  <a:pt x="59" y="152"/>
                  <a:pt x="57" y="151"/>
                  <a:pt x="54" y="150"/>
                </a:cubicBezTo>
                <a:cubicBezTo>
                  <a:pt x="54" y="150"/>
                  <a:pt x="53" y="150"/>
                  <a:pt x="53" y="150"/>
                </a:cubicBezTo>
                <a:cubicBezTo>
                  <a:pt x="52" y="149"/>
                  <a:pt x="51" y="149"/>
                  <a:pt x="50" y="148"/>
                </a:cubicBezTo>
                <a:cubicBezTo>
                  <a:pt x="50" y="148"/>
                  <a:pt x="49" y="148"/>
                  <a:pt x="49" y="148"/>
                </a:cubicBezTo>
                <a:cubicBezTo>
                  <a:pt x="48" y="147"/>
                  <a:pt x="47" y="147"/>
                  <a:pt x="46" y="147"/>
                </a:cubicBezTo>
                <a:cubicBezTo>
                  <a:pt x="46" y="146"/>
                  <a:pt x="46" y="146"/>
                  <a:pt x="45" y="146"/>
                </a:cubicBezTo>
                <a:cubicBezTo>
                  <a:pt x="44" y="146"/>
                  <a:pt x="44" y="145"/>
                  <a:pt x="43" y="145"/>
                </a:cubicBezTo>
                <a:cubicBezTo>
                  <a:pt x="43" y="145"/>
                  <a:pt x="43" y="145"/>
                  <a:pt x="43" y="145"/>
                </a:cubicBezTo>
                <a:cubicBezTo>
                  <a:pt x="43" y="128"/>
                  <a:pt x="43" y="128"/>
                  <a:pt x="43" y="128"/>
                </a:cubicBezTo>
                <a:cubicBezTo>
                  <a:pt x="37" y="128"/>
                  <a:pt x="37" y="128"/>
                  <a:pt x="37" y="128"/>
                </a:cubicBezTo>
                <a:cubicBezTo>
                  <a:pt x="37" y="141"/>
                  <a:pt x="37" y="141"/>
                  <a:pt x="37" y="141"/>
                </a:cubicBezTo>
                <a:cubicBezTo>
                  <a:pt x="37" y="141"/>
                  <a:pt x="36" y="141"/>
                  <a:pt x="36" y="140"/>
                </a:cubicBezTo>
                <a:cubicBezTo>
                  <a:pt x="36" y="140"/>
                  <a:pt x="35" y="140"/>
                  <a:pt x="35" y="140"/>
                </a:cubicBezTo>
                <a:cubicBezTo>
                  <a:pt x="34" y="139"/>
                  <a:pt x="34" y="139"/>
                  <a:pt x="33" y="138"/>
                </a:cubicBezTo>
                <a:cubicBezTo>
                  <a:pt x="33" y="138"/>
                  <a:pt x="32" y="138"/>
                  <a:pt x="32" y="137"/>
                </a:cubicBezTo>
                <a:cubicBezTo>
                  <a:pt x="31" y="137"/>
                  <a:pt x="31" y="136"/>
                  <a:pt x="30" y="135"/>
                </a:cubicBezTo>
                <a:cubicBezTo>
                  <a:pt x="30" y="135"/>
                  <a:pt x="30" y="135"/>
                  <a:pt x="30" y="135"/>
                </a:cubicBezTo>
                <a:cubicBezTo>
                  <a:pt x="27" y="133"/>
                  <a:pt x="25" y="130"/>
                  <a:pt x="23" y="128"/>
                </a:cubicBezTo>
                <a:cubicBezTo>
                  <a:pt x="23" y="128"/>
                  <a:pt x="22" y="128"/>
                  <a:pt x="22" y="127"/>
                </a:cubicBezTo>
                <a:cubicBezTo>
                  <a:pt x="22" y="127"/>
                  <a:pt x="21" y="126"/>
                  <a:pt x="21" y="125"/>
                </a:cubicBezTo>
                <a:cubicBezTo>
                  <a:pt x="20" y="125"/>
                  <a:pt x="20" y="125"/>
                  <a:pt x="20" y="124"/>
                </a:cubicBezTo>
                <a:cubicBezTo>
                  <a:pt x="20" y="124"/>
                  <a:pt x="19" y="123"/>
                  <a:pt x="19" y="123"/>
                </a:cubicBezTo>
                <a:cubicBezTo>
                  <a:pt x="21" y="108"/>
                  <a:pt x="34" y="96"/>
                  <a:pt x="50" y="96"/>
                </a:cubicBezTo>
                <a:cubicBezTo>
                  <a:pt x="58" y="96"/>
                  <a:pt x="58" y="96"/>
                  <a:pt x="58" y="96"/>
                </a:cubicBezTo>
                <a:cubicBezTo>
                  <a:pt x="80" y="118"/>
                  <a:pt x="80" y="118"/>
                  <a:pt x="80" y="118"/>
                </a:cubicBezTo>
                <a:cubicBezTo>
                  <a:pt x="102" y="96"/>
                  <a:pt x="102" y="96"/>
                  <a:pt x="102" y="96"/>
                </a:cubicBezTo>
                <a:cubicBezTo>
                  <a:pt x="110" y="96"/>
                  <a:pt x="110" y="96"/>
                  <a:pt x="110" y="96"/>
                </a:cubicBezTo>
                <a:cubicBezTo>
                  <a:pt x="126" y="96"/>
                  <a:pt x="139" y="108"/>
                  <a:pt x="141" y="123"/>
                </a:cubicBezTo>
                <a:cubicBezTo>
                  <a:pt x="141" y="123"/>
                  <a:pt x="140" y="124"/>
                  <a:pt x="140" y="124"/>
                </a:cubicBezTo>
                <a:close/>
                <a:moveTo>
                  <a:pt x="68" y="82"/>
                </a:moveTo>
                <a:cubicBezTo>
                  <a:pt x="55" y="77"/>
                  <a:pt x="45" y="56"/>
                  <a:pt x="45" y="40"/>
                </a:cubicBezTo>
                <a:cubicBezTo>
                  <a:pt x="45" y="40"/>
                  <a:pt x="45" y="39"/>
                  <a:pt x="45" y="39"/>
                </a:cubicBezTo>
                <a:cubicBezTo>
                  <a:pt x="47" y="37"/>
                  <a:pt x="47" y="37"/>
                  <a:pt x="47" y="37"/>
                </a:cubicBezTo>
                <a:cubicBezTo>
                  <a:pt x="52" y="31"/>
                  <a:pt x="59" y="30"/>
                  <a:pt x="66" y="33"/>
                </a:cubicBezTo>
                <a:cubicBezTo>
                  <a:pt x="69" y="34"/>
                  <a:pt x="72" y="35"/>
                  <a:pt x="75" y="35"/>
                </a:cubicBezTo>
                <a:cubicBezTo>
                  <a:pt x="83" y="35"/>
                  <a:pt x="90" y="30"/>
                  <a:pt x="93" y="24"/>
                </a:cubicBezTo>
                <a:cubicBezTo>
                  <a:pt x="102" y="26"/>
                  <a:pt x="109" y="32"/>
                  <a:pt x="115" y="38"/>
                </a:cubicBezTo>
                <a:cubicBezTo>
                  <a:pt x="115" y="54"/>
                  <a:pt x="106" y="77"/>
                  <a:pt x="92" y="82"/>
                </a:cubicBezTo>
                <a:cubicBezTo>
                  <a:pt x="90" y="83"/>
                  <a:pt x="88" y="85"/>
                  <a:pt x="88" y="88"/>
                </a:cubicBezTo>
                <a:cubicBezTo>
                  <a:pt x="88" y="90"/>
                  <a:pt x="88" y="90"/>
                  <a:pt x="88" y="90"/>
                </a:cubicBezTo>
                <a:cubicBezTo>
                  <a:pt x="88" y="93"/>
                  <a:pt x="91" y="96"/>
                  <a:pt x="94" y="96"/>
                </a:cubicBezTo>
                <a:cubicBezTo>
                  <a:pt x="95" y="96"/>
                  <a:pt x="95" y="96"/>
                  <a:pt x="95" y="96"/>
                </a:cubicBezTo>
                <a:cubicBezTo>
                  <a:pt x="80" y="111"/>
                  <a:pt x="80" y="111"/>
                  <a:pt x="80" y="111"/>
                </a:cubicBezTo>
                <a:cubicBezTo>
                  <a:pt x="65" y="96"/>
                  <a:pt x="65" y="96"/>
                  <a:pt x="65" y="96"/>
                </a:cubicBezTo>
                <a:cubicBezTo>
                  <a:pt x="66" y="96"/>
                  <a:pt x="66" y="96"/>
                  <a:pt x="66" y="96"/>
                </a:cubicBezTo>
                <a:cubicBezTo>
                  <a:pt x="69" y="96"/>
                  <a:pt x="72" y="93"/>
                  <a:pt x="72" y="90"/>
                </a:cubicBezTo>
                <a:cubicBezTo>
                  <a:pt x="72" y="88"/>
                  <a:pt x="72" y="88"/>
                  <a:pt x="72" y="88"/>
                </a:cubicBezTo>
                <a:cubicBezTo>
                  <a:pt x="72" y="85"/>
                  <a:pt x="70" y="83"/>
                  <a:pt x="68" y="82"/>
                </a:cubicBezTo>
                <a:close/>
                <a:moveTo>
                  <a:pt x="80" y="5"/>
                </a:moveTo>
                <a:cubicBezTo>
                  <a:pt x="80" y="5"/>
                  <a:pt x="80" y="5"/>
                  <a:pt x="80" y="5"/>
                </a:cubicBezTo>
                <a:cubicBezTo>
                  <a:pt x="82" y="5"/>
                  <a:pt x="83" y="5"/>
                  <a:pt x="84" y="6"/>
                </a:cubicBezTo>
                <a:cubicBezTo>
                  <a:pt x="97" y="7"/>
                  <a:pt x="108" y="16"/>
                  <a:pt x="113" y="28"/>
                </a:cubicBezTo>
                <a:cubicBezTo>
                  <a:pt x="107" y="24"/>
                  <a:pt x="100" y="20"/>
                  <a:pt x="93" y="18"/>
                </a:cubicBezTo>
                <a:cubicBezTo>
                  <a:pt x="90" y="17"/>
                  <a:pt x="90" y="17"/>
                  <a:pt x="90" y="17"/>
                </a:cubicBezTo>
                <a:cubicBezTo>
                  <a:pt x="90" y="19"/>
                  <a:pt x="90" y="19"/>
                  <a:pt x="90" y="19"/>
                </a:cubicBezTo>
                <a:cubicBezTo>
                  <a:pt x="87" y="25"/>
                  <a:pt x="81" y="29"/>
                  <a:pt x="75" y="29"/>
                </a:cubicBezTo>
                <a:cubicBezTo>
                  <a:pt x="72" y="29"/>
                  <a:pt x="70" y="29"/>
                  <a:pt x="68" y="28"/>
                </a:cubicBezTo>
                <a:cubicBezTo>
                  <a:pt x="61" y="25"/>
                  <a:pt x="53" y="26"/>
                  <a:pt x="47" y="30"/>
                </a:cubicBezTo>
                <a:cubicBezTo>
                  <a:pt x="48" y="25"/>
                  <a:pt x="51" y="20"/>
                  <a:pt x="56" y="15"/>
                </a:cubicBezTo>
                <a:cubicBezTo>
                  <a:pt x="62" y="9"/>
                  <a:pt x="71" y="5"/>
                  <a:pt x="80" y="5"/>
                </a:cubicBezTo>
                <a:close/>
                <a:moveTo>
                  <a:pt x="53" y="10"/>
                </a:moveTo>
                <a:cubicBezTo>
                  <a:pt x="53" y="11"/>
                  <a:pt x="52" y="11"/>
                  <a:pt x="52" y="12"/>
                </a:cubicBezTo>
                <a:cubicBezTo>
                  <a:pt x="44" y="19"/>
                  <a:pt x="40" y="29"/>
                  <a:pt x="40" y="40"/>
                </a:cubicBezTo>
                <a:cubicBezTo>
                  <a:pt x="40" y="58"/>
                  <a:pt x="51" y="82"/>
                  <a:pt x="66" y="87"/>
                </a:cubicBezTo>
                <a:cubicBezTo>
                  <a:pt x="66" y="87"/>
                  <a:pt x="67" y="88"/>
                  <a:pt x="67" y="88"/>
                </a:cubicBezTo>
                <a:cubicBezTo>
                  <a:pt x="67" y="90"/>
                  <a:pt x="67" y="90"/>
                  <a:pt x="67" y="90"/>
                </a:cubicBezTo>
                <a:cubicBezTo>
                  <a:pt x="67" y="90"/>
                  <a:pt x="66" y="91"/>
                  <a:pt x="66" y="91"/>
                </a:cubicBezTo>
                <a:cubicBezTo>
                  <a:pt x="52" y="91"/>
                  <a:pt x="52" y="91"/>
                  <a:pt x="52" y="91"/>
                </a:cubicBezTo>
                <a:cubicBezTo>
                  <a:pt x="50" y="91"/>
                  <a:pt x="50" y="91"/>
                  <a:pt x="50" y="91"/>
                </a:cubicBezTo>
                <a:cubicBezTo>
                  <a:pt x="33" y="91"/>
                  <a:pt x="19" y="101"/>
                  <a:pt x="15" y="117"/>
                </a:cubicBezTo>
                <a:cubicBezTo>
                  <a:pt x="9" y="106"/>
                  <a:pt x="5" y="93"/>
                  <a:pt x="5" y="80"/>
                </a:cubicBezTo>
                <a:cubicBezTo>
                  <a:pt x="5" y="48"/>
                  <a:pt x="25" y="21"/>
                  <a:pt x="53" y="10"/>
                </a:cubicBezTo>
                <a:close/>
              </a:path>
            </a:pathLst>
          </a:custGeom>
          <a:solidFill>
            <a:srgbClr val="0099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Text Placeholder 4"/>
          <p:cNvSpPr txBox="1">
            <a:spLocks/>
          </p:cNvSpPr>
          <p:nvPr/>
        </p:nvSpPr>
        <p:spPr bwMode="auto">
          <a:xfrm>
            <a:off x="9678081" y="1661316"/>
            <a:ext cx="1643062" cy="275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mn-MN" altLang="en-US" sz="2000" b="0" dirty="0">
                <a:solidFill>
                  <a:srgbClr val="0099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Эрэгтэй</a:t>
            </a:r>
            <a:endParaRPr lang="en-US" altLang="en-US" sz="2000" b="0" dirty="0">
              <a:solidFill>
                <a:srgbClr val="0099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5"/>
          <p:cNvSpPr txBox="1">
            <a:spLocks/>
          </p:cNvSpPr>
          <p:nvPr/>
        </p:nvSpPr>
        <p:spPr bwMode="auto">
          <a:xfrm>
            <a:off x="9703460" y="1972448"/>
            <a:ext cx="1716703" cy="833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mn-MN" alt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67.5</a:t>
            </a:r>
            <a:endParaRPr lang="en-US" altLang="en-US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2687" y="3503175"/>
            <a:ext cx="31933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n-MN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Улсын дундажаас </a:t>
            </a:r>
          </a:p>
          <a:p>
            <a:r>
              <a:rPr lang="mn-MN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 нас дээгүүр -73,2</a:t>
            </a:r>
          </a:p>
          <a:p>
            <a:r>
              <a:rPr lang="mn-MN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Эрэгтэйчүүд эмэгтэйчүүдээс </a:t>
            </a:r>
          </a:p>
          <a:p>
            <a:r>
              <a:rPr lang="mn-MN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10,8 насаар бага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3E1C80C-9E1E-4807-844F-64E7802917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841" t="27891" r="26595" b="61174"/>
          <a:stretch/>
        </p:blipFill>
        <p:spPr>
          <a:xfrm>
            <a:off x="10450286" y="0"/>
            <a:ext cx="1741714" cy="7718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358637" y="920680"/>
            <a:ext cx="50978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n-MN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Хүн амын дундаж наслалт-73.29 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/>
          <p:nvPr/>
        </p:nvPicPr>
        <p:blipFill rotWithShape="1">
          <a:blip r:embed="rId3"/>
          <a:srcRect l="37806" t="47862" r="20192" b="10257"/>
          <a:stretch/>
        </p:blipFill>
        <p:spPr bwMode="auto">
          <a:xfrm>
            <a:off x="4374442" y="3503175"/>
            <a:ext cx="7631091" cy="30004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80" t="16329" r="1552" b="72214"/>
          <a:stretch/>
        </p:blipFill>
        <p:spPr bwMode="auto">
          <a:xfrm>
            <a:off x="-1" y="5894025"/>
            <a:ext cx="2775474" cy="96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7394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921"/>
          <p:cNvSpPr/>
          <p:nvPr/>
        </p:nvSpPr>
        <p:spPr bwMode="auto">
          <a:xfrm>
            <a:off x="6864390" y="1922884"/>
            <a:ext cx="340612" cy="72003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lIns="91423" tIns="45699" rIns="91423" bIns="45699" anchor="ctr"/>
          <a:lstStyle/>
          <a:p>
            <a:pPr algn="ctr">
              <a:defRPr/>
            </a:pPr>
            <a:endParaRPr sz="1600" kern="0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Shape 921"/>
          <p:cNvSpPr/>
          <p:nvPr/>
        </p:nvSpPr>
        <p:spPr bwMode="auto">
          <a:xfrm>
            <a:off x="6449332" y="1931609"/>
            <a:ext cx="340612" cy="72003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lIns="91423" tIns="45699" rIns="91423" bIns="45699" anchor="ctr"/>
          <a:lstStyle/>
          <a:p>
            <a:pPr algn="ctr">
              <a:defRPr/>
            </a:pPr>
            <a:endParaRPr sz="1600" kern="0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3E1C80C-9E1E-4807-844F-64E7802917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841" t="27891" r="26595" b="61174"/>
          <a:stretch/>
        </p:blipFill>
        <p:spPr>
          <a:xfrm>
            <a:off x="10450286" y="0"/>
            <a:ext cx="1741714" cy="771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0629" y="2980706"/>
            <a:ext cx="31825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Хүн амын эрүүл мэндийн байдал </a:t>
            </a:r>
            <a:endParaRPr lang="en-US" sz="2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03691" y="2873033"/>
            <a:ext cx="753730" cy="338552"/>
          </a:xfrm>
          <a:prstGeom prst="rect">
            <a:avLst/>
          </a:prstGeom>
        </p:spPr>
        <p:txBody>
          <a:bodyPr wrap="none" lIns="91439" tIns="45719" rIns="91439" bIns="45719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32793</a:t>
            </a:r>
            <a:endParaRPr lang="en-US" sz="1600" b="1" dirty="0">
              <a:solidFill>
                <a:srgbClr val="002060"/>
              </a:solidFill>
            </a:endParaRPr>
          </a:p>
        </p:txBody>
      </p:sp>
      <p:sp>
        <p:nvSpPr>
          <p:cNvPr id="6" name="Shape 921"/>
          <p:cNvSpPr/>
          <p:nvPr/>
        </p:nvSpPr>
        <p:spPr bwMode="auto">
          <a:xfrm>
            <a:off x="8176941" y="1963012"/>
            <a:ext cx="269577" cy="42656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lIns="91423" tIns="45699" rIns="91423" bIns="45699" anchor="ctr"/>
          <a:lstStyle/>
          <a:p>
            <a:pPr algn="ctr">
              <a:defRPr/>
            </a:pPr>
            <a:endParaRPr sz="1600" kern="0">
              <a:solidFill>
                <a:srgbClr val="66CC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921"/>
          <p:cNvSpPr/>
          <p:nvPr/>
        </p:nvSpPr>
        <p:spPr bwMode="auto">
          <a:xfrm>
            <a:off x="7919204" y="1994884"/>
            <a:ext cx="231775" cy="609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lIns="91423" tIns="45699" rIns="91423" bIns="45699" anchor="ctr"/>
          <a:lstStyle/>
          <a:p>
            <a:pPr algn="ctr">
              <a:defRPr/>
            </a:pPr>
            <a:endParaRPr sz="1600" kern="0">
              <a:solidFill>
                <a:srgbClr val="66CC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921"/>
          <p:cNvSpPr/>
          <p:nvPr/>
        </p:nvSpPr>
        <p:spPr bwMode="auto">
          <a:xfrm>
            <a:off x="8425645" y="2027180"/>
            <a:ext cx="269577" cy="42656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lIns="91423" tIns="45699" rIns="91423" bIns="45699" anchor="ctr"/>
          <a:lstStyle/>
          <a:p>
            <a:pPr algn="ctr">
              <a:defRPr/>
            </a:pPr>
            <a:endParaRPr sz="1600" kern="0">
              <a:solidFill>
                <a:srgbClr val="66CC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21155" y="2870297"/>
            <a:ext cx="811439" cy="338552"/>
          </a:xfrm>
          <a:prstGeom prst="rect">
            <a:avLst/>
          </a:prstGeom>
        </p:spPr>
        <p:txBody>
          <a:bodyPr wrap="none" lIns="91439" tIns="45719" rIns="91439" bIns="45719">
            <a:spAutoFit/>
          </a:bodyPr>
          <a:lstStyle/>
          <a:p>
            <a:r>
              <a:rPr lang="mn-MN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22869</a:t>
            </a:r>
            <a:endParaRPr lang="en-US" sz="1600" b="1" dirty="0"/>
          </a:p>
        </p:txBody>
      </p:sp>
      <p:sp>
        <p:nvSpPr>
          <p:cNvPr id="10" name="Rectangle 9"/>
          <p:cNvSpPr/>
          <p:nvPr/>
        </p:nvSpPr>
        <p:spPr>
          <a:xfrm>
            <a:off x="5089271" y="3209924"/>
            <a:ext cx="725774" cy="584773"/>
          </a:xfrm>
          <a:prstGeom prst="rect">
            <a:avLst/>
          </a:prstGeom>
        </p:spPr>
        <p:txBody>
          <a:bodyPr wrap="none" lIns="91439" tIns="45719" rIns="91439" bIns="45719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50.3</a:t>
            </a:r>
            <a:endParaRPr lang="mn-MN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хувь</a:t>
            </a:r>
            <a:r>
              <a:rPr lang="mn-MN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921"/>
          <p:cNvSpPr>
            <a:spLocks/>
          </p:cNvSpPr>
          <p:nvPr/>
        </p:nvSpPr>
        <p:spPr bwMode="auto">
          <a:xfrm>
            <a:off x="6699450" y="2077298"/>
            <a:ext cx="343203" cy="707096"/>
          </a:xfrm>
          <a:custGeom>
            <a:avLst/>
            <a:gdLst>
              <a:gd name="T0" fmla="*/ 22570 w 120000"/>
              <a:gd name="T1" fmla="*/ 22960 h 120000"/>
              <a:gd name="T2" fmla="*/ 97429 w 120000"/>
              <a:gd name="T3" fmla="*/ 22960 h 120000"/>
              <a:gd name="T4" fmla="*/ 119999 w 120000"/>
              <a:gd name="T5" fmla="*/ 31530 h 120000"/>
              <a:gd name="T6" fmla="*/ 119999 w 120000"/>
              <a:gd name="T7" fmla="*/ 39560 h 120000"/>
              <a:gd name="T8" fmla="*/ 120000 w 120000"/>
              <a:gd name="T9" fmla="*/ 39560 h 120000"/>
              <a:gd name="T10" fmla="*/ 120000 w 120000"/>
              <a:gd name="T11" fmla="*/ 63121 h 120000"/>
              <a:gd name="T12" fmla="*/ 108399 w 120000"/>
              <a:gd name="T13" fmla="*/ 67525 h 120000"/>
              <a:gd name="T14" fmla="*/ 96799 w 120000"/>
              <a:gd name="T15" fmla="*/ 63121 h 120000"/>
              <a:gd name="T16" fmla="*/ 96799 w 120000"/>
              <a:gd name="T17" fmla="*/ 42531 h 120000"/>
              <a:gd name="T18" fmla="*/ 93347 w 120000"/>
              <a:gd name="T19" fmla="*/ 42531 h 120000"/>
              <a:gd name="T20" fmla="*/ 92780 w 120000"/>
              <a:gd name="T21" fmla="*/ 114494 h 120000"/>
              <a:gd name="T22" fmla="*/ 78281 w 120000"/>
              <a:gd name="T23" fmla="*/ 120000 h 120000"/>
              <a:gd name="T24" fmla="*/ 63783 w 120000"/>
              <a:gd name="T25" fmla="*/ 114494 h 120000"/>
              <a:gd name="T26" fmla="*/ 63783 w 120000"/>
              <a:gd name="T27" fmla="*/ 70497 h 120000"/>
              <a:gd name="T28" fmla="*/ 55083 w 120000"/>
              <a:gd name="T29" fmla="*/ 70497 h 120000"/>
              <a:gd name="T30" fmla="*/ 55083 w 120000"/>
              <a:gd name="T31" fmla="*/ 114494 h 120000"/>
              <a:gd name="T32" fmla="*/ 40584 w 120000"/>
              <a:gd name="T33" fmla="*/ 119999 h 120000"/>
              <a:gd name="T34" fmla="*/ 26086 w 120000"/>
              <a:gd name="T35" fmla="*/ 114494 h 120000"/>
              <a:gd name="T36" fmla="*/ 26652 w 120000"/>
              <a:gd name="T37" fmla="*/ 42531 h 120000"/>
              <a:gd name="T38" fmla="*/ 23200 w 120000"/>
              <a:gd name="T39" fmla="*/ 42531 h 120000"/>
              <a:gd name="T40" fmla="*/ 23200 w 120000"/>
              <a:gd name="T41" fmla="*/ 63121 h 120000"/>
              <a:gd name="T42" fmla="*/ 11600 w 120000"/>
              <a:gd name="T43" fmla="*/ 67525 h 120000"/>
              <a:gd name="T44" fmla="*/ 0 w 120000"/>
              <a:gd name="T45" fmla="*/ 63121 h 120000"/>
              <a:gd name="T46" fmla="*/ 0 w 120000"/>
              <a:gd name="T47" fmla="*/ 42531 h 120000"/>
              <a:gd name="T48" fmla="*/ 0 w 120000"/>
              <a:gd name="T49" fmla="*/ 42531 h 120000"/>
              <a:gd name="T50" fmla="*/ 0 w 120000"/>
              <a:gd name="T51" fmla="*/ 31530 h 120000"/>
              <a:gd name="T52" fmla="*/ 22570 w 120000"/>
              <a:gd name="T53" fmla="*/ 22960 h 120000"/>
              <a:gd name="T54" fmla="*/ 60000 w 120000"/>
              <a:gd name="T55" fmla="*/ 0 h 120000"/>
              <a:gd name="T56" fmla="*/ 87170 w 120000"/>
              <a:gd name="T57" fmla="*/ 10316 h 120000"/>
              <a:gd name="T58" fmla="*/ 60000 w 120000"/>
              <a:gd name="T59" fmla="*/ 20632 h 120000"/>
              <a:gd name="T60" fmla="*/ 32829 w 120000"/>
              <a:gd name="T61" fmla="*/ 10316 h 120000"/>
              <a:gd name="T62" fmla="*/ 60000 w 120000"/>
              <a:gd name="T63" fmla="*/ 0 h 12000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20000"/>
              <a:gd name="T97" fmla="*/ 0 h 120000"/>
              <a:gd name="T98" fmla="*/ 120000 w 120000"/>
              <a:gd name="T99" fmla="*/ 120000 h 12000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91423" tIns="45699" rIns="91423" bIns="45699" anchor="ctr"/>
          <a:lstStyle/>
          <a:p>
            <a:endParaRPr lang="en-US" sz="1600"/>
          </a:p>
        </p:txBody>
      </p:sp>
      <p:sp>
        <p:nvSpPr>
          <p:cNvPr id="14" name="Shape 921"/>
          <p:cNvSpPr/>
          <p:nvPr/>
        </p:nvSpPr>
        <p:spPr bwMode="auto">
          <a:xfrm>
            <a:off x="8111795" y="2000600"/>
            <a:ext cx="334723" cy="56352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lIns="91423" tIns="45699" rIns="91423" bIns="45699" anchor="ctr"/>
          <a:lstStyle/>
          <a:p>
            <a:pPr algn="ctr">
              <a:defRPr/>
            </a:pPr>
            <a:endParaRPr sz="1600" kern="0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921"/>
          <p:cNvSpPr>
            <a:spLocks/>
          </p:cNvSpPr>
          <p:nvPr/>
        </p:nvSpPr>
        <p:spPr bwMode="auto">
          <a:xfrm>
            <a:off x="7922590" y="2160973"/>
            <a:ext cx="416215" cy="659525"/>
          </a:xfrm>
          <a:custGeom>
            <a:avLst/>
            <a:gdLst>
              <a:gd name="T0" fmla="*/ 22570 w 120000"/>
              <a:gd name="T1" fmla="*/ 22960 h 120000"/>
              <a:gd name="T2" fmla="*/ 97429 w 120000"/>
              <a:gd name="T3" fmla="*/ 22960 h 120000"/>
              <a:gd name="T4" fmla="*/ 119999 w 120000"/>
              <a:gd name="T5" fmla="*/ 31530 h 120000"/>
              <a:gd name="T6" fmla="*/ 119999 w 120000"/>
              <a:gd name="T7" fmla="*/ 39560 h 120000"/>
              <a:gd name="T8" fmla="*/ 120000 w 120000"/>
              <a:gd name="T9" fmla="*/ 39560 h 120000"/>
              <a:gd name="T10" fmla="*/ 120000 w 120000"/>
              <a:gd name="T11" fmla="*/ 63121 h 120000"/>
              <a:gd name="T12" fmla="*/ 108399 w 120000"/>
              <a:gd name="T13" fmla="*/ 67525 h 120000"/>
              <a:gd name="T14" fmla="*/ 96799 w 120000"/>
              <a:gd name="T15" fmla="*/ 63121 h 120000"/>
              <a:gd name="T16" fmla="*/ 96799 w 120000"/>
              <a:gd name="T17" fmla="*/ 42531 h 120000"/>
              <a:gd name="T18" fmla="*/ 93347 w 120000"/>
              <a:gd name="T19" fmla="*/ 42531 h 120000"/>
              <a:gd name="T20" fmla="*/ 92780 w 120000"/>
              <a:gd name="T21" fmla="*/ 114494 h 120000"/>
              <a:gd name="T22" fmla="*/ 78281 w 120000"/>
              <a:gd name="T23" fmla="*/ 120000 h 120000"/>
              <a:gd name="T24" fmla="*/ 63783 w 120000"/>
              <a:gd name="T25" fmla="*/ 114494 h 120000"/>
              <a:gd name="T26" fmla="*/ 63783 w 120000"/>
              <a:gd name="T27" fmla="*/ 70497 h 120000"/>
              <a:gd name="T28" fmla="*/ 55083 w 120000"/>
              <a:gd name="T29" fmla="*/ 70497 h 120000"/>
              <a:gd name="T30" fmla="*/ 55083 w 120000"/>
              <a:gd name="T31" fmla="*/ 114494 h 120000"/>
              <a:gd name="T32" fmla="*/ 40584 w 120000"/>
              <a:gd name="T33" fmla="*/ 119999 h 120000"/>
              <a:gd name="T34" fmla="*/ 26086 w 120000"/>
              <a:gd name="T35" fmla="*/ 114494 h 120000"/>
              <a:gd name="T36" fmla="*/ 26652 w 120000"/>
              <a:gd name="T37" fmla="*/ 42531 h 120000"/>
              <a:gd name="T38" fmla="*/ 23200 w 120000"/>
              <a:gd name="T39" fmla="*/ 42531 h 120000"/>
              <a:gd name="T40" fmla="*/ 23200 w 120000"/>
              <a:gd name="T41" fmla="*/ 63121 h 120000"/>
              <a:gd name="T42" fmla="*/ 11600 w 120000"/>
              <a:gd name="T43" fmla="*/ 67525 h 120000"/>
              <a:gd name="T44" fmla="*/ 0 w 120000"/>
              <a:gd name="T45" fmla="*/ 63121 h 120000"/>
              <a:gd name="T46" fmla="*/ 0 w 120000"/>
              <a:gd name="T47" fmla="*/ 42531 h 120000"/>
              <a:gd name="T48" fmla="*/ 0 w 120000"/>
              <a:gd name="T49" fmla="*/ 42531 h 120000"/>
              <a:gd name="T50" fmla="*/ 0 w 120000"/>
              <a:gd name="T51" fmla="*/ 31530 h 120000"/>
              <a:gd name="T52" fmla="*/ 22570 w 120000"/>
              <a:gd name="T53" fmla="*/ 22960 h 120000"/>
              <a:gd name="T54" fmla="*/ 60000 w 120000"/>
              <a:gd name="T55" fmla="*/ 0 h 120000"/>
              <a:gd name="T56" fmla="*/ 87170 w 120000"/>
              <a:gd name="T57" fmla="*/ 10316 h 120000"/>
              <a:gd name="T58" fmla="*/ 60000 w 120000"/>
              <a:gd name="T59" fmla="*/ 20632 h 120000"/>
              <a:gd name="T60" fmla="*/ 32829 w 120000"/>
              <a:gd name="T61" fmla="*/ 10316 h 120000"/>
              <a:gd name="T62" fmla="*/ 60000 w 120000"/>
              <a:gd name="T63" fmla="*/ 0 h 12000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20000"/>
              <a:gd name="T97" fmla="*/ 0 h 120000"/>
              <a:gd name="T98" fmla="*/ 120000 w 120000"/>
              <a:gd name="T99" fmla="*/ 120000 h 12000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91423" tIns="45699" rIns="91423" bIns="45699" anchor="ctr"/>
          <a:lstStyle/>
          <a:p>
            <a:endParaRPr lang="en-US" sz="1600"/>
          </a:p>
        </p:txBody>
      </p:sp>
      <p:sp>
        <p:nvSpPr>
          <p:cNvPr id="19" name="Shape 921"/>
          <p:cNvSpPr>
            <a:spLocks/>
          </p:cNvSpPr>
          <p:nvPr/>
        </p:nvSpPr>
        <p:spPr bwMode="auto">
          <a:xfrm>
            <a:off x="8307423" y="2180124"/>
            <a:ext cx="344327" cy="603879"/>
          </a:xfrm>
          <a:custGeom>
            <a:avLst/>
            <a:gdLst>
              <a:gd name="T0" fmla="*/ 22570 w 120000"/>
              <a:gd name="T1" fmla="*/ 22960 h 120000"/>
              <a:gd name="T2" fmla="*/ 97429 w 120000"/>
              <a:gd name="T3" fmla="*/ 22960 h 120000"/>
              <a:gd name="T4" fmla="*/ 119999 w 120000"/>
              <a:gd name="T5" fmla="*/ 31530 h 120000"/>
              <a:gd name="T6" fmla="*/ 119999 w 120000"/>
              <a:gd name="T7" fmla="*/ 39560 h 120000"/>
              <a:gd name="T8" fmla="*/ 120000 w 120000"/>
              <a:gd name="T9" fmla="*/ 39560 h 120000"/>
              <a:gd name="T10" fmla="*/ 120000 w 120000"/>
              <a:gd name="T11" fmla="*/ 63121 h 120000"/>
              <a:gd name="T12" fmla="*/ 108399 w 120000"/>
              <a:gd name="T13" fmla="*/ 67525 h 120000"/>
              <a:gd name="T14" fmla="*/ 96799 w 120000"/>
              <a:gd name="T15" fmla="*/ 63121 h 120000"/>
              <a:gd name="T16" fmla="*/ 96799 w 120000"/>
              <a:gd name="T17" fmla="*/ 42531 h 120000"/>
              <a:gd name="T18" fmla="*/ 93347 w 120000"/>
              <a:gd name="T19" fmla="*/ 42531 h 120000"/>
              <a:gd name="T20" fmla="*/ 92780 w 120000"/>
              <a:gd name="T21" fmla="*/ 114494 h 120000"/>
              <a:gd name="T22" fmla="*/ 78281 w 120000"/>
              <a:gd name="T23" fmla="*/ 120000 h 120000"/>
              <a:gd name="T24" fmla="*/ 63783 w 120000"/>
              <a:gd name="T25" fmla="*/ 114494 h 120000"/>
              <a:gd name="T26" fmla="*/ 63783 w 120000"/>
              <a:gd name="T27" fmla="*/ 70497 h 120000"/>
              <a:gd name="T28" fmla="*/ 55083 w 120000"/>
              <a:gd name="T29" fmla="*/ 70497 h 120000"/>
              <a:gd name="T30" fmla="*/ 55083 w 120000"/>
              <a:gd name="T31" fmla="*/ 114494 h 120000"/>
              <a:gd name="T32" fmla="*/ 40584 w 120000"/>
              <a:gd name="T33" fmla="*/ 119999 h 120000"/>
              <a:gd name="T34" fmla="*/ 26086 w 120000"/>
              <a:gd name="T35" fmla="*/ 114494 h 120000"/>
              <a:gd name="T36" fmla="*/ 26652 w 120000"/>
              <a:gd name="T37" fmla="*/ 42531 h 120000"/>
              <a:gd name="T38" fmla="*/ 23200 w 120000"/>
              <a:gd name="T39" fmla="*/ 42531 h 120000"/>
              <a:gd name="T40" fmla="*/ 23200 w 120000"/>
              <a:gd name="T41" fmla="*/ 63121 h 120000"/>
              <a:gd name="T42" fmla="*/ 11600 w 120000"/>
              <a:gd name="T43" fmla="*/ 67525 h 120000"/>
              <a:gd name="T44" fmla="*/ 0 w 120000"/>
              <a:gd name="T45" fmla="*/ 63121 h 120000"/>
              <a:gd name="T46" fmla="*/ 0 w 120000"/>
              <a:gd name="T47" fmla="*/ 42531 h 120000"/>
              <a:gd name="T48" fmla="*/ 0 w 120000"/>
              <a:gd name="T49" fmla="*/ 42531 h 120000"/>
              <a:gd name="T50" fmla="*/ 0 w 120000"/>
              <a:gd name="T51" fmla="*/ 31530 h 120000"/>
              <a:gd name="T52" fmla="*/ 22570 w 120000"/>
              <a:gd name="T53" fmla="*/ 22960 h 120000"/>
              <a:gd name="T54" fmla="*/ 60000 w 120000"/>
              <a:gd name="T55" fmla="*/ 0 h 120000"/>
              <a:gd name="T56" fmla="*/ 87170 w 120000"/>
              <a:gd name="T57" fmla="*/ 10316 h 120000"/>
              <a:gd name="T58" fmla="*/ 60000 w 120000"/>
              <a:gd name="T59" fmla="*/ 20632 h 120000"/>
              <a:gd name="T60" fmla="*/ 32829 w 120000"/>
              <a:gd name="T61" fmla="*/ 10316 h 120000"/>
              <a:gd name="T62" fmla="*/ 60000 w 120000"/>
              <a:gd name="T63" fmla="*/ 0 h 12000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20000"/>
              <a:gd name="T97" fmla="*/ 0 h 120000"/>
              <a:gd name="T98" fmla="*/ 120000 w 120000"/>
              <a:gd name="T99" fmla="*/ 120000 h 12000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91423" tIns="45699" rIns="91423" bIns="45699" anchor="ctr"/>
          <a:lstStyle/>
          <a:p>
            <a:endParaRPr lang="en-US" sz="1600"/>
          </a:p>
        </p:txBody>
      </p:sp>
      <p:sp>
        <p:nvSpPr>
          <p:cNvPr id="20" name="Rectangle 19"/>
          <p:cNvSpPr/>
          <p:nvPr/>
        </p:nvSpPr>
        <p:spPr>
          <a:xfrm>
            <a:off x="7903185" y="2873033"/>
            <a:ext cx="697625" cy="338552"/>
          </a:xfrm>
          <a:prstGeom prst="rect">
            <a:avLst/>
          </a:prstGeom>
        </p:spPr>
        <p:txBody>
          <a:bodyPr wrap="none" lIns="91439" tIns="45719" rIns="91439" bIns="45719">
            <a:spAutoFit/>
          </a:bodyPr>
          <a:lstStyle/>
          <a:p>
            <a:r>
              <a:rPr lang="mn-MN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8059</a:t>
            </a:r>
            <a:endParaRPr lang="en-US" sz="1600" b="1" dirty="0"/>
          </a:p>
        </p:txBody>
      </p:sp>
      <p:sp>
        <p:nvSpPr>
          <p:cNvPr id="21" name="Rectangle 20"/>
          <p:cNvSpPr/>
          <p:nvPr/>
        </p:nvSpPr>
        <p:spPr>
          <a:xfrm>
            <a:off x="6596809" y="3231218"/>
            <a:ext cx="725774" cy="584773"/>
          </a:xfrm>
          <a:prstGeom prst="rect">
            <a:avLst/>
          </a:prstGeom>
        </p:spPr>
        <p:txBody>
          <a:bodyPr wrap="none" lIns="91439" tIns="45719" rIns="91439" bIns="45719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хувь </a:t>
            </a:r>
            <a:endParaRPr lang="en-U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Shape 921"/>
          <p:cNvSpPr/>
          <p:nvPr/>
        </p:nvSpPr>
        <p:spPr bwMode="auto">
          <a:xfrm>
            <a:off x="9273929" y="1972392"/>
            <a:ext cx="324850" cy="71483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lIns="91423" tIns="45699" rIns="91423" bIns="45699" anchor="ctr"/>
          <a:lstStyle/>
          <a:p>
            <a:pPr algn="ctr">
              <a:defRPr/>
            </a:pPr>
            <a:endParaRPr sz="1600" kern="0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921"/>
          <p:cNvSpPr/>
          <p:nvPr/>
        </p:nvSpPr>
        <p:spPr bwMode="auto">
          <a:xfrm>
            <a:off x="9538346" y="1963650"/>
            <a:ext cx="324850" cy="6559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lIns="91423" tIns="45699" rIns="91423" bIns="45699" anchor="ctr"/>
          <a:lstStyle/>
          <a:p>
            <a:pPr algn="ctr">
              <a:defRPr/>
            </a:pPr>
            <a:endParaRPr sz="1600" kern="0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921"/>
          <p:cNvSpPr>
            <a:spLocks/>
          </p:cNvSpPr>
          <p:nvPr/>
        </p:nvSpPr>
        <p:spPr bwMode="auto">
          <a:xfrm>
            <a:off x="9423398" y="2132833"/>
            <a:ext cx="325453" cy="655630"/>
          </a:xfrm>
          <a:custGeom>
            <a:avLst/>
            <a:gdLst>
              <a:gd name="T0" fmla="*/ 22570 w 120000"/>
              <a:gd name="T1" fmla="*/ 22960 h 120000"/>
              <a:gd name="T2" fmla="*/ 97429 w 120000"/>
              <a:gd name="T3" fmla="*/ 22960 h 120000"/>
              <a:gd name="T4" fmla="*/ 119999 w 120000"/>
              <a:gd name="T5" fmla="*/ 31530 h 120000"/>
              <a:gd name="T6" fmla="*/ 119999 w 120000"/>
              <a:gd name="T7" fmla="*/ 39560 h 120000"/>
              <a:gd name="T8" fmla="*/ 120000 w 120000"/>
              <a:gd name="T9" fmla="*/ 39560 h 120000"/>
              <a:gd name="T10" fmla="*/ 120000 w 120000"/>
              <a:gd name="T11" fmla="*/ 63121 h 120000"/>
              <a:gd name="T12" fmla="*/ 108399 w 120000"/>
              <a:gd name="T13" fmla="*/ 67525 h 120000"/>
              <a:gd name="T14" fmla="*/ 96799 w 120000"/>
              <a:gd name="T15" fmla="*/ 63121 h 120000"/>
              <a:gd name="T16" fmla="*/ 96799 w 120000"/>
              <a:gd name="T17" fmla="*/ 42531 h 120000"/>
              <a:gd name="T18" fmla="*/ 93347 w 120000"/>
              <a:gd name="T19" fmla="*/ 42531 h 120000"/>
              <a:gd name="T20" fmla="*/ 92780 w 120000"/>
              <a:gd name="T21" fmla="*/ 114494 h 120000"/>
              <a:gd name="T22" fmla="*/ 78281 w 120000"/>
              <a:gd name="T23" fmla="*/ 120000 h 120000"/>
              <a:gd name="T24" fmla="*/ 63783 w 120000"/>
              <a:gd name="T25" fmla="*/ 114494 h 120000"/>
              <a:gd name="T26" fmla="*/ 63783 w 120000"/>
              <a:gd name="T27" fmla="*/ 70497 h 120000"/>
              <a:gd name="T28" fmla="*/ 55083 w 120000"/>
              <a:gd name="T29" fmla="*/ 70497 h 120000"/>
              <a:gd name="T30" fmla="*/ 55083 w 120000"/>
              <a:gd name="T31" fmla="*/ 114494 h 120000"/>
              <a:gd name="T32" fmla="*/ 40584 w 120000"/>
              <a:gd name="T33" fmla="*/ 119999 h 120000"/>
              <a:gd name="T34" fmla="*/ 26086 w 120000"/>
              <a:gd name="T35" fmla="*/ 114494 h 120000"/>
              <a:gd name="T36" fmla="*/ 26652 w 120000"/>
              <a:gd name="T37" fmla="*/ 42531 h 120000"/>
              <a:gd name="T38" fmla="*/ 23200 w 120000"/>
              <a:gd name="T39" fmla="*/ 42531 h 120000"/>
              <a:gd name="T40" fmla="*/ 23200 w 120000"/>
              <a:gd name="T41" fmla="*/ 63121 h 120000"/>
              <a:gd name="T42" fmla="*/ 11600 w 120000"/>
              <a:gd name="T43" fmla="*/ 67525 h 120000"/>
              <a:gd name="T44" fmla="*/ 0 w 120000"/>
              <a:gd name="T45" fmla="*/ 63121 h 120000"/>
              <a:gd name="T46" fmla="*/ 0 w 120000"/>
              <a:gd name="T47" fmla="*/ 42531 h 120000"/>
              <a:gd name="T48" fmla="*/ 0 w 120000"/>
              <a:gd name="T49" fmla="*/ 42531 h 120000"/>
              <a:gd name="T50" fmla="*/ 0 w 120000"/>
              <a:gd name="T51" fmla="*/ 31530 h 120000"/>
              <a:gd name="T52" fmla="*/ 22570 w 120000"/>
              <a:gd name="T53" fmla="*/ 22960 h 120000"/>
              <a:gd name="T54" fmla="*/ 60000 w 120000"/>
              <a:gd name="T55" fmla="*/ 0 h 120000"/>
              <a:gd name="T56" fmla="*/ 87170 w 120000"/>
              <a:gd name="T57" fmla="*/ 10316 h 120000"/>
              <a:gd name="T58" fmla="*/ 60000 w 120000"/>
              <a:gd name="T59" fmla="*/ 20632 h 120000"/>
              <a:gd name="T60" fmla="*/ 32829 w 120000"/>
              <a:gd name="T61" fmla="*/ 10316 h 120000"/>
              <a:gd name="T62" fmla="*/ 60000 w 120000"/>
              <a:gd name="T63" fmla="*/ 0 h 12000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20000"/>
              <a:gd name="T97" fmla="*/ 0 h 120000"/>
              <a:gd name="T98" fmla="*/ 120000 w 120000"/>
              <a:gd name="T99" fmla="*/ 120000 h 12000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91423" tIns="45699" rIns="91423" bIns="45699" anchor="ctr"/>
          <a:lstStyle/>
          <a:p>
            <a:endParaRPr lang="en-US" sz="1600"/>
          </a:p>
        </p:txBody>
      </p:sp>
      <p:sp>
        <p:nvSpPr>
          <p:cNvPr id="25" name="Rectangle 24"/>
          <p:cNvSpPr/>
          <p:nvPr/>
        </p:nvSpPr>
        <p:spPr>
          <a:xfrm>
            <a:off x="9223279" y="2820498"/>
            <a:ext cx="639917" cy="338552"/>
          </a:xfrm>
          <a:prstGeom prst="rect">
            <a:avLst/>
          </a:prstGeom>
        </p:spPr>
        <p:txBody>
          <a:bodyPr wrap="none" lIns="91439" tIns="45719" rIns="91439" bIns="45719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1485</a:t>
            </a:r>
            <a:endParaRPr lang="en-US" sz="1600" b="1" dirty="0"/>
          </a:p>
        </p:txBody>
      </p:sp>
      <p:sp>
        <p:nvSpPr>
          <p:cNvPr id="26" name="Rectangle 25"/>
          <p:cNvSpPr/>
          <p:nvPr/>
        </p:nvSpPr>
        <p:spPr>
          <a:xfrm>
            <a:off x="7812256" y="3208849"/>
            <a:ext cx="1127231" cy="584773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12.3</a:t>
            </a:r>
            <a:endParaRPr lang="mn-MN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хувь </a:t>
            </a:r>
            <a:endParaRPr lang="en-U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0324917" y="3170488"/>
            <a:ext cx="853948" cy="584773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pPr algn="ctr"/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0,7 </a:t>
            </a:r>
          </a:p>
          <a:p>
            <a:pPr algn="ctr"/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хувь </a:t>
            </a:r>
            <a:endParaRPr lang="en-U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hape 921"/>
          <p:cNvSpPr/>
          <p:nvPr/>
        </p:nvSpPr>
        <p:spPr bwMode="auto">
          <a:xfrm>
            <a:off x="10237161" y="2005294"/>
            <a:ext cx="340612" cy="77870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lIns="91423" tIns="45699" rIns="91423" bIns="45699" anchor="ctr"/>
          <a:lstStyle/>
          <a:p>
            <a:pPr algn="ctr">
              <a:defRPr/>
            </a:pPr>
            <a:endParaRPr sz="1600" kern="0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921"/>
          <p:cNvSpPr/>
          <p:nvPr/>
        </p:nvSpPr>
        <p:spPr bwMode="auto">
          <a:xfrm>
            <a:off x="10497398" y="1994884"/>
            <a:ext cx="340612" cy="77870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lIns="91423" tIns="45699" rIns="91423" bIns="45699" anchor="ctr"/>
          <a:lstStyle/>
          <a:p>
            <a:pPr algn="ctr">
              <a:defRPr/>
            </a:pPr>
            <a:endParaRPr sz="1600" kern="0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921"/>
          <p:cNvSpPr/>
          <p:nvPr/>
        </p:nvSpPr>
        <p:spPr bwMode="auto">
          <a:xfrm>
            <a:off x="10749523" y="1994884"/>
            <a:ext cx="340612" cy="77870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lIns="91423" tIns="45699" rIns="91423" bIns="45699" anchor="ctr"/>
          <a:lstStyle/>
          <a:p>
            <a:pPr algn="ctr">
              <a:defRPr/>
            </a:pPr>
            <a:endParaRPr sz="1600" kern="0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Shape 921"/>
          <p:cNvSpPr/>
          <p:nvPr/>
        </p:nvSpPr>
        <p:spPr bwMode="auto">
          <a:xfrm>
            <a:off x="11008559" y="1994884"/>
            <a:ext cx="340612" cy="77870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lIns="91423" tIns="45699" rIns="91423" bIns="45699" anchor="ctr"/>
          <a:lstStyle/>
          <a:p>
            <a:pPr algn="ctr">
              <a:defRPr/>
            </a:pPr>
            <a:endParaRPr sz="1600" kern="0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0386957" y="2831495"/>
            <a:ext cx="721717" cy="338552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474</a:t>
            </a:r>
            <a:endParaRPr lang="en-US" sz="1600" b="1" dirty="0">
              <a:solidFill>
                <a:srgbClr val="00206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892161" y="3991041"/>
            <a:ext cx="4016226" cy="338552"/>
          </a:xfrm>
          <a:prstGeom prst="rect">
            <a:avLst/>
          </a:prstGeom>
        </p:spPr>
        <p:txBody>
          <a:bodyPr wrap="none" lIns="91439" tIns="45719" rIns="91439" bIns="45719">
            <a:spAutoFit/>
          </a:bodyPr>
          <a:lstStyle/>
          <a:p>
            <a:r>
              <a:rPr lang="mn-MN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ӨРХИЙН ЭРҮҮЛ МЭНДИЙН БҮЛГЭЭР : 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618598" y="4350478"/>
            <a:ext cx="7440413" cy="923328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pPr marL="285745" indent="-285745">
              <a:buFont typeface="Arial" panose="020B0604020202020204" pitchFamily="34" charset="0"/>
              <a:buChar char="•"/>
            </a:pPr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Эрүүл өрх –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10429</a:t>
            </a:r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</a:t>
            </a:r>
            <a:r>
              <a:rPr lang="mn-M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5.4 </a:t>
            </a:r>
            <a:r>
              <a:rPr lang="mn-M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хувь </a:t>
            </a:r>
          </a:p>
          <a:p>
            <a:pPr marL="285745" indent="-285745">
              <a:buFont typeface="Arial" panose="020B0604020202020204" pitchFamily="34" charset="0"/>
              <a:buChar char="•"/>
            </a:pPr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Өвчлөлд бага өртөмтгий өрх -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6100</a:t>
            </a:r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</a:t>
            </a:r>
            <a:r>
              <a:rPr lang="mn-M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32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.4</a:t>
            </a:r>
            <a:r>
              <a:rPr lang="mn-M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хувь </a:t>
            </a:r>
          </a:p>
          <a:p>
            <a:pPr marL="285745" indent="-285745">
              <a:buFont typeface="Arial" panose="020B0604020202020204" pitchFamily="34" charset="0"/>
              <a:buChar char="•"/>
            </a:pPr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Өвчлөлд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өртөмтгий өрх -2646 /</a:t>
            </a:r>
            <a:r>
              <a:rPr lang="mn-M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11.9 хувь 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Shape 921"/>
          <p:cNvSpPr>
            <a:spLocks/>
          </p:cNvSpPr>
          <p:nvPr/>
        </p:nvSpPr>
        <p:spPr bwMode="auto">
          <a:xfrm>
            <a:off x="6903325" y="2088370"/>
            <a:ext cx="358607" cy="695633"/>
          </a:xfrm>
          <a:custGeom>
            <a:avLst/>
            <a:gdLst>
              <a:gd name="T0" fmla="*/ 22570 w 120000"/>
              <a:gd name="T1" fmla="*/ 22960 h 120000"/>
              <a:gd name="T2" fmla="*/ 97429 w 120000"/>
              <a:gd name="T3" fmla="*/ 22960 h 120000"/>
              <a:gd name="T4" fmla="*/ 119999 w 120000"/>
              <a:gd name="T5" fmla="*/ 31530 h 120000"/>
              <a:gd name="T6" fmla="*/ 119999 w 120000"/>
              <a:gd name="T7" fmla="*/ 39560 h 120000"/>
              <a:gd name="T8" fmla="*/ 120000 w 120000"/>
              <a:gd name="T9" fmla="*/ 39560 h 120000"/>
              <a:gd name="T10" fmla="*/ 120000 w 120000"/>
              <a:gd name="T11" fmla="*/ 63121 h 120000"/>
              <a:gd name="T12" fmla="*/ 108399 w 120000"/>
              <a:gd name="T13" fmla="*/ 67525 h 120000"/>
              <a:gd name="T14" fmla="*/ 96799 w 120000"/>
              <a:gd name="T15" fmla="*/ 63121 h 120000"/>
              <a:gd name="T16" fmla="*/ 96799 w 120000"/>
              <a:gd name="T17" fmla="*/ 42531 h 120000"/>
              <a:gd name="T18" fmla="*/ 93347 w 120000"/>
              <a:gd name="T19" fmla="*/ 42531 h 120000"/>
              <a:gd name="T20" fmla="*/ 92780 w 120000"/>
              <a:gd name="T21" fmla="*/ 114494 h 120000"/>
              <a:gd name="T22" fmla="*/ 78281 w 120000"/>
              <a:gd name="T23" fmla="*/ 120000 h 120000"/>
              <a:gd name="T24" fmla="*/ 63783 w 120000"/>
              <a:gd name="T25" fmla="*/ 114494 h 120000"/>
              <a:gd name="T26" fmla="*/ 63783 w 120000"/>
              <a:gd name="T27" fmla="*/ 70497 h 120000"/>
              <a:gd name="T28" fmla="*/ 55083 w 120000"/>
              <a:gd name="T29" fmla="*/ 70497 h 120000"/>
              <a:gd name="T30" fmla="*/ 55083 w 120000"/>
              <a:gd name="T31" fmla="*/ 114494 h 120000"/>
              <a:gd name="T32" fmla="*/ 40584 w 120000"/>
              <a:gd name="T33" fmla="*/ 119999 h 120000"/>
              <a:gd name="T34" fmla="*/ 26086 w 120000"/>
              <a:gd name="T35" fmla="*/ 114494 h 120000"/>
              <a:gd name="T36" fmla="*/ 26652 w 120000"/>
              <a:gd name="T37" fmla="*/ 42531 h 120000"/>
              <a:gd name="T38" fmla="*/ 23200 w 120000"/>
              <a:gd name="T39" fmla="*/ 42531 h 120000"/>
              <a:gd name="T40" fmla="*/ 23200 w 120000"/>
              <a:gd name="T41" fmla="*/ 63121 h 120000"/>
              <a:gd name="T42" fmla="*/ 11600 w 120000"/>
              <a:gd name="T43" fmla="*/ 67525 h 120000"/>
              <a:gd name="T44" fmla="*/ 0 w 120000"/>
              <a:gd name="T45" fmla="*/ 63121 h 120000"/>
              <a:gd name="T46" fmla="*/ 0 w 120000"/>
              <a:gd name="T47" fmla="*/ 42531 h 120000"/>
              <a:gd name="T48" fmla="*/ 0 w 120000"/>
              <a:gd name="T49" fmla="*/ 42531 h 120000"/>
              <a:gd name="T50" fmla="*/ 0 w 120000"/>
              <a:gd name="T51" fmla="*/ 31530 h 120000"/>
              <a:gd name="T52" fmla="*/ 22570 w 120000"/>
              <a:gd name="T53" fmla="*/ 22960 h 120000"/>
              <a:gd name="T54" fmla="*/ 60000 w 120000"/>
              <a:gd name="T55" fmla="*/ 0 h 120000"/>
              <a:gd name="T56" fmla="*/ 87170 w 120000"/>
              <a:gd name="T57" fmla="*/ 10316 h 120000"/>
              <a:gd name="T58" fmla="*/ 60000 w 120000"/>
              <a:gd name="T59" fmla="*/ 20632 h 120000"/>
              <a:gd name="T60" fmla="*/ 32829 w 120000"/>
              <a:gd name="T61" fmla="*/ 10316 h 120000"/>
              <a:gd name="T62" fmla="*/ 60000 w 120000"/>
              <a:gd name="T63" fmla="*/ 0 h 12000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20000"/>
              <a:gd name="T97" fmla="*/ 0 h 120000"/>
              <a:gd name="T98" fmla="*/ 120000 w 120000"/>
              <a:gd name="T99" fmla="*/ 120000 h 12000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91423" tIns="45699" rIns="91423" bIns="45699" anchor="ctr"/>
          <a:lstStyle/>
          <a:p>
            <a:endParaRPr lang="en-US" sz="1600"/>
          </a:p>
        </p:txBody>
      </p:sp>
      <p:sp>
        <p:nvSpPr>
          <p:cNvPr id="36" name="Shape 921"/>
          <p:cNvSpPr>
            <a:spLocks/>
          </p:cNvSpPr>
          <p:nvPr/>
        </p:nvSpPr>
        <p:spPr bwMode="auto">
          <a:xfrm>
            <a:off x="6449332" y="2092048"/>
            <a:ext cx="343203" cy="692346"/>
          </a:xfrm>
          <a:custGeom>
            <a:avLst/>
            <a:gdLst>
              <a:gd name="T0" fmla="*/ 22570 w 120000"/>
              <a:gd name="T1" fmla="*/ 22960 h 120000"/>
              <a:gd name="T2" fmla="*/ 97429 w 120000"/>
              <a:gd name="T3" fmla="*/ 22960 h 120000"/>
              <a:gd name="T4" fmla="*/ 119999 w 120000"/>
              <a:gd name="T5" fmla="*/ 31530 h 120000"/>
              <a:gd name="T6" fmla="*/ 119999 w 120000"/>
              <a:gd name="T7" fmla="*/ 39560 h 120000"/>
              <a:gd name="T8" fmla="*/ 120000 w 120000"/>
              <a:gd name="T9" fmla="*/ 39560 h 120000"/>
              <a:gd name="T10" fmla="*/ 120000 w 120000"/>
              <a:gd name="T11" fmla="*/ 63121 h 120000"/>
              <a:gd name="T12" fmla="*/ 108399 w 120000"/>
              <a:gd name="T13" fmla="*/ 67525 h 120000"/>
              <a:gd name="T14" fmla="*/ 96799 w 120000"/>
              <a:gd name="T15" fmla="*/ 63121 h 120000"/>
              <a:gd name="T16" fmla="*/ 96799 w 120000"/>
              <a:gd name="T17" fmla="*/ 42531 h 120000"/>
              <a:gd name="T18" fmla="*/ 93347 w 120000"/>
              <a:gd name="T19" fmla="*/ 42531 h 120000"/>
              <a:gd name="T20" fmla="*/ 92780 w 120000"/>
              <a:gd name="T21" fmla="*/ 114494 h 120000"/>
              <a:gd name="T22" fmla="*/ 78281 w 120000"/>
              <a:gd name="T23" fmla="*/ 120000 h 120000"/>
              <a:gd name="T24" fmla="*/ 63783 w 120000"/>
              <a:gd name="T25" fmla="*/ 114494 h 120000"/>
              <a:gd name="T26" fmla="*/ 63783 w 120000"/>
              <a:gd name="T27" fmla="*/ 70497 h 120000"/>
              <a:gd name="T28" fmla="*/ 55083 w 120000"/>
              <a:gd name="T29" fmla="*/ 70497 h 120000"/>
              <a:gd name="T30" fmla="*/ 55083 w 120000"/>
              <a:gd name="T31" fmla="*/ 114494 h 120000"/>
              <a:gd name="T32" fmla="*/ 40584 w 120000"/>
              <a:gd name="T33" fmla="*/ 119999 h 120000"/>
              <a:gd name="T34" fmla="*/ 26086 w 120000"/>
              <a:gd name="T35" fmla="*/ 114494 h 120000"/>
              <a:gd name="T36" fmla="*/ 26652 w 120000"/>
              <a:gd name="T37" fmla="*/ 42531 h 120000"/>
              <a:gd name="T38" fmla="*/ 23200 w 120000"/>
              <a:gd name="T39" fmla="*/ 42531 h 120000"/>
              <a:gd name="T40" fmla="*/ 23200 w 120000"/>
              <a:gd name="T41" fmla="*/ 63121 h 120000"/>
              <a:gd name="T42" fmla="*/ 11600 w 120000"/>
              <a:gd name="T43" fmla="*/ 67525 h 120000"/>
              <a:gd name="T44" fmla="*/ 0 w 120000"/>
              <a:gd name="T45" fmla="*/ 63121 h 120000"/>
              <a:gd name="T46" fmla="*/ 0 w 120000"/>
              <a:gd name="T47" fmla="*/ 42531 h 120000"/>
              <a:gd name="T48" fmla="*/ 0 w 120000"/>
              <a:gd name="T49" fmla="*/ 42531 h 120000"/>
              <a:gd name="T50" fmla="*/ 0 w 120000"/>
              <a:gd name="T51" fmla="*/ 31530 h 120000"/>
              <a:gd name="T52" fmla="*/ 22570 w 120000"/>
              <a:gd name="T53" fmla="*/ 22960 h 120000"/>
              <a:gd name="T54" fmla="*/ 60000 w 120000"/>
              <a:gd name="T55" fmla="*/ 0 h 120000"/>
              <a:gd name="T56" fmla="*/ 87170 w 120000"/>
              <a:gd name="T57" fmla="*/ 10316 h 120000"/>
              <a:gd name="T58" fmla="*/ 60000 w 120000"/>
              <a:gd name="T59" fmla="*/ 20632 h 120000"/>
              <a:gd name="T60" fmla="*/ 32829 w 120000"/>
              <a:gd name="T61" fmla="*/ 10316 h 120000"/>
              <a:gd name="T62" fmla="*/ 60000 w 120000"/>
              <a:gd name="T63" fmla="*/ 0 h 12000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20000"/>
              <a:gd name="T97" fmla="*/ 0 h 120000"/>
              <a:gd name="T98" fmla="*/ 120000 w 120000"/>
              <a:gd name="T99" fmla="*/ 120000 h 12000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91423" tIns="45699" rIns="91423" bIns="45699" anchor="ctr"/>
          <a:lstStyle/>
          <a:p>
            <a:endParaRPr lang="en-US" sz="1600"/>
          </a:p>
        </p:txBody>
      </p:sp>
      <p:sp>
        <p:nvSpPr>
          <p:cNvPr id="37" name="Shape 921"/>
          <p:cNvSpPr>
            <a:spLocks/>
          </p:cNvSpPr>
          <p:nvPr/>
        </p:nvSpPr>
        <p:spPr bwMode="auto">
          <a:xfrm>
            <a:off x="5260873" y="1958313"/>
            <a:ext cx="343203" cy="707096"/>
          </a:xfrm>
          <a:custGeom>
            <a:avLst/>
            <a:gdLst>
              <a:gd name="T0" fmla="*/ 22570 w 120000"/>
              <a:gd name="T1" fmla="*/ 22960 h 120000"/>
              <a:gd name="T2" fmla="*/ 97429 w 120000"/>
              <a:gd name="T3" fmla="*/ 22960 h 120000"/>
              <a:gd name="T4" fmla="*/ 119999 w 120000"/>
              <a:gd name="T5" fmla="*/ 31530 h 120000"/>
              <a:gd name="T6" fmla="*/ 119999 w 120000"/>
              <a:gd name="T7" fmla="*/ 39560 h 120000"/>
              <a:gd name="T8" fmla="*/ 120000 w 120000"/>
              <a:gd name="T9" fmla="*/ 39560 h 120000"/>
              <a:gd name="T10" fmla="*/ 120000 w 120000"/>
              <a:gd name="T11" fmla="*/ 63121 h 120000"/>
              <a:gd name="T12" fmla="*/ 108399 w 120000"/>
              <a:gd name="T13" fmla="*/ 67525 h 120000"/>
              <a:gd name="T14" fmla="*/ 96799 w 120000"/>
              <a:gd name="T15" fmla="*/ 63121 h 120000"/>
              <a:gd name="T16" fmla="*/ 96799 w 120000"/>
              <a:gd name="T17" fmla="*/ 42531 h 120000"/>
              <a:gd name="T18" fmla="*/ 93347 w 120000"/>
              <a:gd name="T19" fmla="*/ 42531 h 120000"/>
              <a:gd name="T20" fmla="*/ 92780 w 120000"/>
              <a:gd name="T21" fmla="*/ 114494 h 120000"/>
              <a:gd name="T22" fmla="*/ 78281 w 120000"/>
              <a:gd name="T23" fmla="*/ 120000 h 120000"/>
              <a:gd name="T24" fmla="*/ 63783 w 120000"/>
              <a:gd name="T25" fmla="*/ 114494 h 120000"/>
              <a:gd name="T26" fmla="*/ 63783 w 120000"/>
              <a:gd name="T27" fmla="*/ 70497 h 120000"/>
              <a:gd name="T28" fmla="*/ 55083 w 120000"/>
              <a:gd name="T29" fmla="*/ 70497 h 120000"/>
              <a:gd name="T30" fmla="*/ 55083 w 120000"/>
              <a:gd name="T31" fmla="*/ 114494 h 120000"/>
              <a:gd name="T32" fmla="*/ 40584 w 120000"/>
              <a:gd name="T33" fmla="*/ 119999 h 120000"/>
              <a:gd name="T34" fmla="*/ 26086 w 120000"/>
              <a:gd name="T35" fmla="*/ 114494 h 120000"/>
              <a:gd name="T36" fmla="*/ 26652 w 120000"/>
              <a:gd name="T37" fmla="*/ 42531 h 120000"/>
              <a:gd name="T38" fmla="*/ 23200 w 120000"/>
              <a:gd name="T39" fmla="*/ 42531 h 120000"/>
              <a:gd name="T40" fmla="*/ 23200 w 120000"/>
              <a:gd name="T41" fmla="*/ 63121 h 120000"/>
              <a:gd name="T42" fmla="*/ 11600 w 120000"/>
              <a:gd name="T43" fmla="*/ 67525 h 120000"/>
              <a:gd name="T44" fmla="*/ 0 w 120000"/>
              <a:gd name="T45" fmla="*/ 63121 h 120000"/>
              <a:gd name="T46" fmla="*/ 0 w 120000"/>
              <a:gd name="T47" fmla="*/ 42531 h 120000"/>
              <a:gd name="T48" fmla="*/ 0 w 120000"/>
              <a:gd name="T49" fmla="*/ 42531 h 120000"/>
              <a:gd name="T50" fmla="*/ 0 w 120000"/>
              <a:gd name="T51" fmla="*/ 31530 h 120000"/>
              <a:gd name="T52" fmla="*/ 22570 w 120000"/>
              <a:gd name="T53" fmla="*/ 22960 h 120000"/>
              <a:gd name="T54" fmla="*/ 60000 w 120000"/>
              <a:gd name="T55" fmla="*/ 0 h 120000"/>
              <a:gd name="T56" fmla="*/ 87170 w 120000"/>
              <a:gd name="T57" fmla="*/ 10316 h 120000"/>
              <a:gd name="T58" fmla="*/ 60000 w 120000"/>
              <a:gd name="T59" fmla="*/ 20632 h 120000"/>
              <a:gd name="T60" fmla="*/ 32829 w 120000"/>
              <a:gd name="T61" fmla="*/ 10316 h 120000"/>
              <a:gd name="T62" fmla="*/ 60000 w 120000"/>
              <a:gd name="T63" fmla="*/ 0 h 12000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20000"/>
              <a:gd name="T97" fmla="*/ 0 h 120000"/>
              <a:gd name="T98" fmla="*/ 120000 w 120000"/>
              <a:gd name="T99" fmla="*/ 120000 h 12000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91423" tIns="45699" rIns="91423" bIns="45699" anchor="ctr"/>
          <a:lstStyle/>
          <a:p>
            <a:endParaRPr lang="en-US" sz="1600"/>
          </a:p>
        </p:txBody>
      </p:sp>
      <p:sp>
        <p:nvSpPr>
          <p:cNvPr id="38" name="Shape 921"/>
          <p:cNvSpPr>
            <a:spLocks/>
          </p:cNvSpPr>
          <p:nvPr/>
        </p:nvSpPr>
        <p:spPr bwMode="auto">
          <a:xfrm>
            <a:off x="5578118" y="2000601"/>
            <a:ext cx="358607" cy="695633"/>
          </a:xfrm>
          <a:custGeom>
            <a:avLst/>
            <a:gdLst>
              <a:gd name="T0" fmla="*/ 22570 w 120000"/>
              <a:gd name="T1" fmla="*/ 22960 h 120000"/>
              <a:gd name="T2" fmla="*/ 97429 w 120000"/>
              <a:gd name="T3" fmla="*/ 22960 h 120000"/>
              <a:gd name="T4" fmla="*/ 119999 w 120000"/>
              <a:gd name="T5" fmla="*/ 31530 h 120000"/>
              <a:gd name="T6" fmla="*/ 119999 w 120000"/>
              <a:gd name="T7" fmla="*/ 39560 h 120000"/>
              <a:gd name="T8" fmla="*/ 120000 w 120000"/>
              <a:gd name="T9" fmla="*/ 39560 h 120000"/>
              <a:gd name="T10" fmla="*/ 120000 w 120000"/>
              <a:gd name="T11" fmla="*/ 63121 h 120000"/>
              <a:gd name="T12" fmla="*/ 108399 w 120000"/>
              <a:gd name="T13" fmla="*/ 67525 h 120000"/>
              <a:gd name="T14" fmla="*/ 96799 w 120000"/>
              <a:gd name="T15" fmla="*/ 63121 h 120000"/>
              <a:gd name="T16" fmla="*/ 96799 w 120000"/>
              <a:gd name="T17" fmla="*/ 42531 h 120000"/>
              <a:gd name="T18" fmla="*/ 93347 w 120000"/>
              <a:gd name="T19" fmla="*/ 42531 h 120000"/>
              <a:gd name="T20" fmla="*/ 92780 w 120000"/>
              <a:gd name="T21" fmla="*/ 114494 h 120000"/>
              <a:gd name="T22" fmla="*/ 78281 w 120000"/>
              <a:gd name="T23" fmla="*/ 120000 h 120000"/>
              <a:gd name="T24" fmla="*/ 63783 w 120000"/>
              <a:gd name="T25" fmla="*/ 114494 h 120000"/>
              <a:gd name="T26" fmla="*/ 63783 w 120000"/>
              <a:gd name="T27" fmla="*/ 70497 h 120000"/>
              <a:gd name="T28" fmla="*/ 55083 w 120000"/>
              <a:gd name="T29" fmla="*/ 70497 h 120000"/>
              <a:gd name="T30" fmla="*/ 55083 w 120000"/>
              <a:gd name="T31" fmla="*/ 114494 h 120000"/>
              <a:gd name="T32" fmla="*/ 40584 w 120000"/>
              <a:gd name="T33" fmla="*/ 119999 h 120000"/>
              <a:gd name="T34" fmla="*/ 26086 w 120000"/>
              <a:gd name="T35" fmla="*/ 114494 h 120000"/>
              <a:gd name="T36" fmla="*/ 26652 w 120000"/>
              <a:gd name="T37" fmla="*/ 42531 h 120000"/>
              <a:gd name="T38" fmla="*/ 23200 w 120000"/>
              <a:gd name="T39" fmla="*/ 42531 h 120000"/>
              <a:gd name="T40" fmla="*/ 23200 w 120000"/>
              <a:gd name="T41" fmla="*/ 63121 h 120000"/>
              <a:gd name="T42" fmla="*/ 11600 w 120000"/>
              <a:gd name="T43" fmla="*/ 67525 h 120000"/>
              <a:gd name="T44" fmla="*/ 0 w 120000"/>
              <a:gd name="T45" fmla="*/ 63121 h 120000"/>
              <a:gd name="T46" fmla="*/ 0 w 120000"/>
              <a:gd name="T47" fmla="*/ 42531 h 120000"/>
              <a:gd name="T48" fmla="*/ 0 w 120000"/>
              <a:gd name="T49" fmla="*/ 42531 h 120000"/>
              <a:gd name="T50" fmla="*/ 0 w 120000"/>
              <a:gd name="T51" fmla="*/ 31530 h 120000"/>
              <a:gd name="T52" fmla="*/ 22570 w 120000"/>
              <a:gd name="T53" fmla="*/ 22960 h 120000"/>
              <a:gd name="T54" fmla="*/ 60000 w 120000"/>
              <a:gd name="T55" fmla="*/ 0 h 120000"/>
              <a:gd name="T56" fmla="*/ 87170 w 120000"/>
              <a:gd name="T57" fmla="*/ 10316 h 120000"/>
              <a:gd name="T58" fmla="*/ 60000 w 120000"/>
              <a:gd name="T59" fmla="*/ 20632 h 120000"/>
              <a:gd name="T60" fmla="*/ 32829 w 120000"/>
              <a:gd name="T61" fmla="*/ 10316 h 120000"/>
              <a:gd name="T62" fmla="*/ 60000 w 120000"/>
              <a:gd name="T63" fmla="*/ 0 h 12000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20000"/>
              <a:gd name="T97" fmla="*/ 0 h 120000"/>
              <a:gd name="T98" fmla="*/ 120000 w 120000"/>
              <a:gd name="T99" fmla="*/ 120000 h 12000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91423" tIns="45699" rIns="91423" bIns="45699" anchor="ctr"/>
          <a:lstStyle/>
          <a:p>
            <a:endParaRPr lang="en-US" sz="1600"/>
          </a:p>
        </p:txBody>
      </p:sp>
      <p:sp>
        <p:nvSpPr>
          <p:cNvPr id="39" name="Shape 921"/>
          <p:cNvSpPr>
            <a:spLocks/>
          </p:cNvSpPr>
          <p:nvPr/>
        </p:nvSpPr>
        <p:spPr bwMode="auto">
          <a:xfrm>
            <a:off x="4913978" y="2003889"/>
            <a:ext cx="343203" cy="670525"/>
          </a:xfrm>
          <a:custGeom>
            <a:avLst/>
            <a:gdLst>
              <a:gd name="T0" fmla="*/ 22570 w 120000"/>
              <a:gd name="T1" fmla="*/ 22960 h 120000"/>
              <a:gd name="T2" fmla="*/ 97429 w 120000"/>
              <a:gd name="T3" fmla="*/ 22960 h 120000"/>
              <a:gd name="T4" fmla="*/ 119999 w 120000"/>
              <a:gd name="T5" fmla="*/ 31530 h 120000"/>
              <a:gd name="T6" fmla="*/ 119999 w 120000"/>
              <a:gd name="T7" fmla="*/ 39560 h 120000"/>
              <a:gd name="T8" fmla="*/ 120000 w 120000"/>
              <a:gd name="T9" fmla="*/ 39560 h 120000"/>
              <a:gd name="T10" fmla="*/ 120000 w 120000"/>
              <a:gd name="T11" fmla="*/ 63121 h 120000"/>
              <a:gd name="T12" fmla="*/ 108399 w 120000"/>
              <a:gd name="T13" fmla="*/ 67525 h 120000"/>
              <a:gd name="T14" fmla="*/ 96799 w 120000"/>
              <a:gd name="T15" fmla="*/ 63121 h 120000"/>
              <a:gd name="T16" fmla="*/ 96799 w 120000"/>
              <a:gd name="T17" fmla="*/ 42531 h 120000"/>
              <a:gd name="T18" fmla="*/ 93347 w 120000"/>
              <a:gd name="T19" fmla="*/ 42531 h 120000"/>
              <a:gd name="T20" fmla="*/ 92780 w 120000"/>
              <a:gd name="T21" fmla="*/ 114494 h 120000"/>
              <a:gd name="T22" fmla="*/ 78281 w 120000"/>
              <a:gd name="T23" fmla="*/ 120000 h 120000"/>
              <a:gd name="T24" fmla="*/ 63783 w 120000"/>
              <a:gd name="T25" fmla="*/ 114494 h 120000"/>
              <a:gd name="T26" fmla="*/ 63783 w 120000"/>
              <a:gd name="T27" fmla="*/ 70497 h 120000"/>
              <a:gd name="T28" fmla="*/ 55083 w 120000"/>
              <a:gd name="T29" fmla="*/ 70497 h 120000"/>
              <a:gd name="T30" fmla="*/ 55083 w 120000"/>
              <a:gd name="T31" fmla="*/ 114494 h 120000"/>
              <a:gd name="T32" fmla="*/ 40584 w 120000"/>
              <a:gd name="T33" fmla="*/ 119999 h 120000"/>
              <a:gd name="T34" fmla="*/ 26086 w 120000"/>
              <a:gd name="T35" fmla="*/ 114494 h 120000"/>
              <a:gd name="T36" fmla="*/ 26652 w 120000"/>
              <a:gd name="T37" fmla="*/ 42531 h 120000"/>
              <a:gd name="T38" fmla="*/ 23200 w 120000"/>
              <a:gd name="T39" fmla="*/ 42531 h 120000"/>
              <a:gd name="T40" fmla="*/ 23200 w 120000"/>
              <a:gd name="T41" fmla="*/ 63121 h 120000"/>
              <a:gd name="T42" fmla="*/ 11600 w 120000"/>
              <a:gd name="T43" fmla="*/ 67525 h 120000"/>
              <a:gd name="T44" fmla="*/ 0 w 120000"/>
              <a:gd name="T45" fmla="*/ 63121 h 120000"/>
              <a:gd name="T46" fmla="*/ 0 w 120000"/>
              <a:gd name="T47" fmla="*/ 42531 h 120000"/>
              <a:gd name="T48" fmla="*/ 0 w 120000"/>
              <a:gd name="T49" fmla="*/ 42531 h 120000"/>
              <a:gd name="T50" fmla="*/ 0 w 120000"/>
              <a:gd name="T51" fmla="*/ 31530 h 120000"/>
              <a:gd name="T52" fmla="*/ 22570 w 120000"/>
              <a:gd name="T53" fmla="*/ 22960 h 120000"/>
              <a:gd name="T54" fmla="*/ 60000 w 120000"/>
              <a:gd name="T55" fmla="*/ 0 h 120000"/>
              <a:gd name="T56" fmla="*/ 87170 w 120000"/>
              <a:gd name="T57" fmla="*/ 10316 h 120000"/>
              <a:gd name="T58" fmla="*/ 60000 w 120000"/>
              <a:gd name="T59" fmla="*/ 20632 h 120000"/>
              <a:gd name="T60" fmla="*/ 32829 w 120000"/>
              <a:gd name="T61" fmla="*/ 10316 h 120000"/>
              <a:gd name="T62" fmla="*/ 60000 w 120000"/>
              <a:gd name="T63" fmla="*/ 0 h 12000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20000"/>
              <a:gd name="T97" fmla="*/ 0 h 120000"/>
              <a:gd name="T98" fmla="*/ 120000 w 120000"/>
              <a:gd name="T99" fmla="*/ 120000 h 12000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91423" tIns="45699" rIns="91423" bIns="45699" anchor="ctr"/>
          <a:lstStyle/>
          <a:p>
            <a:endParaRPr lang="en-US" sz="1600"/>
          </a:p>
        </p:txBody>
      </p:sp>
      <p:sp>
        <p:nvSpPr>
          <p:cNvPr id="43" name="Shape 921"/>
          <p:cNvSpPr>
            <a:spLocks/>
          </p:cNvSpPr>
          <p:nvPr/>
        </p:nvSpPr>
        <p:spPr bwMode="auto">
          <a:xfrm>
            <a:off x="5063312" y="1994884"/>
            <a:ext cx="343203" cy="670525"/>
          </a:xfrm>
          <a:custGeom>
            <a:avLst/>
            <a:gdLst>
              <a:gd name="T0" fmla="*/ 22570 w 120000"/>
              <a:gd name="T1" fmla="*/ 22960 h 120000"/>
              <a:gd name="T2" fmla="*/ 97429 w 120000"/>
              <a:gd name="T3" fmla="*/ 22960 h 120000"/>
              <a:gd name="T4" fmla="*/ 119999 w 120000"/>
              <a:gd name="T5" fmla="*/ 31530 h 120000"/>
              <a:gd name="T6" fmla="*/ 119999 w 120000"/>
              <a:gd name="T7" fmla="*/ 39560 h 120000"/>
              <a:gd name="T8" fmla="*/ 120000 w 120000"/>
              <a:gd name="T9" fmla="*/ 39560 h 120000"/>
              <a:gd name="T10" fmla="*/ 120000 w 120000"/>
              <a:gd name="T11" fmla="*/ 63121 h 120000"/>
              <a:gd name="T12" fmla="*/ 108399 w 120000"/>
              <a:gd name="T13" fmla="*/ 67525 h 120000"/>
              <a:gd name="T14" fmla="*/ 96799 w 120000"/>
              <a:gd name="T15" fmla="*/ 63121 h 120000"/>
              <a:gd name="T16" fmla="*/ 96799 w 120000"/>
              <a:gd name="T17" fmla="*/ 42531 h 120000"/>
              <a:gd name="T18" fmla="*/ 93347 w 120000"/>
              <a:gd name="T19" fmla="*/ 42531 h 120000"/>
              <a:gd name="T20" fmla="*/ 92780 w 120000"/>
              <a:gd name="T21" fmla="*/ 114494 h 120000"/>
              <a:gd name="T22" fmla="*/ 78281 w 120000"/>
              <a:gd name="T23" fmla="*/ 120000 h 120000"/>
              <a:gd name="T24" fmla="*/ 63783 w 120000"/>
              <a:gd name="T25" fmla="*/ 114494 h 120000"/>
              <a:gd name="T26" fmla="*/ 63783 w 120000"/>
              <a:gd name="T27" fmla="*/ 70497 h 120000"/>
              <a:gd name="T28" fmla="*/ 55083 w 120000"/>
              <a:gd name="T29" fmla="*/ 70497 h 120000"/>
              <a:gd name="T30" fmla="*/ 55083 w 120000"/>
              <a:gd name="T31" fmla="*/ 114494 h 120000"/>
              <a:gd name="T32" fmla="*/ 40584 w 120000"/>
              <a:gd name="T33" fmla="*/ 119999 h 120000"/>
              <a:gd name="T34" fmla="*/ 26086 w 120000"/>
              <a:gd name="T35" fmla="*/ 114494 h 120000"/>
              <a:gd name="T36" fmla="*/ 26652 w 120000"/>
              <a:gd name="T37" fmla="*/ 42531 h 120000"/>
              <a:gd name="T38" fmla="*/ 23200 w 120000"/>
              <a:gd name="T39" fmla="*/ 42531 h 120000"/>
              <a:gd name="T40" fmla="*/ 23200 w 120000"/>
              <a:gd name="T41" fmla="*/ 63121 h 120000"/>
              <a:gd name="T42" fmla="*/ 11600 w 120000"/>
              <a:gd name="T43" fmla="*/ 67525 h 120000"/>
              <a:gd name="T44" fmla="*/ 0 w 120000"/>
              <a:gd name="T45" fmla="*/ 63121 h 120000"/>
              <a:gd name="T46" fmla="*/ 0 w 120000"/>
              <a:gd name="T47" fmla="*/ 42531 h 120000"/>
              <a:gd name="T48" fmla="*/ 0 w 120000"/>
              <a:gd name="T49" fmla="*/ 42531 h 120000"/>
              <a:gd name="T50" fmla="*/ 0 w 120000"/>
              <a:gd name="T51" fmla="*/ 31530 h 120000"/>
              <a:gd name="T52" fmla="*/ 22570 w 120000"/>
              <a:gd name="T53" fmla="*/ 22960 h 120000"/>
              <a:gd name="T54" fmla="*/ 60000 w 120000"/>
              <a:gd name="T55" fmla="*/ 0 h 120000"/>
              <a:gd name="T56" fmla="*/ 87170 w 120000"/>
              <a:gd name="T57" fmla="*/ 10316 h 120000"/>
              <a:gd name="T58" fmla="*/ 60000 w 120000"/>
              <a:gd name="T59" fmla="*/ 20632 h 120000"/>
              <a:gd name="T60" fmla="*/ 32829 w 120000"/>
              <a:gd name="T61" fmla="*/ 10316 h 120000"/>
              <a:gd name="T62" fmla="*/ 60000 w 120000"/>
              <a:gd name="T63" fmla="*/ 0 h 12000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20000"/>
              <a:gd name="T97" fmla="*/ 0 h 120000"/>
              <a:gd name="T98" fmla="*/ 120000 w 120000"/>
              <a:gd name="T99" fmla="*/ 120000 h 12000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91423" tIns="45699" rIns="91423" bIns="45699" anchor="ctr"/>
          <a:lstStyle/>
          <a:p>
            <a:endParaRPr lang="en-US" sz="1600"/>
          </a:p>
        </p:txBody>
      </p:sp>
      <p:sp>
        <p:nvSpPr>
          <p:cNvPr id="44" name="Shape 921"/>
          <p:cNvSpPr>
            <a:spLocks/>
          </p:cNvSpPr>
          <p:nvPr/>
        </p:nvSpPr>
        <p:spPr bwMode="auto">
          <a:xfrm>
            <a:off x="5406515" y="1984922"/>
            <a:ext cx="343203" cy="670525"/>
          </a:xfrm>
          <a:custGeom>
            <a:avLst/>
            <a:gdLst>
              <a:gd name="T0" fmla="*/ 22570 w 120000"/>
              <a:gd name="T1" fmla="*/ 22960 h 120000"/>
              <a:gd name="T2" fmla="*/ 97429 w 120000"/>
              <a:gd name="T3" fmla="*/ 22960 h 120000"/>
              <a:gd name="T4" fmla="*/ 119999 w 120000"/>
              <a:gd name="T5" fmla="*/ 31530 h 120000"/>
              <a:gd name="T6" fmla="*/ 119999 w 120000"/>
              <a:gd name="T7" fmla="*/ 39560 h 120000"/>
              <a:gd name="T8" fmla="*/ 120000 w 120000"/>
              <a:gd name="T9" fmla="*/ 39560 h 120000"/>
              <a:gd name="T10" fmla="*/ 120000 w 120000"/>
              <a:gd name="T11" fmla="*/ 63121 h 120000"/>
              <a:gd name="T12" fmla="*/ 108399 w 120000"/>
              <a:gd name="T13" fmla="*/ 67525 h 120000"/>
              <a:gd name="T14" fmla="*/ 96799 w 120000"/>
              <a:gd name="T15" fmla="*/ 63121 h 120000"/>
              <a:gd name="T16" fmla="*/ 96799 w 120000"/>
              <a:gd name="T17" fmla="*/ 42531 h 120000"/>
              <a:gd name="T18" fmla="*/ 93347 w 120000"/>
              <a:gd name="T19" fmla="*/ 42531 h 120000"/>
              <a:gd name="T20" fmla="*/ 92780 w 120000"/>
              <a:gd name="T21" fmla="*/ 114494 h 120000"/>
              <a:gd name="T22" fmla="*/ 78281 w 120000"/>
              <a:gd name="T23" fmla="*/ 120000 h 120000"/>
              <a:gd name="T24" fmla="*/ 63783 w 120000"/>
              <a:gd name="T25" fmla="*/ 114494 h 120000"/>
              <a:gd name="T26" fmla="*/ 63783 w 120000"/>
              <a:gd name="T27" fmla="*/ 70497 h 120000"/>
              <a:gd name="T28" fmla="*/ 55083 w 120000"/>
              <a:gd name="T29" fmla="*/ 70497 h 120000"/>
              <a:gd name="T30" fmla="*/ 55083 w 120000"/>
              <a:gd name="T31" fmla="*/ 114494 h 120000"/>
              <a:gd name="T32" fmla="*/ 40584 w 120000"/>
              <a:gd name="T33" fmla="*/ 119999 h 120000"/>
              <a:gd name="T34" fmla="*/ 26086 w 120000"/>
              <a:gd name="T35" fmla="*/ 114494 h 120000"/>
              <a:gd name="T36" fmla="*/ 26652 w 120000"/>
              <a:gd name="T37" fmla="*/ 42531 h 120000"/>
              <a:gd name="T38" fmla="*/ 23200 w 120000"/>
              <a:gd name="T39" fmla="*/ 42531 h 120000"/>
              <a:gd name="T40" fmla="*/ 23200 w 120000"/>
              <a:gd name="T41" fmla="*/ 63121 h 120000"/>
              <a:gd name="T42" fmla="*/ 11600 w 120000"/>
              <a:gd name="T43" fmla="*/ 67525 h 120000"/>
              <a:gd name="T44" fmla="*/ 0 w 120000"/>
              <a:gd name="T45" fmla="*/ 63121 h 120000"/>
              <a:gd name="T46" fmla="*/ 0 w 120000"/>
              <a:gd name="T47" fmla="*/ 42531 h 120000"/>
              <a:gd name="T48" fmla="*/ 0 w 120000"/>
              <a:gd name="T49" fmla="*/ 42531 h 120000"/>
              <a:gd name="T50" fmla="*/ 0 w 120000"/>
              <a:gd name="T51" fmla="*/ 31530 h 120000"/>
              <a:gd name="T52" fmla="*/ 22570 w 120000"/>
              <a:gd name="T53" fmla="*/ 22960 h 120000"/>
              <a:gd name="T54" fmla="*/ 60000 w 120000"/>
              <a:gd name="T55" fmla="*/ 0 h 120000"/>
              <a:gd name="T56" fmla="*/ 87170 w 120000"/>
              <a:gd name="T57" fmla="*/ 10316 h 120000"/>
              <a:gd name="T58" fmla="*/ 60000 w 120000"/>
              <a:gd name="T59" fmla="*/ 20632 h 120000"/>
              <a:gd name="T60" fmla="*/ 32829 w 120000"/>
              <a:gd name="T61" fmla="*/ 10316 h 120000"/>
              <a:gd name="T62" fmla="*/ 60000 w 120000"/>
              <a:gd name="T63" fmla="*/ 0 h 12000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20000"/>
              <a:gd name="T97" fmla="*/ 0 h 120000"/>
              <a:gd name="T98" fmla="*/ 120000 w 120000"/>
              <a:gd name="T99" fmla="*/ 120000 h 12000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20000" h="120000" extrusionOk="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91423" tIns="45699" rIns="91423" bIns="45699" anchor="ctr"/>
          <a:lstStyle/>
          <a:p>
            <a:endParaRPr lang="en-US" sz="1600"/>
          </a:p>
        </p:txBody>
      </p:sp>
      <p:cxnSp>
        <p:nvCxnSpPr>
          <p:cNvPr id="49" name="Straight Connector 48"/>
          <p:cNvCxnSpPr/>
          <p:nvPr/>
        </p:nvCxnSpPr>
        <p:spPr bwMode="auto">
          <a:xfrm>
            <a:off x="6126962" y="1738985"/>
            <a:ext cx="0" cy="201543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 bwMode="auto">
          <a:xfrm>
            <a:off x="7527250" y="1734407"/>
            <a:ext cx="0" cy="201447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 bwMode="auto">
          <a:xfrm>
            <a:off x="8939487" y="1717469"/>
            <a:ext cx="0" cy="205571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 bwMode="auto">
          <a:xfrm>
            <a:off x="10001507" y="1717469"/>
            <a:ext cx="0" cy="20184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9106703" y="3188408"/>
            <a:ext cx="843439" cy="584773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2.2</a:t>
            </a:r>
            <a:endParaRPr lang="mn-MN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хувь </a:t>
            </a:r>
            <a:endParaRPr lang="en-U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515212" y="124338"/>
            <a:ext cx="6790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mn-MN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mn-MN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ХҮН АМЫН ЭРҮҮЛ МЭНДИЙН БҮЛЭГ       </a:t>
            </a:r>
          </a:p>
        </p:txBody>
      </p:sp>
      <p:sp>
        <p:nvSpPr>
          <p:cNvPr id="61" name="TextBox 19"/>
          <p:cNvSpPr txBox="1">
            <a:spLocks noChangeArrowheads="1"/>
          </p:cNvSpPr>
          <p:nvPr/>
        </p:nvSpPr>
        <p:spPr bwMode="auto">
          <a:xfrm>
            <a:off x="4427484" y="903412"/>
            <a:ext cx="1686978" cy="646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9" tIns="45719" rIns="91439" bIns="45719">
            <a:sp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mn-MN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n-MN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mn-MN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бүлэг</a:t>
            </a:r>
          </a:p>
          <a:p>
            <a:pPr algn="ctr"/>
            <a:endParaRPr lang="mn-MN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mn-MN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mn-MN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ЦОО ЭРҮҮЛ</a:t>
            </a:r>
          </a:p>
        </p:txBody>
      </p:sp>
      <p:sp>
        <p:nvSpPr>
          <p:cNvPr id="62" name="Rectangle 61"/>
          <p:cNvSpPr/>
          <p:nvPr/>
        </p:nvSpPr>
        <p:spPr>
          <a:xfrm>
            <a:off x="6129116" y="903412"/>
            <a:ext cx="1253831" cy="830995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pPr algn="ctr"/>
            <a:r>
              <a:rPr lang="mn-MN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mn-MN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бүлэг</a:t>
            </a:r>
          </a:p>
          <a:p>
            <a:pPr algn="ctr"/>
            <a:endParaRPr lang="mn-MN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mn-MN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ЭРҮҮЛ ХҮН</a:t>
            </a:r>
            <a:endParaRPr lang="en-US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3" name="Rectangle 62"/>
          <p:cNvSpPr/>
          <p:nvPr/>
        </p:nvSpPr>
        <p:spPr>
          <a:xfrm>
            <a:off x="7382947" y="845668"/>
            <a:ext cx="1541446" cy="1077216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pPr algn="ctr"/>
            <a:r>
              <a:rPr lang="mn-MN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mn-MN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бүлэг</a:t>
            </a:r>
          </a:p>
          <a:p>
            <a:pPr lvl="0" algn="ctr"/>
            <a:r>
              <a:rPr lang="mn-MN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Ээнэгшил бүхий</a:t>
            </a:r>
          </a:p>
          <a:p>
            <a:pPr lvl="0" algn="ctr"/>
            <a:r>
              <a:rPr lang="mn-MN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архаг өвчтэй </a:t>
            </a:r>
            <a:endParaRPr lang="en-US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mn-MN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хүмүүс</a:t>
            </a:r>
            <a:endParaRPr lang="en-US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8898250" y="883328"/>
            <a:ext cx="1338911" cy="1015661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pPr algn="ctr"/>
            <a:r>
              <a:rPr lang="mn-MN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mn-MN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бүлэг</a:t>
            </a:r>
          </a:p>
          <a:p>
            <a:pPr algn="ctr"/>
            <a:r>
              <a:rPr lang="mn-MN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Хагас ээнэгшил бүхий архаг </a:t>
            </a:r>
            <a:endParaRPr lang="en-US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mn-MN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өвчтэй хүмүүс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5" name="Rectangle 64"/>
          <p:cNvSpPr/>
          <p:nvPr/>
        </p:nvSpPr>
        <p:spPr>
          <a:xfrm>
            <a:off x="10175266" y="918821"/>
            <a:ext cx="1384417" cy="1015661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pPr algn="ctr"/>
            <a:r>
              <a:rPr lang="mn-MN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mn-MN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бүлэг</a:t>
            </a:r>
          </a:p>
          <a:p>
            <a:pPr algn="ctr"/>
            <a:r>
              <a:rPr lang="mn-MN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Ээнэгшлээ </a:t>
            </a:r>
            <a:endParaRPr lang="en-US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mn-MN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алдсан архаг өвчтэй хүмүүс</a:t>
            </a:r>
            <a:endParaRPr lang="mn-MN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mn-MN" sz="1200" dirty="0">
                <a:solidFill>
                  <a:srgbClr val="FF0000"/>
                </a:solidFill>
              </a:rPr>
              <a:t> 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4655664" y="5392443"/>
            <a:ext cx="7759765" cy="830995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r>
              <a:rPr lang="mn-MN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ХӨДӨЛМӨРИЙН ЧАДВАР АЛДАЛТ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mn-MN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Сүхбаатар аймаг -2320 /4.1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mn-MN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Улсын дундаж  -3.5</a:t>
            </a:r>
            <a:endParaRPr lang="en-U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80" t="16329" r="1552" b="72214"/>
          <a:stretch/>
        </p:blipFill>
        <p:spPr bwMode="auto">
          <a:xfrm>
            <a:off x="-2" y="5894025"/>
            <a:ext cx="2775475" cy="96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6571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3E1C80C-9E1E-4807-844F-64E7802917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841" t="27891" r="26595" b="61174"/>
          <a:stretch/>
        </p:blipFill>
        <p:spPr>
          <a:xfrm>
            <a:off x="10450286" y="0"/>
            <a:ext cx="1741714" cy="771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2526" y="2472926"/>
            <a:ext cx="2500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800" b="1" dirty="0">
                <a:solidFill>
                  <a:srgbClr val="FFC000"/>
                </a:solidFill>
              </a:rPr>
              <a:t>ХҮНИЙ НӨӨЦИЙН ХАНГАЛТ</a:t>
            </a:r>
            <a:endParaRPr lang="en-US" sz="2800" b="1" dirty="0">
              <a:solidFill>
                <a:srgbClr val="FFC000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769148406"/>
              </p:ext>
            </p:extLst>
          </p:nvPr>
        </p:nvGraphicFramePr>
        <p:xfrm>
          <a:off x="4765639" y="990600"/>
          <a:ext cx="6691256" cy="23821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5355349" y="1843362"/>
            <a:ext cx="1209909" cy="629564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АД – 26.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8</a:t>
            </a:r>
            <a:endParaRPr kumimoji="0" lang="mn-MN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УД -3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8.5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737251" y="1856379"/>
            <a:ext cx="991381" cy="60353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АД-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16.3</a:t>
            </a:r>
            <a:endParaRPr kumimoji="0" lang="mn-MN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УД-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22.5</a:t>
            </a:r>
          </a:p>
        </p:txBody>
      </p:sp>
      <p:grpSp>
        <p:nvGrpSpPr>
          <p:cNvPr id="9" name="Graphic 6">
            <a:extLst>
              <a:ext uri="{FF2B5EF4-FFF2-40B4-BE49-F238E27FC236}">
                <a16:creationId xmlns:a16="http://schemas.microsoft.com/office/drawing/2014/main" xmlns="" id="{E9F2E5B9-586C-48B6-A332-36B449F2AD57}"/>
              </a:ext>
            </a:extLst>
          </p:cNvPr>
          <p:cNvGrpSpPr/>
          <p:nvPr/>
        </p:nvGrpSpPr>
        <p:grpSpPr>
          <a:xfrm>
            <a:off x="3945897" y="3939283"/>
            <a:ext cx="1147913" cy="1165092"/>
            <a:chOff x="4421275" y="1602582"/>
            <a:chExt cx="3345869" cy="3652301"/>
          </a:xfrm>
        </p:grpSpPr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xmlns="" id="{23E3DE79-3E13-4099-9853-7B27E822745F}"/>
                </a:ext>
              </a:extLst>
            </p:cNvPr>
            <p:cNvSpPr/>
            <p:nvPr/>
          </p:nvSpPr>
          <p:spPr>
            <a:xfrm>
              <a:off x="4846783" y="5195411"/>
              <a:ext cx="104775" cy="47625"/>
            </a:xfrm>
            <a:custGeom>
              <a:avLst/>
              <a:gdLst>
                <a:gd name="connsiteX0" fmla="*/ 11906 w 104775"/>
                <a:gd name="connsiteY0" fmla="*/ 47149 h 47625"/>
                <a:gd name="connsiteX1" fmla="*/ 98584 w 104775"/>
                <a:gd name="connsiteY1" fmla="*/ 38576 h 47625"/>
                <a:gd name="connsiteX2" fmla="*/ 98584 w 104775"/>
                <a:gd name="connsiteY2" fmla="*/ 18574 h 47625"/>
                <a:gd name="connsiteX3" fmla="*/ 7144 w 104775"/>
                <a:gd name="connsiteY3" fmla="*/ 7144 h 47625"/>
                <a:gd name="connsiteX4" fmla="*/ 11906 w 104775"/>
                <a:gd name="connsiteY4" fmla="*/ 4714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47625">
                  <a:moveTo>
                    <a:pt x="11906" y="47149"/>
                  </a:moveTo>
                  <a:cubicBezTo>
                    <a:pt x="42386" y="49054"/>
                    <a:pt x="74771" y="50959"/>
                    <a:pt x="98584" y="38576"/>
                  </a:cubicBezTo>
                  <a:lnTo>
                    <a:pt x="98584" y="18574"/>
                  </a:lnTo>
                  <a:lnTo>
                    <a:pt x="7144" y="7144"/>
                  </a:lnTo>
                  <a:lnTo>
                    <a:pt x="11906" y="47149"/>
                  </a:ln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1" name="Freeform: Shape 9">
              <a:extLst>
                <a:ext uri="{FF2B5EF4-FFF2-40B4-BE49-F238E27FC236}">
                  <a16:creationId xmlns:a16="http://schemas.microsoft.com/office/drawing/2014/main" xmlns="" id="{9C128B96-930A-40D0-8F3C-C2A92CBE5ABB}"/>
                </a:ext>
              </a:extLst>
            </p:cNvPr>
            <p:cNvSpPr/>
            <p:nvPr/>
          </p:nvSpPr>
          <p:spPr>
            <a:xfrm>
              <a:off x="4585799" y="5174456"/>
              <a:ext cx="361949" cy="76200"/>
            </a:xfrm>
            <a:custGeom>
              <a:avLst/>
              <a:gdLst>
                <a:gd name="connsiteX0" fmla="*/ 359569 w 361950"/>
                <a:gd name="connsiteY0" fmla="*/ 38576 h 76200"/>
                <a:gd name="connsiteX1" fmla="*/ 9049 w 361950"/>
                <a:gd name="connsiteY1" fmla="*/ 62389 h 76200"/>
                <a:gd name="connsiteX2" fmla="*/ 7144 w 361950"/>
                <a:gd name="connsiteY2" fmla="*/ 36671 h 76200"/>
                <a:gd name="connsiteX3" fmla="*/ 356711 w 361950"/>
                <a:gd name="connsiteY3" fmla="*/ 7144 h 76200"/>
                <a:gd name="connsiteX4" fmla="*/ 359569 w 361950"/>
                <a:gd name="connsiteY4" fmla="*/ 38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950" h="76200">
                  <a:moveTo>
                    <a:pt x="359569" y="38576"/>
                  </a:moveTo>
                  <a:cubicBezTo>
                    <a:pt x="197644" y="81439"/>
                    <a:pt x="76676" y="87154"/>
                    <a:pt x="9049" y="62389"/>
                  </a:cubicBezTo>
                  <a:lnTo>
                    <a:pt x="7144" y="36671"/>
                  </a:lnTo>
                  <a:lnTo>
                    <a:pt x="356711" y="7144"/>
                  </a:lnTo>
                  <a:lnTo>
                    <a:pt x="359569" y="38576"/>
                  </a:ln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2" name="Freeform: Shape 10">
              <a:extLst>
                <a:ext uri="{FF2B5EF4-FFF2-40B4-BE49-F238E27FC236}">
                  <a16:creationId xmlns:a16="http://schemas.microsoft.com/office/drawing/2014/main" xmlns="" id="{1F232795-0F81-49F6-9DCC-F3DB6DFB6E39}"/>
                </a:ext>
              </a:extLst>
            </p:cNvPr>
            <p:cNvSpPr/>
            <p:nvPr/>
          </p:nvSpPr>
          <p:spPr>
            <a:xfrm>
              <a:off x="4585775" y="5097916"/>
              <a:ext cx="361949" cy="133350"/>
            </a:xfrm>
            <a:custGeom>
              <a:avLst/>
              <a:gdLst>
                <a:gd name="connsiteX0" fmla="*/ 357688 w 361950"/>
                <a:gd name="connsiteY0" fmla="*/ 93209 h 133350"/>
                <a:gd name="connsiteX1" fmla="*/ 7168 w 361950"/>
                <a:gd name="connsiteY1" fmla="*/ 113212 h 133350"/>
                <a:gd name="connsiteX2" fmla="*/ 85273 w 361950"/>
                <a:gd name="connsiteY2" fmla="*/ 56062 h 133350"/>
                <a:gd name="connsiteX3" fmla="*/ 101465 w 361950"/>
                <a:gd name="connsiteY3" fmla="*/ 50347 h 133350"/>
                <a:gd name="connsiteX4" fmla="*/ 113848 w 361950"/>
                <a:gd name="connsiteY4" fmla="*/ 45584 h 133350"/>
                <a:gd name="connsiteX5" fmla="*/ 130040 w 361950"/>
                <a:gd name="connsiteY5" fmla="*/ 39869 h 133350"/>
                <a:gd name="connsiteX6" fmla="*/ 130040 w 361950"/>
                <a:gd name="connsiteY6" fmla="*/ 39869 h 133350"/>
                <a:gd name="connsiteX7" fmla="*/ 141470 w 361950"/>
                <a:gd name="connsiteY7" fmla="*/ 36059 h 133350"/>
                <a:gd name="connsiteX8" fmla="*/ 141470 w 361950"/>
                <a:gd name="connsiteY8" fmla="*/ 36059 h 133350"/>
                <a:gd name="connsiteX9" fmla="*/ 158615 w 361950"/>
                <a:gd name="connsiteY9" fmla="*/ 30344 h 133350"/>
                <a:gd name="connsiteX10" fmla="*/ 203383 w 361950"/>
                <a:gd name="connsiteY10" fmla="*/ 17009 h 133350"/>
                <a:gd name="connsiteX11" fmla="*/ 357688 w 361950"/>
                <a:gd name="connsiteY11" fmla="*/ 9320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133350">
                  <a:moveTo>
                    <a:pt x="357688" y="93209"/>
                  </a:moveTo>
                  <a:cubicBezTo>
                    <a:pt x="306253" y="124642"/>
                    <a:pt x="35743" y="143692"/>
                    <a:pt x="7168" y="113212"/>
                  </a:cubicBezTo>
                  <a:cubicBezTo>
                    <a:pt x="6215" y="96067"/>
                    <a:pt x="33838" y="77017"/>
                    <a:pt x="85273" y="56062"/>
                  </a:cubicBezTo>
                  <a:cubicBezTo>
                    <a:pt x="90035" y="54157"/>
                    <a:pt x="95750" y="52252"/>
                    <a:pt x="101465" y="50347"/>
                  </a:cubicBezTo>
                  <a:cubicBezTo>
                    <a:pt x="105275" y="49394"/>
                    <a:pt x="109085" y="47490"/>
                    <a:pt x="113848" y="45584"/>
                  </a:cubicBezTo>
                  <a:cubicBezTo>
                    <a:pt x="119563" y="43679"/>
                    <a:pt x="124325" y="41774"/>
                    <a:pt x="130040" y="39869"/>
                  </a:cubicBezTo>
                  <a:cubicBezTo>
                    <a:pt x="130040" y="39869"/>
                    <a:pt x="130040" y="39869"/>
                    <a:pt x="130040" y="39869"/>
                  </a:cubicBezTo>
                  <a:cubicBezTo>
                    <a:pt x="133850" y="38917"/>
                    <a:pt x="137660" y="37012"/>
                    <a:pt x="141470" y="36059"/>
                  </a:cubicBezTo>
                  <a:lnTo>
                    <a:pt x="141470" y="36059"/>
                  </a:lnTo>
                  <a:cubicBezTo>
                    <a:pt x="147185" y="34154"/>
                    <a:pt x="152900" y="32249"/>
                    <a:pt x="158615" y="30344"/>
                  </a:cubicBezTo>
                  <a:cubicBezTo>
                    <a:pt x="172903" y="25582"/>
                    <a:pt x="187190" y="21772"/>
                    <a:pt x="203383" y="17009"/>
                  </a:cubicBezTo>
                  <a:cubicBezTo>
                    <a:pt x="339590" y="-22043"/>
                    <a:pt x="355783" y="65587"/>
                    <a:pt x="357688" y="93209"/>
                  </a:cubicBezTo>
                  <a:close/>
                </a:path>
              </a:pathLst>
            </a:custGeom>
            <a:solidFill>
              <a:srgbClr val="634E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3" name="Freeform: Shape 11">
              <a:extLst>
                <a:ext uri="{FF2B5EF4-FFF2-40B4-BE49-F238E27FC236}">
                  <a16:creationId xmlns:a16="http://schemas.microsoft.com/office/drawing/2014/main" xmlns="" id="{F6C847CE-A6DF-4C9D-AAAA-A651A220CE5B}"/>
                </a:ext>
              </a:extLst>
            </p:cNvPr>
            <p:cNvSpPr/>
            <p:nvPr/>
          </p:nvSpPr>
          <p:spPr>
            <a:xfrm>
              <a:off x="4721053" y="5122069"/>
              <a:ext cx="57150" cy="47625"/>
            </a:xfrm>
            <a:custGeom>
              <a:avLst/>
              <a:gdLst>
                <a:gd name="connsiteX0" fmla="*/ 55721 w 57150"/>
                <a:gd name="connsiteY0" fmla="*/ 37624 h 47625"/>
                <a:gd name="connsiteX1" fmla="*/ 50006 w 57150"/>
                <a:gd name="connsiteY1" fmla="*/ 40481 h 47625"/>
                <a:gd name="connsiteX2" fmla="*/ 46196 w 57150"/>
                <a:gd name="connsiteY2" fmla="*/ 39529 h 47625"/>
                <a:gd name="connsiteX3" fmla="*/ 7144 w 57150"/>
                <a:gd name="connsiteY3" fmla="*/ 12859 h 47625"/>
                <a:gd name="connsiteX4" fmla="*/ 24289 w 57150"/>
                <a:gd name="connsiteY4" fmla="*/ 7144 h 47625"/>
                <a:gd name="connsiteX5" fmla="*/ 54769 w 57150"/>
                <a:gd name="connsiteY5" fmla="*/ 28099 h 47625"/>
                <a:gd name="connsiteX6" fmla="*/ 55721 w 57150"/>
                <a:gd name="connsiteY6" fmla="*/ 3762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5721" y="37624"/>
                  </a:moveTo>
                  <a:cubicBezTo>
                    <a:pt x="54769" y="39529"/>
                    <a:pt x="51911" y="40481"/>
                    <a:pt x="50006" y="40481"/>
                  </a:cubicBezTo>
                  <a:cubicBezTo>
                    <a:pt x="49054" y="40481"/>
                    <a:pt x="47149" y="40481"/>
                    <a:pt x="46196" y="39529"/>
                  </a:cubicBezTo>
                  <a:lnTo>
                    <a:pt x="7144" y="12859"/>
                  </a:lnTo>
                  <a:cubicBezTo>
                    <a:pt x="12859" y="10954"/>
                    <a:pt x="18574" y="9049"/>
                    <a:pt x="24289" y="7144"/>
                  </a:cubicBezTo>
                  <a:lnTo>
                    <a:pt x="54769" y="28099"/>
                  </a:lnTo>
                  <a:cubicBezTo>
                    <a:pt x="56674" y="30004"/>
                    <a:pt x="57626" y="33814"/>
                    <a:pt x="55721" y="37624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4" name="Freeform: Shape 12">
              <a:extLst>
                <a:ext uri="{FF2B5EF4-FFF2-40B4-BE49-F238E27FC236}">
                  <a16:creationId xmlns:a16="http://schemas.microsoft.com/office/drawing/2014/main" xmlns="" id="{F86F59D2-3AAC-4935-BA14-D54854D1F7E5}"/>
                </a:ext>
              </a:extLst>
            </p:cNvPr>
            <p:cNvSpPr/>
            <p:nvPr/>
          </p:nvSpPr>
          <p:spPr>
            <a:xfrm>
              <a:off x="4691526" y="5130641"/>
              <a:ext cx="57150" cy="47625"/>
            </a:xfrm>
            <a:custGeom>
              <a:avLst/>
              <a:gdLst>
                <a:gd name="connsiteX0" fmla="*/ 55721 w 57150"/>
                <a:gd name="connsiteY0" fmla="*/ 39529 h 47625"/>
                <a:gd name="connsiteX1" fmla="*/ 50006 w 57150"/>
                <a:gd name="connsiteY1" fmla="*/ 42386 h 47625"/>
                <a:gd name="connsiteX2" fmla="*/ 45244 w 57150"/>
                <a:gd name="connsiteY2" fmla="*/ 40481 h 47625"/>
                <a:gd name="connsiteX3" fmla="*/ 23336 w 57150"/>
                <a:gd name="connsiteY3" fmla="*/ 24289 h 47625"/>
                <a:gd name="connsiteX4" fmla="*/ 7144 w 57150"/>
                <a:gd name="connsiteY4" fmla="*/ 12859 h 47625"/>
                <a:gd name="connsiteX5" fmla="*/ 23336 w 57150"/>
                <a:gd name="connsiteY5" fmla="*/ 7144 h 47625"/>
                <a:gd name="connsiteX6" fmla="*/ 23336 w 57150"/>
                <a:gd name="connsiteY6" fmla="*/ 7144 h 47625"/>
                <a:gd name="connsiteX7" fmla="*/ 30956 w 57150"/>
                <a:gd name="connsiteY7" fmla="*/ 11906 h 47625"/>
                <a:gd name="connsiteX8" fmla="*/ 53816 w 57150"/>
                <a:gd name="connsiteY8" fmla="*/ 29051 h 47625"/>
                <a:gd name="connsiteX9" fmla="*/ 55721 w 57150"/>
                <a:gd name="connsiteY9" fmla="*/ 3952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150" h="47625">
                  <a:moveTo>
                    <a:pt x="55721" y="39529"/>
                  </a:moveTo>
                  <a:cubicBezTo>
                    <a:pt x="54769" y="41434"/>
                    <a:pt x="51911" y="42386"/>
                    <a:pt x="50006" y="42386"/>
                  </a:cubicBezTo>
                  <a:cubicBezTo>
                    <a:pt x="48101" y="42386"/>
                    <a:pt x="47149" y="42386"/>
                    <a:pt x="45244" y="40481"/>
                  </a:cubicBezTo>
                  <a:cubicBezTo>
                    <a:pt x="38576" y="34766"/>
                    <a:pt x="30956" y="29051"/>
                    <a:pt x="23336" y="24289"/>
                  </a:cubicBezTo>
                  <a:cubicBezTo>
                    <a:pt x="18574" y="20479"/>
                    <a:pt x="12859" y="16669"/>
                    <a:pt x="7144" y="12859"/>
                  </a:cubicBezTo>
                  <a:cubicBezTo>
                    <a:pt x="12859" y="10954"/>
                    <a:pt x="17621" y="9049"/>
                    <a:pt x="23336" y="7144"/>
                  </a:cubicBezTo>
                  <a:cubicBezTo>
                    <a:pt x="23336" y="7144"/>
                    <a:pt x="23336" y="7144"/>
                    <a:pt x="23336" y="7144"/>
                  </a:cubicBezTo>
                  <a:cubicBezTo>
                    <a:pt x="26194" y="9049"/>
                    <a:pt x="28099" y="10954"/>
                    <a:pt x="30956" y="11906"/>
                  </a:cubicBezTo>
                  <a:cubicBezTo>
                    <a:pt x="38576" y="17621"/>
                    <a:pt x="47149" y="23336"/>
                    <a:pt x="53816" y="29051"/>
                  </a:cubicBezTo>
                  <a:cubicBezTo>
                    <a:pt x="57626" y="31909"/>
                    <a:pt x="57626" y="36671"/>
                    <a:pt x="55721" y="39529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5" name="Freeform: Shape 13">
              <a:extLst>
                <a:ext uri="{FF2B5EF4-FFF2-40B4-BE49-F238E27FC236}">
                  <a16:creationId xmlns:a16="http://schemas.microsoft.com/office/drawing/2014/main" xmlns="" id="{697E1466-8894-4222-9E23-CB4C06BAE666}"/>
                </a:ext>
              </a:extLst>
            </p:cNvPr>
            <p:cNvSpPr/>
            <p:nvPr/>
          </p:nvSpPr>
          <p:spPr>
            <a:xfrm>
              <a:off x="4663903" y="5142071"/>
              <a:ext cx="57150" cy="47625"/>
            </a:xfrm>
            <a:custGeom>
              <a:avLst/>
              <a:gdLst>
                <a:gd name="connsiteX0" fmla="*/ 53816 w 57150"/>
                <a:gd name="connsiteY0" fmla="*/ 38576 h 47625"/>
                <a:gd name="connsiteX1" fmla="*/ 48101 w 57150"/>
                <a:gd name="connsiteY1" fmla="*/ 41434 h 47625"/>
                <a:gd name="connsiteX2" fmla="*/ 43339 w 57150"/>
                <a:gd name="connsiteY2" fmla="*/ 40481 h 47625"/>
                <a:gd name="connsiteX3" fmla="*/ 7144 w 57150"/>
                <a:gd name="connsiteY3" fmla="*/ 12859 h 47625"/>
                <a:gd name="connsiteX4" fmla="*/ 23336 w 57150"/>
                <a:gd name="connsiteY4" fmla="*/ 7144 h 47625"/>
                <a:gd name="connsiteX5" fmla="*/ 52864 w 57150"/>
                <a:gd name="connsiteY5" fmla="*/ 29051 h 47625"/>
                <a:gd name="connsiteX6" fmla="*/ 53816 w 57150"/>
                <a:gd name="connsiteY6" fmla="*/ 3857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3816" y="38576"/>
                  </a:moveTo>
                  <a:cubicBezTo>
                    <a:pt x="52864" y="40481"/>
                    <a:pt x="50006" y="41434"/>
                    <a:pt x="48101" y="41434"/>
                  </a:cubicBezTo>
                  <a:cubicBezTo>
                    <a:pt x="46196" y="41434"/>
                    <a:pt x="45244" y="41434"/>
                    <a:pt x="43339" y="40481"/>
                  </a:cubicBezTo>
                  <a:lnTo>
                    <a:pt x="7144" y="12859"/>
                  </a:lnTo>
                  <a:cubicBezTo>
                    <a:pt x="11906" y="10954"/>
                    <a:pt x="17621" y="9049"/>
                    <a:pt x="23336" y="7144"/>
                  </a:cubicBezTo>
                  <a:lnTo>
                    <a:pt x="52864" y="29051"/>
                  </a:lnTo>
                  <a:cubicBezTo>
                    <a:pt x="55721" y="30956"/>
                    <a:pt x="55721" y="34766"/>
                    <a:pt x="53816" y="38576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6" name="Freeform: Shape 14">
              <a:extLst>
                <a:ext uri="{FF2B5EF4-FFF2-40B4-BE49-F238E27FC236}">
                  <a16:creationId xmlns:a16="http://schemas.microsoft.com/office/drawing/2014/main" xmlns="" id="{65A10F8F-CEA1-4BAC-B6B2-5281A5544109}"/>
                </a:ext>
              </a:extLst>
            </p:cNvPr>
            <p:cNvSpPr/>
            <p:nvPr/>
          </p:nvSpPr>
          <p:spPr>
            <a:xfrm>
              <a:off x="5129676" y="5195411"/>
              <a:ext cx="104775" cy="47625"/>
            </a:xfrm>
            <a:custGeom>
              <a:avLst/>
              <a:gdLst>
                <a:gd name="connsiteX0" fmla="*/ 93821 w 104775"/>
                <a:gd name="connsiteY0" fmla="*/ 47149 h 47625"/>
                <a:gd name="connsiteX1" fmla="*/ 7144 w 104775"/>
                <a:gd name="connsiteY1" fmla="*/ 38576 h 47625"/>
                <a:gd name="connsiteX2" fmla="*/ 7144 w 104775"/>
                <a:gd name="connsiteY2" fmla="*/ 18574 h 47625"/>
                <a:gd name="connsiteX3" fmla="*/ 98584 w 104775"/>
                <a:gd name="connsiteY3" fmla="*/ 7144 h 47625"/>
                <a:gd name="connsiteX4" fmla="*/ 93821 w 104775"/>
                <a:gd name="connsiteY4" fmla="*/ 4714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47625">
                  <a:moveTo>
                    <a:pt x="93821" y="47149"/>
                  </a:moveTo>
                  <a:cubicBezTo>
                    <a:pt x="63341" y="49054"/>
                    <a:pt x="30956" y="50959"/>
                    <a:pt x="7144" y="38576"/>
                  </a:cubicBezTo>
                  <a:lnTo>
                    <a:pt x="7144" y="18574"/>
                  </a:lnTo>
                  <a:lnTo>
                    <a:pt x="98584" y="7144"/>
                  </a:lnTo>
                  <a:lnTo>
                    <a:pt x="93821" y="47149"/>
                  </a:ln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7" name="Freeform: Shape 15">
              <a:extLst>
                <a:ext uri="{FF2B5EF4-FFF2-40B4-BE49-F238E27FC236}">
                  <a16:creationId xmlns:a16="http://schemas.microsoft.com/office/drawing/2014/main" xmlns="" id="{5CFD6FB1-A3E1-439A-A219-374C14B86F5D}"/>
                </a:ext>
              </a:extLst>
            </p:cNvPr>
            <p:cNvSpPr/>
            <p:nvPr/>
          </p:nvSpPr>
          <p:spPr>
            <a:xfrm>
              <a:off x="5130627" y="5174456"/>
              <a:ext cx="361949" cy="76200"/>
            </a:xfrm>
            <a:custGeom>
              <a:avLst/>
              <a:gdLst>
                <a:gd name="connsiteX0" fmla="*/ 7144 w 361950"/>
                <a:gd name="connsiteY0" fmla="*/ 38576 h 76200"/>
                <a:gd name="connsiteX1" fmla="*/ 357664 w 361950"/>
                <a:gd name="connsiteY1" fmla="*/ 62389 h 76200"/>
                <a:gd name="connsiteX2" fmla="*/ 359569 w 361950"/>
                <a:gd name="connsiteY2" fmla="*/ 36671 h 76200"/>
                <a:gd name="connsiteX3" fmla="*/ 9049 w 361950"/>
                <a:gd name="connsiteY3" fmla="*/ 7144 h 76200"/>
                <a:gd name="connsiteX4" fmla="*/ 7144 w 361950"/>
                <a:gd name="connsiteY4" fmla="*/ 38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950" h="76200">
                  <a:moveTo>
                    <a:pt x="7144" y="38576"/>
                  </a:moveTo>
                  <a:cubicBezTo>
                    <a:pt x="169069" y="81439"/>
                    <a:pt x="290036" y="87154"/>
                    <a:pt x="357664" y="62389"/>
                  </a:cubicBezTo>
                  <a:lnTo>
                    <a:pt x="359569" y="36671"/>
                  </a:lnTo>
                  <a:lnTo>
                    <a:pt x="9049" y="7144"/>
                  </a:lnTo>
                  <a:lnTo>
                    <a:pt x="7144" y="38576"/>
                  </a:ln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8" name="Freeform: Shape 16">
              <a:extLst>
                <a:ext uri="{FF2B5EF4-FFF2-40B4-BE49-F238E27FC236}">
                  <a16:creationId xmlns:a16="http://schemas.microsoft.com/office/drawing/2014/main" xmlns="" id="{E4225A20-DDF2-4919-B9A2-06ED6E6D3B27}"/>
                </a:ext>
              </a:extLst>
            </p:cNvPr>
            <p:cNvSpPr/>
            <p:nvPr/>
          </p:nvSpPr>
          <p:spPr>
            <a:xfrm>
              <a:off x="5131580" y="5097916"/>
              <a:ext cx="361949" cy="133350"/>
            </a:xfrm>
            <a:custGeom>
              <a:avLst/>
              <a:gdLst>
                <a:gd name="connsiteX0" fmla="*/ 7144 w 361950"/>
                <a:gd name="connsiteY0" fmla="*/ 93209 h 133350"/>
                <a:gd name="connsiteX1" fmla="*/ 357664 w 361950"/>
                <a:gd name="connsiteY1" fmla="*/ 113212 h 133350"/>
                <a:gd name="connsiteX2" fmla="*/ 279559 w 361950"/>
                <a:gd name="connsiteY2" fmla="*/ 56062 h 133350"/>
                <a:gd name="connsiteX3" fmla="*/ 263366 w 361950"/>
                <a:gd name="connsiteY3" fmla="*/ 50347 h 133350"/>
                <a:gd name="connsiteX4" fmla="*/ 250984 w 361950"/>
                <a:gd name="connsiteY4" fmla="*/ 45584 h 133350"/>
                <a:gd name="connsiteX5" fmla="*/ 234791 w 361950"/>
                <a:gd name="connsiteY5" fmla="*/ 39869 h 133350"/>
                <a:gd name="connsiteX6" fmla="*/ 234791 w 361950"/>
                <a:gd name="connsiteY6" fmla="*/ 39869 h 133350"/>
                <a:gd name="connsiteX7" fmla="*/ 223361 w 361950"/>
                <a:gd name="connsiteY7" fmla="*/ 36059 h 133350"/>
                <a:gd name="connsiteX8" fmla="*/ 223361 w 361950"/>
                <a:gd name="connsiteY8" fmla="*/ 36059 h 133350"/>
                <a:gd name="connsiteX9" fmla="*/ 206216 w 361950"/>
                <a:gd name="connsiteY9" fmla="*/ 30344 h 133350"/>
                <a:gd name="connsiteX10" fmla="*/ 161449 w 361950"/>
                <a:gd name="connsiteY10" fmla="*/ 17009 h 133350"/>
                <a:gd name="connsiteX11" fmla="*/ 7144 w 361950"/>
                <a:gd name="connsiteY11" fmla="*/ 9320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133350">
                  <a:moveTo>
                    <a:pt x="7144" y="93209"/>
                  </a:moveTo>
                  <a:cubicBezTo>
                    <a:pt x="58579" y="124642"/>
                    <a:pt x="329089" y="143692"/>
                    <a:pt x="357664" y="113212"/>
                  </a:cubicBezTo>
                  <a:cubicBezTo>
                    <a:pt x="359569" y="96067"/>
                    <a:pt x="330994" y="77017"/>
                    <a:pt x="279559" y="56062"/>
                  </a:cubicBezTo>
                  <a:cubicBezTo>
                    <a:pt x="274796" y="54157"/>
                    <a:pt x="269081" y="52252"/>
                    <a:pt x="263366" y="50347"/>
                  </a:cubicBezTo>
                  <a:cubicBezTo>
                    <a:pt x="259556" y="49394"/>
                    <a:pt x="255746" y="47490"/>
                    <a:pt x="250984" y="45584"/>
                  </a:cubicBezTo>
                  <a:cubicBezTo>
                    <a:pt x="245269" y="43679"/>
                    <a:pt x="240506" y="41774"/>
                    <a:pt x="234791" y="39869"/>
                  </a:cubicBezTo>
                  <a:cubicBezTo>
                    <a:pt x="234791" y="39869"/>
                    <a:pt x="234791" y="39869"/>
                    <a:pt x="234791" y="39869"/>
                  </a:cubicBezTo>
                  <a:cubicBezTo>
                    <a:pt x="230981" y="38917"/>
                    <a:pt x="227171" y="37012"/>
                    <a:pt x="223361" y="36059"/>
                  </a:cubicBezTo>
                  <a:lnTo>
                    <a:pt x="223361" y="36059"/>
                  </a:lnTo>
                  <a:cubicBezTo>
                    <a:pt x="217646" y="34154"/>
                    <a:pt x="211931" y="32249"/>
                    <a:pt x="206216" y="30344"/>
                  </a:cubicBezTo>
                  <a:cubicBezTo>
                    <a:pt x="191929" y="25582"/>
                    <a:pt x="177641" y="21772"/>
                    <a:pt x="161449" y="17009"/>
                  </a:cubicBezTo>
                  <a:cubicBezTo>
                    <a:pt x="26194" y="-22043"/>
                    <a:pt x="10001" y="65587"/>
                    <a:pt x="7144" y="93209"/>
                  </a:cubicBezTo>
                  <a:close/>
                </a:path>
              </a:pathLst>
            </a:custGeom>
            <a:solidFill>
              <a:srgbClr val="634E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9" name="Freeform: Shape 17">
              <a:extLst>
                <a:ext uri="{FF2B5EF4-FFF2-40B4-BE49-F238E27FC236}">
                  <a16:creationId xmlns:a16="http://schemas.microsoft.com/office/drawing/2014/main" xmlns="" id="{176EF8BC-4DD3-4F21-9630-1B145D67D05E}"/>
                </a:ext>
              </a:extLst>
            </p:cNvPr>
            <p:cNvSpPr/>
            <p:nvPr/>
          </p:nvSpPr>
          <p:spPr>
            <a:xfrm>
              <a:off x="5298181" y="5122069"/>
              <a:ext cx="57150" cy="47625"/>
            </a:xfrm>
            <a:custGeom>
              <a:avLst/>
              <a:gdLst>
                <a:gd name="connsiteX0" fmla="*/ 8182 w 57150"/>
                <a:gd name="connsiteY0" fmla="*/ 37624 h 47625"/>
                <a:gd name="connsiteX1" fmla="*/ 13897 w 57150"/>
                <a:gd name="connsiteY1" fmla="*/ 40481 h 47625"/>
                <a:gd name="connsiteX2" fmla="*/ 17707 w 57150"/>
                <a:gd name="connsiteY2" fmla="*/ 39529 h 47625"/>
                <a:gd name="connsiteX3" fmla="*/ 56760 w 57150"/>
                <a:gd name="connsiteY3" fmla="*/ 12859 h 47625"/>
                <a:gd name="connsiteX4" fmla="*/ 39615 w 57150"/>
                <a:gd name="connsiteY4" fmla="*/ 7144 h 47625"/>
                <a:gd name="connsiteX5" fmla="*/ 9135 w 57150"/>
                <a:gd name="connsiteY5" fmla="*/ 28099 h 47625"/>
                <a:gd name="connsiteX6" fmla="*/ 8182 w 57150"/>
                <a:gd name="connsiteY6" fmla="*/ 3762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8182" y="37624"/>
                  </a:moveTo>
                  <a:cubicBezTo>
                    <a:pt x="9135" y="39529"/>
                    <a:pt x="11992" y="40481"/>
                    <a:pt x="13897" y="40481"/>
                  </a:cubicBezTo>
                  <a:cubicBezTo>
                    <a:pt x="14850" y="40481"/>
                    <a:pt x="16755" y="40481"/>
                    <a:pt x="17707" y="39529"/>
                  </a:cubicBezTo>
                  <a:lnTo>
                    <a:pt x="56760" y="12859"/>
                  </a:lnTo>
                  <a:cubicBezTo>
                    <a:pt x="51045" y="10954"/>
                    <a:pt x="45330" y="9049"/>
                    <a:pt x="39615" y="7144"/>
                  </a:cubicBezTo>
                  <a:lnTo>
                    <a:pt x="9135" y="28099"/>
                  </a:lnTo>
                  <a:cubicBezTo>
                    <a:pt x="7230" y="30004"/>
                    <a:pt x="6277" y="33814"/>
                    <a:pt x="8182" y="37624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0" name="Freeform: Shape 18">
              <a:extLst>
                <a:ext uri="{FF2B5EF4-FFF2-40B4-BE49-F238E27FC236}">
                  <a16:creationId xmlns:a16="http://schemas.microsoft.com/office/drawing/2014/main" xmlns="" id="{603DFD27-45EC-4157-B46F-8A1CE02B7CD6}"/>
                </a:ext>
              </a:extLst>
            </p:cNvPr>
            <p:cNvSpPr/>
            <p:nvPr/>
          </p:nvSpPr>
          <p:spPr>
            <a:xfrm>
              <a:off x="5327496" y="5130641"/>
              <a:ext cx="57150" cy="47625"/>
            </a:xfrm>
            <a:custGeom>
              <a:avLst/>
              <a:gdLst>
                <a:gd name="connsiteX0" fmla="*/ 8395 w 57150"/>
                <a:gd name="connsiteY0" fmla="*/ 39529 h 47625"/>
                <a:gd name="connsiteX1" fmla="*/ 14110 w 57150"/>
                <a:gd name="connsiteY1" fmla="*/ 42386 h 47625"/>
                <a:gd name="connsiteX2" fmla="*/ 18873 w 57150"/>
                <a:gd name="connsiteY2" fmla="*/ 40481 h 47625"/>
                <a:gd name="connsiteX3" fmla="*/ 41733 w 57150"/>
                <a:gd name="connsiteY3" fmla="*/ 24289 h 47625"/>
                <a:gd name="connsiteX4" fmla="*/ 56973 w 57150"/>
                <a:gd name="connsiteY4" fmla="*/ 12859 h 47625"/>
                <a:gd name="connsiteX5" fmla="*/ 40780 w 57150"/>
                <a:gd name="connsiteY5" fmla="*/ 7144 h 47625"/>
                <a:gd name="connsiteX6" fmla="*/ 40780 w 57150"/>
                <a:gd name="connsiteY6" fmla="*/ 7144 h 47625"/>
                <a:gd name="connsiteX7" fmla="*/ 33160 w 57150"/>
                <a:gd name="connsiteY7" fmla="*/ 11906 h 47625"/>
                <a:gd name="connsiteX8" fmla="*/ 10300 w 57150"/>
                <a:gd name="connsiteY8" fmla="*/ 29051 h 47625"/>
                <a:gd name="connsiteX9" fmla="*/ 8395 w 57150"/>
                <a:gd name="connsiteY9" fmla="*/ 3952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150" h="47625">
                  <a:moveTo>
                    <a:pt x="8395" y="39529"/>
                  </a:moveTo>
                  <a:cubicBezTo>
                    <a:pt x="9348" y="41434"/>
                    <a:pt x="12205" y="42386"/>
                    <a:pt x="14110" y="42386"/>
                  </a:cubicBezTo>
                  <a:cubicBezTo>
                    <a:pt x="16015" y="42386"/>
                    <a:pt x="16968" y="42386"/>
                    <a:pt x="18873" y="40481"/>
                  </a:cubicBezTo>
                  <a:cubicBezTo>
                    <a:pt x="25540" y="34766"/>
                    <a:pt x="33160" y="29051"/>
                    <a:pt x="41733" y="24289"/>
                  </a:cubicBezTo>
                  <a:cubicBezTo>
                    <a:pt x="46495" y="20479"/>
                    <a:pt x="52210" y="16669"/>
                    <a:pt x="56973" y="12859"/>
                  </a:cubicBezTo>
                  <a:cubicBezTo>
                    <a:pt x="51258" y="10954"/>
                    <a:pt x="46495" y="9049"/>
                    <a:pt x="40780" y="7144"/>
                  </a:cubicBezTo>
                  <a:cubicBezTo>
                    <a:pt x="40780" y="7144"/>
                    <a:pt x="40780" y="7144"/>
                    <a:pt x="40780" y="7144"/>
                  </a:cubicBezTo>
                  <a:cubicBezTo>
                    <a:pt x="37923" y="9049"/>
                    <a:pt x="36018" y="10954"/>
                    <a:pt x="33160" y="11906"/>
                  </a:cubicBezTo>
                  <a:cubicBezTo>
                    <a:pt x="25540" y="17621"/>
                    <a:pt x="16968" y="23336"/>
                    <a:pt x="10300" y="29051"/>
                  </a:cubicBezTo>
                  <a:cubicBezTo>
                    <a:pt x="6490" y="31909"/>
                    <a:pt x="6490" y="36671"/>
                    <a:pt x="8395" y="39529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1" name="Freeform: Shape 19">
              <a:extLst>
                <a:ext uri="{FF2B5EF4-FFF2-40B4-BE49-F238E27FC236}">
                  <a16:creationId xmlns:a16="http://schemas.microsoft.com/office/drawing/2014/main" xmlns="" id="{7EBFF935-087C-4AE5-A031-592417E53CB6}"/>
                </a:ext>
              </a:extLst>
            </p:cNvPr>
            <p:cNvSpPr/>
            <p:nvPr/>
          </p:nvSpPr>
          <p:spPr>
            <a:xfrm>
              <a:off x="5356612" y="5142071"/>
              <a:ext cx="57150" cy="47625"/>
            </a:xfrm>
            <a:custGeom>
              <a:avLst/>
              <a:gdLst>
                <a:gd name="connsiteX0" fmla="*/ 8805 w 57150"/>
                <a:gd name="connsiteY0" fmla="*/ 38576 h 47625"/>
                <a:gd name="connsiteX1" fmla="*/ 14520 w 57150"/>
                <a:gd name="connsiteY1" fmla="*/ 41434 h 47625"/>
                <a:gd name="connsiteX2" fmla="*/ 19283 w 57150"/>
                <a:gd name="connsiteY2" fmla="*/ 40481 h 47625"/>
                <a:gd name="connsiteX3" fmla="*/ 56430 w 57150"/>
                <a:gd name="connsiteY3" fmla="*/ 12859 h 47625"/>
                <a:gd name="connsiteX4" fmla="*/ 40238 w 57150"/>
                <a:gd name="connsiteY4" fmla="*/ 7144 h 47625"/>
                <a:gd name="connsiteX5" fmla="*/ 10710 w 57150"/>
                <a:gd name="connsiteY5" fmla="*/ 29051 h 47625"/>
                <a:gd name="connsiteX6" fmla="*/ 8805 w 57150"/>
                <a:gd name="connsiteY6" fmla="*/ 3857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8805" y="38576"/>
                  </a:moveTo>
                  <a:cubicBezTo>
                    <a:pt x="10710" y="40481"/>
                    <a:pt x="12615" y="41434"/>
                    <a:pt x="14520" y="41434"/>
                  </a:cubicBezTo>
                  <a:cubicBezTo>
                    <a:pt x="16425" y="41434"/>
                    <a:pt x="17378" y="41434"/>
                    <a:pt x="19283" y="40481"/>
                  </a:cubicBezTo>
                  <a:lnTo>
                    <a:pt x="56430" y="12859"/>
                  </a:lnTo>
                  <a:cubicBezTo>
                    <a:pt x="51668" y="10954"/>
                    <a:pt x="45953" y="9049"/>
                    <a:pt x="40238" y="7144"/>
                  </a:cubicBezTo>
                  <a:lnTo>
                    <a:pt x="10710" y="29051"/>
                  </a:lnTo>
                  <a:cubicBezTo>
                    <a:pt x="6900" y="30956"/>
                    <a:pt x="5948" y="34766"/>
                    <a:pt x="8805" y="38576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2" name="Freeform: Shape 20">
              <a:extLst>
                <a:ext uri="{FF2B5EF4-FFF2-40B4-BE49-F238E27FC236}">
                  <a16:creationId xmlns:a16="http://schemas.microsoft.com/office/drawing/2014/main" xmlns="" id="{3C02708A-5008-40B3-850E-8DCB59546822}"/>
                </a:ext>
              </a:extLst>
            </p:cNvPr>
            <p:cNvSpPr/>
            <p:nvPr/>
          </p:nvSpPr>
          <p:spPr>
            <a:xfrm>
              <a:off x="5305371" y="2755881"/>
              <a:ext cx="561973" cy="895350"/>
            </a:xfrm>
            <a:custGeom>
              <a:avLst/>
              <a:gdLst>
                <a:gd name="connsiteX0" fmla="*/ 527725 w 561975"/>
                <a:gd name="connsiteY0" fmla="*/ 561676 h 895350"/>
                <a:gd name="connsiteX1" fmla="*/ 515343 w 561975"/>
                <a:gd name="connsiteY1" fmla="*/ 554056 h 895350"/>
                <a:gd name="connsiteX2" fmla="*/ 401043 w 561975"/>
                <a:gd name="connsiteY2" fmla="*/ 594061 h 895350"/>
                <a:gd name="connsiteX3" fmla="*/ 401043 w 561975"/>
                <a:gd name="connsiteY3" fmla="*/ 595014 h 895350"/>
                <a:gd name="connsiteX4" fmla="*/ 396280 w 561975"/>
                <a:gd name="connsiteY4" fmla="*/ 605491 h 895350"/>
                <a:gd name="connsiteX5" fmla="*/ 381993 w 561975"/>
                <a:gd name="connsiteY5" fmla="*/ 634066 h 895350"/>
                <a:gd name="connsiteX6" fmla="*/ 359133 w 561975"/>
                <a:gd name="connsiteY6" fmla="*/ 675976 h 895350"/>
                <a:gd name="connsiteX7" fmla="*/ 329605 w 561975"/>
                <a:gd name="connsiteY7" fmla="*/ 720744 h 895350"/>
                <a:gd name="connsiteX8" fmla="*/ 303888 w 561975"/>
                <a:gd name="connsiteY8" fmla="*/ 647401 h 895350"/>
                <a:gd name="connsiteX9" fmla="*/ 281028 w 561975"/>
                <a:gd name="connsiteY9" fmla="*/ 555009 h 895350"/>
                <a:gd name="connsiteX10" fmla="*/ 261025 w 561975"/>
                <a:gd name="connsiteY10" fmla="*/ 458806 h 895350"/>
                <a:gd name="connsiteX11" fmla="*/ 241975 w 561975"/>
                <a:gd name="connsiteY11" fmla="*/ 362604 h 895350"/>
                <a:gd name="connsiteX12" fmla="*/ 219115 w 561975"/>
                <a:gd name="connsiteY12" fmla="*/ 271164 h 895350"/>
                <a:gd name="connsiteX13" fmla="*/ 218163 w 561975"/>
                <a:gd name="connsiteY13" fmla="*/ 268306 h 895350"/>
                <a:gd name="connsiteX14" fmla="*/ 193398 w 561975"/>
                <a:gd name="connsiteY14" fmla="*/ 190201 h 895350"/>
                <a:gd name="connsiteX15" fmla="*/ 166728 w 561975"/>
                <a:gd name="connsiteY15" fmla="*/ 122574 h 895350"/>
                <a:gd name="connsiteX16" fmla="*/ 140058 w 561975"/>
                <a:gd name="connsiteY16" fmla="*/ 69234 h 895350"/>
                <a:gd name="connsiteX17" fmla="*/ 126723 w 561975"/>
                <a:gd name="connsiteY17" fmla="*/ 48279 h 895350"/>
                <a:gd name="connsiteX18" fmla="*/ 122913 w 561975"/>
                <a:gd name="connsiteY18" fmla="*/ 43516 h 895350"/>
                <a:gd name="connsiteX19" fmla="*/ 121008 w 561975"/>
                <a:gd name="connsiteY19" fmla="*/ 41611 h 895350"/>
                <a:gd name="connsiteX20" fmla="*/ 119103 w 561975"/>
                <a:gd name="connsiteY20" fmla="*/ 38754 h 895350"/>
                <a:gd name="connsiteX21" fmla="*/ 108625 w 561975"/>
                <a:gd name="connsiteY21" fmla="*/ 27324 h 895350"/>
                <a:gd name="connsiteX22" fmla="*/ 101005 w 561975"/>
                <a:gd name="connsiteY22" fmla="*/ 20656 h 895350"/>
                <a:gd name="connsiteX23" fmla="*/ 98148 w 561975"/>
                <a:gd name="connsiteY23" fmla="*/ 18751 h 895350"/>
                <a:gd name="connsiteX24" fmla="*/ 98148 w 561975"/>
                <a:gd name="connsiteY24" fmla="*/ 18751 h 895350"/>
                <a:gd name="connsiteX25" fmla="*/ 96243 w 561975"/>
                <a:gd name="connsiteY25" fmla="*/ 17799 h 895350"/>
                <a:gd name="connsiteX26" fmla="*/ 20043 w 561975"/>
                <a:gd name="connsiteY26" fmla="*/ 27324 h 895350"/>
                <a:gd name="connsiteX27" fmla="*/ 27663 w 561975"/>
                <a:gd name="connsiteY27" fmla="*/ 105429 h 895350"/>
                <a:gd name="connsiteX28" fmla="*/ 28615 w 561975"/>
                <a:gd name="connsiteY28" fmla="*/ 106381 h 895350"/>
                <a:gd name="connsiteX29" fmla="*/ 31473 w 561975"/>
                <a:gd name="connsiteY29" fmla="*/ 108286 h 895350"/>
                <a:gd name="connsiteX30" fmla="*/ 34330 w 561975"/>
                <a:gd name="connsiteY30" fmla="*/ 111144 h 895350"/>
                <a:gd name="connsiteX31" fmla="*/ 34330 w 561975"/>
                <a:gd name="connsiteY31" fmla="*/ 112096 h 895350"/>
                <a:gd name="connsiteX32" fmla="*/ 32425 w 561975"/>
                <a:gd name="connsiteY32" fmla="*/ 110191 h 895350"/>
                <a:gd name="connsiteX33" fmla="*/ 32425 w 561975"/>
                <a:gd name="connsiteY33" fmla="*/ 110191 h 895350"/>
                <a:gd name="connsiteX34" fmla="*/ 33378 w 561975"/>
                <a:gd name="connsiteY34" fmla="*/ 111144 h 895350"/>
                <a:gd name="connsiteX35" fmla="*/ 34330 w 561975"/>
                <a:gd name="connsiteY35" fmla="*/ 113049 h 895350"/>
                <a:gd name="connsiteX36" fmla="*/ 40998 w 561975"/>
                <a:gd name="connsiteY36" fmla="*/ 125431 h 895350"/>
                <a:gd name="connsiteX37" fmla="*/ 59095 w 561975"/>
                <a:gd name="connsiteY37" fmla="*/ 167341 h 895350"/>
                <a:gd name="connsiteX38" fmla="*/ 79098 w 561975"/>
                <a:gd name="connsiteY38" fmla="*/ 228301 h 895350"/>
                <a:gd name="connsiteX39" fmla="*/ 98148 w 561975"/>
                <a:gd name="connsiteY39" fmla="*/ 302596 h 895350"/>
                <a:gd name="connsiteX40" fmla="*/ 114340 w 561975"/>
                <a:gd name="connsiteY40" fmla="*/ 387369 h 895350"/>
                <a:gd name="connsiteX41" fmla="*/ 127675 w 561975"/>
                <a:gd name="connsiteY41" fmla="*/ 481666 h 895350"/>
                <a:gd name="connsiteX42" fmla="*/ 135295 w 561975"/>
                <a:gd name="connsiteY42" fmla="*/ 534054 h 895350"/>
                <a:gd name="connsiteX43" fmla="*/ 142915 w 561975"/>
                <a:gd name="connsiteY43" fmla="*/ 581679 h 895350"/>
                <a:gd name="connsiteX44" fmla="*/ 161965 w 561975"/>
                <a:gd name="connsiteY44" fmla="*/ 683596 h 895350"/>
                <a:gd name="connsiteX45" fmla="*/ 193398 w 561975"/>
                <a:gd name="connsiteY45" fmla="*/ 788371 h 895350"/>
                <a:gd name="connsiteX46" fmla="*/ 212448 w 561975"/>
                <a:gd name="connsiteY46" fmla="*/ 826471 h 895350"/>
                <a:gd name="connsiteX47" fmla="*/ 226735 w 561975"/>
                <a:gd name="connsiteY47" fmla="*/ 847426 h 895350"/>
                <a:gd name="connsiteX48" fmla="*/ 261978 w 561975"/>
                <a:gd name="connsiteY48" fmla="*/ 878859 h 895350"/>
                <a:gd name="connsiteX49" fmla="*/ 320080 w 561975"/>
                <a:gd name="connsiteY49" fmla="*/ 896956 h 895350"/>
                <a:gd name="connsiteX50" fmla="*/ 373420 w 561975"/>
                <a:gd name="connsiteY50" fmla="*/ 887431 h 895350"/>
                <a:gd name="connsiteX51" fmla="*/ 407710 w 561975"/>
                <a:gd name="connsiteY51" fmla="*/ 868381 h 895350"/>
                <a:gd name="connsiteX52" fmla="*/ 449620 w 561975"/>
                <a:gd name="connsiteY52" fmla="*/ 830281 h 895350"/>
                <a:gd name="connsiteX53" fmla="*/ 477243 w 561975"/>
                <a:gd name="connsiteY53" fmla="*/ 796944 h 895350"/>
                <a:gd name="connsiteX54" fmla="*/ 499150 w 561975"/>
                <a:gd name="connsiteY54" fmla="*/ 766464 h 895350"/>
                <a:gd name="connsiteX55" fmla="*/ 529630 w 561975"/>
                <a:gd name="connsiteY55" fmla="*/ 717886 h 895350"/>
                <a:gd name="connsiteX56" fmla="*/ 547728 w 561975"/>
                <a:gd name="connsiteY56" fmla="*/ 686454 h 895350"/>
                <a:gd name="connsiteX57" fmla="*/ 554395 w 561975"/>
                <a:gd name="connsiteY57" fmla="*/ 675024 h 895350"/>
                <a:gd name="connsiteX58" fmla="*/ 556300 w 561975"/>
                <a:gd name="connsiteY58" fmla="*/ 670261 h 895350"/>
                <a:gd name="connsiteX59" fmla="*/ 527725 w 561975"/>
                <a:gd name="connsiteY59" fmla="*/ 561676 h 895350"/>
                <a:gd name="connsiteX60" fmla="*/ 343893 w 561975"/>
                <a:gd name="connsiteY60" fmla="*/ 745509 h 895350"/>
                <a:gd name="connsiteX61" fmla="*/ 341988 w 561975"/>
                <a:gd name="connsiteY61" fmla="*/ 743604 h 895350"/>
                <a:gd name="connsiteX62" fmla="*/ 343893 w 561975"/>
                <a:gd name="connsiteY62" fmla="*/ 745509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61975" h="895350">
                  <a:moveTo>
                    <a:pt x="527725" y="561676"/>
                  </a:moveTo>
                  <a:cubicBezTo>
                    <a:pt x="523915" y="558819"/>
                    <a:pt x="519153" y="555961"/>
                    <a:pt x="515343" y="554056"/>
                  </a:cubicBezTo>
                  <a:cubicBezTo>
                    <a:pt x="472480" y="533101"/>
                    <a:pt x="421045" y="551199"/>
                    <a:pt x="401043" y="594061"/>
                  </a:cubicBezTo>
                  <a:lnTo>
                    <a:pt x="401043" y="595014"/>
                  </a:lnTo>
                  <a:cubicBezTo>
                    <a:pt x="401043" y="595014"/>
                    <a:pt x="399138" y="598824"/>
                    <a:pt x="396280" y="605491"/>
                  </a:cubicBezTo>
                  <a:cubicBezTo>
                    <a:pt x="393423" y="612159"/>
                    <a:pt x="388660" y="621684"/>
                    <a:pt x="381993" y="634066"/>
                  </a:cubicBezTo>
                  <a:cubicBezTo>
                    <a:pt x="376278" y="646449"/>
                    <a:pt x="367705" y="660736"/>
                    <a:pt x="359133" y="675976"/>
                  </a:cubicBezTo>
                  <a:cubicBezTo>
                    <a:pt x="350560" y="690264"/>
                    <a:pt x="340083" y="707409"/>
                    <a:pt x="329605" y="720744"/>
                  </a:cubicBezTo>
                  <a:cubicBezTo>
                    <a:pt x="320080" y="700741"/>
                    <a:pt x="311508" y="674071"/>
                    <a:pt x="303888" y="647401"/>
                  </a:cubicBezTo>
                  <a:cubicBezTo>
                    <a:pt x="295315" y="617874"/>
                    <a:pt x="288648" y="586441"/>
                    <a:pt x="281028" y="555009"/>
                  </a:cubicBezTo>
                  <a:cubicBezTo>
                    <a:pt x="274360" y="522624"/>
                    <a:pt x="267693" y="490239"/>
                    <a:pt x="261025" y="458806"/>
                  </a:cubicBezTo>
                  <a:cubicBezTo>
                    <a:pt x="254358" y="426421"/>
                    <a:pt x="248643" y="394989"/>
                    <a:pt x="241975" y="362604"/>
                  </a:cubicBezTo>
                  <a:cubicBezTo>
                    <a:pt x="234355" y="331171"/>
                    <a:pt x="227688" y="300691"/>
                    <a:pt x="219115" y="271164"/>
                  </a:cubicBezTo>
                  <a:cubicBezTo>
                    <a:pt x="219115" y="270211"/>
                    <a:pt x="218163" y="269259"/>
                    <a:pt x="218163" y="268306"/>
                  </a:cubicBezTo>
                  <a:cubicBezTo>
                    <a:pt x="210543" y="240684"/>
                    <a:pt x="201970" y="214014"/>
                    <a:pt x="193398" y="190201"/>
                  </a:cubicBezTo>
                  <a:cubicBezTo>
                    <a:pt x="184825" y="165436"/>
                    <a:pt x="175300" y="142576"/>
                    <a:pt x="166728" y="122574"/>
                  </a:cubicBezTo>
                  <a:cubicBezTo>
                    <a:pt x="158155" y="102571"/>
                    <a:pt x="148630" y="84474"/>
                    <a:pt x="140058" y="69234"/>
                  </a:cubicBezTo>
                  <a:cubicBezTo>
                    <a:pt x="135295" y="61614"/>
                    <a:pt x="131485" y="54946"/>
                    <a:pt x="126723" y="48279"/>
                  </a:cubicBezTo>
                  <a:cubicBezTo>
                    <a:pt x="125770" y="46374"/>
                    <a:pt x="123865" y="45421"/>
                    <a:pt x="122913" y="43516"/>
                  </a:cubicBezTo>
                  <a:lnTo>
                    <a:pt x="121008" y="41611"/>
                  </a:lnTo>
                  <a:cubicBezTo>
                    <a:pt x="120055" y="40659"/>
                    <a:pt x="120055" y="40659"/>
                    <a:pt x="119103" y="38754"/>
                  </a:cubicBezTo>
                  <a:cubicBezTo>
                    <a:pt x="115293" y="33991"/>
                    <a:pt x="111483" y="31134"/>
                    <a:pt x="108625" y="27324"/>
                  </a:cubicBezTo>
                  <a:cubicBezTo>
                    <a:pt x="105768" y="24466"/>
                    <a:pt x="101958" y="20656"/>
                    <a:pt x="101005" y="20656"/>
                  </a:cubicBezTo>
                  <a:cubicBezTo>
                    <a:pt x="100053" y="19704"/>
                    <a:pt x="99100" y="18751"/>
                    <a:pt x="98148" y="18751"/>
                  </a:cubicBezTo>
                  <a:cubicBezTo>
                    <a:pt x="98148" y="18751"/>
                    <a:pt x="98148" y="18751"/>
                    <a:pt x="98148" y="18751"/>
                  </a:cubicBezTo>
                  <a:cubicBezTo>
                    <a:pt x="97195" y="17799"/>
                    <a:pt x="96243" y="17799"/>
                    <a:pt x="96243" y="17799"/>
                  </a:cubicBezTo>
                  <a:cubicBezTo>
                    <a:pt x="72430" y="654"/>
                    <a:pt x="39093" y="4464"/>
                    <a:pt x="20043" y="27324"/>
                  </a:cubicBezTo>
                  <a:cubicBezTo>
                    <a:pt x="40" y="51136"/>
                    <a:pt x="3850" y="86379"/>
                    <a:pt x="27663" y="105429"/>
                  </a:cubicBezTo>
                  <a:lnTo>
                    <a:pt x="28615" y="106381"/>
                  </a:lnTo>
                  <a:cubicBezTo>
                    <a:pt x="28615" y="106381"/>
                    <a:pt x="29568" y="107334"/>
                    <a:pt x="31473" y="108286"/>
                  </a:cubicBezTo>
                  <a:cubicBezTo>
                    <a:pt x="32425" y="109239"/>
                    <a:pt x="33378" y="109239"/>
                    <a:pt x="34330" y="111144"/>
                  </a:cubicBezTo>
                  <a:cubicBezTo>
                    <a:pt x="36235" y="112096"/>
                    <a:pt x="34330" y="112096"/>
                    <a:pt x="34330" y="112096"/>
                  </a:cubicBezTo>
                  <a:cubicBezTo>
                    <a:pt x="33378" y="112096"/>
                    <a:pt x="33378" y="111144"/>
                    <a:pt x="32425" y="110191"/>
                  </a:cubicBezTo>
                  <a:cubicBezTo>
                    <a:pt x="32425" y="110191"/>
                    <a:pt x="32425" y="110191"/>
                    <a:pt x="32425" y="110191"/>
                  </a:cubicBezTo>
                  <a:lnTo>
                    <a:pt x="33378" y="111144"/>
                  </a:lnTo>
                  <a:cubicBezTo>
                    <a:pt x="33378" y="112096"/>
                    <a:pt x="34330" y="112096"/>
                    <a:pt x="34330" y="113049"/>
                  </a:cubicBezTo>
                  <a:cubicBezTo>
                    <a:pt x="36235" y="114954"/>
                    <a:pt x="38140" y="120669"/>
                    <a:pt x="40998" y="125431"/>
                  </a:cubicBezTo>
                  <a:cubicBezTo>
                    <a:pt x="45760" y="135909"/>
                    <a:pt x="52428" y="150196"/>
                    <a:pt x="59095" y="167341"/>
                  </a:cubicBezTo>
                  <a:cubicBezTo>
                    <a:pt x="65763" y="184486"/>
                    <a:pt x="72430" y="205441"/>
                    <a:pt x="79098" y="228301"/>
                  </a:cubicBezTo>
                  <a:cubicBezTo>
                    <a:pt x="85765" y="251161"/>
                    <a:pt x="92433" y="275926"/>
                    <a:pt x="98148" y="302596"/>
                  </a:cubicBezTo>
                  <a:cubicBezTo>
                    <a:pt x="103863" y="329266"/>
                    <a:pt x="109578" y="357841"/>
                    <a:pt x="114340" y="387369"/>
                  </a:cubicBezTo>
                  <a:cubicBezTo>
                    <a:pt x="119103" y="416896"/>
                    <a:pt x="123865" y="449281"/>
                    <a:pt x="127675" y="481666"/>
                  </a:cubicBezTo>
                  <a:cubicBezTo>
                    <a:pt x="130533" y="498811"/>
                    <a:pt x="132438" y="515956"/>
                    <a:pt x="135295" y="534054"/>
                  </a:cubicBezTo>
                  <a:cubicBezTo>
                    <a:pt x="138153" y="549294"/>
                    <a:pt x="140058" y="565486"/>
                    <a:pt x="142915" y="581679"/>
                  </a:cubicBezTo>
                  <a:cubicBezTo>
                    <a:pt x="148630" y="615016"/>
                    <a:pt x="154345" y="649306"/>
                    <a:pt x="161965" y="683596"/>
                  </a:cubicBezTo>
                  <a:cubicBezTo>
                    <a:pt x="169585" y="717886"/>
                    <a:pt x="178158" y="752176"/>
                    <a:pt x="193398" y="788371"/>
                  </a:cubicBezTo>
                  <a:cubicBezTo>
                    <a:pt x="199113" y="800754"/>
                    <a:pt x="204828" y="813136"/>
                    <a:pt x="212448" y="826471"/>
                  </a:cubicBezTo>
                  <a:cubicBezTo>
                    <a:pt x="216258" y="833139"/>
                    <a:pt x="221020" y="839806"/>
                    <a:pt x="226735" y="847426"/>
                  </a:cubicBezTo>
                  <a:cubicBezTo>
                    <a:pt x="235308" y="857904"/>
                    <a:pt x="246738" y="869334"/>
                    <a:pt x="261978" y="878859"/>
                  </a:cubicBezTo>
                  <a:cubicBezTo>
                    <a:pt x="277218" y="888384"/>
                    <a:pt x="299125" y="896004"/>
                    <a:pt x="320080" y="896956"/>
                  </a:cubicBezTo>
                  <a:cubicBezTo>
                    <a:pt x="341035" y="897909"/>
                    <a:pt x="360085" y="893146"/>
                    <a:pt x="373420" y="887431"/>
                  </a:cubicBezTo>
                  <a:cubicBezTo>
                    <a:pt x="387708" y="881716"/>
                    <a:pt x="398185" y="875049"/>
                    <a:pt x="407710" y="868381"/>
                  </a:cubicBezTo>
                  <a:cubicBezTo>
                    <a:pt x="425808" y="855046"/>
                    <a:pt x="438190" y="842664"/>
                    <a:pt x="449620" y="830281"/>
                  </a:cubicBezTo>
                  <a:cubicBezTo>
                    <a:pt x="460098" y="818851"/>
                    <a:pt x="469623" y="807421"/>
                    <a:pt x="477243" y="796944"/>
                  </a:cubicBezTo>
                  <a:cubicBezTo>
                    <a:pt x="485815" y="786466"/>
                    <a:pt x="492483" y="775989"/>
                    <a:pt x="499150" y="766464"/>
                  </a:cubicBezTo>
                  <a:cubicBezTo>
                    <a:pt x="511533" y="747414"/>
                    <a:pt x="522010" y="731221"/>
                    <a:pt x="529630" y="717886"/>
                  </a:cubicBezTo>
                  <a:cubicBezTo>
                    <a:pt x="537250" y="704551"/>
                    <a:pt x="543918" y="694074"/>
                    <a:pt x="547728" y="686454"/>
                  </a:cubicBezTo>
                  <a:cubicBezTo>
                    <a:pt x="551538" y="678834"/>
                    <a:pt x="554395" y="675024"/>
                    <a:pt x="554395" y="675024"/>
                  </a:cubicBezTo>
                  <a:cubicBezTo>
                    <a:pt x="555348" y="674071"/>
                    <a:pt x="556300" y="672166"/>
                    <a:pt x="556300" y="670261"/>
                  </a:cubicBezTo>
                  <a:cubicBezTo>
                    <a:pt x="573445" y="631209"/>
                    <a:pt x="561063" y="585489"/>
                    <a:pt x="527725" y="561676"/>
                  </a:cubicBezTo>
                  <a:close/>
                  <a:moveTo>
                    <a:pt x="343893" y="745509"/>
                  </a:moveTo>
                  <a:cubicBezTo>
                    <a:pt x="343893" y="745509"/>
                    <a:pt x="342940" y="744556"/>
                    <a:pt x="341988" y="743604"/>
                  </a:cubicBezTo>
                  <a:cubicBezTo>
                    <a:pt x="344845" y="746461"/>
                    <a:pt x="344845" y="746461"/>
                    <a:pt x="343893" y="745509"/>
                  </a:cubicBez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3" name="Freeform: Shape 21">
              <a:extLst>
                <a:ext uri="{FF2B5EF4-FFF2-40B4-BE49-F238E27FC236}">
                  <a16:creationId xmlns:a16="http://schemas.microsoft.com/office/drawing/2014/main" xmlns="" id="{32628F3A-B1CF-4B9F-A711-5B385484BFDD}"/>
                </a:ext>
              </a:extLst>
            </p:cNvPr>
            <p:cNvSpPr/>
            <p:nvPr/>
          </p:nvSpPr>
          <p:spPr>
            <a:xfrm>
              <a:off x="4552462" y="3714275"/>
              <a:ext cx="962022" cy="762000"/>
            </a:xfrm>
            <a:custGeom>
              <a:avLst/>
              <a:gdLst>
                <a:gd name="connsiteX0" fmla="*/ 963454 w 962025"/>
                <a:gd name="connsiteY0" fmla="*/ 457676 h 762000"/>
                <a:gd name="connsiteX1" fmla="*/ 697706 w 962025"/>
                <a:gd name="connsiteY1" fmla="*/ 7144 h 762000"/>
                <a:gd name="connsiteX2" fmla="*/ 205264 w 962025"/>
                <a:gd name="connsiteY2" fmla="*/ 7144 h 762000"/>
                <a:gd name="connsiteX3" fmla="*/ 7144 w 962025"/>
                <a:gd name="connsiteY3" fmla="*/ 457676 h 762000"/>
                <a:gd name="connsiteX4" fmla="*/ 7144 w 962025"/>
                <a:gd name="connsiteY4" fmla="*/ 699611 h 762000"/>
                <a:gd name="connsiteX5" fmla="*/ 963454 w 962025"/>
                <a:gd name="connsiteY5" fmla="*/ 699611 h 762000"/>
                <a:gd name="connsiteX6" fmla="*/ 963454 w 962025"/>
                <a:gd name="connsiteY6" fmla="*/ 457676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025" h="762000">
                  <a:moveTo>
                    <a:pt x="963454" y="457676"/>
                  </a:moveTo>
                  <a:lnTo>
                    <a:pt x="697706" y="7144"/>
                  </a:lnTo>
                  <a:lnTo>
                    <a:pt x="205264" y="7144"/>
                  </a:lnTo>
                  <a:lnTo>
                    <a:pt x="7144" y="457676"/>
                  </a:lnTo>
                  <a:lnTo>
                    <a:pt x="7144" y="699611"/>
                  </a:lnTo>
                  <a:cubicBezTo>
                    <a:pt x="86201" y="770096"/>
                    <a:pt x="667226" y="782479"/>
                    <a:pt x="963454" y="699611"/>
                  </a:cubicBezTo>
                  <a:lnTo>
                    <a:pt x="963454" y="457676"/>
                  </a:lnTo>
                  <a:close/>
                </a:path>
              </a:pathLst>
            </a:custGeom>
            <a:solidFill>
              <a:srgbClr val="B2B2B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4" name="Freeform: Shape 22">
              <a:extLst>
                <a:ext uri="{FF2B5EF4-FFF2-40B4-BE49-F238E27FC236}">
                  <a16:creationId xmlns:a16="http://schemas.microsoft.com/office/drawing/2014/main" xmlns="" id="{978155B2-D369-4125-A987-432FB30571E9}"/>
                </a:ext>
              </a:extLst>
            </p:cNvPr>
            <p:cNvSpPr/>
            <p:nvPr/>
          </p:nvSpPr>
          <p:spPr>
            <a:xfrm>
              <a:off x="4920126" y="2472215"/>
              <a:ext cx="228599" cy="342900"/>
            </a:xfrm>
            <a:custGeom>
              <a:avLst/>
              <a:gdLst>
                <a:gd name="connsiteX0" fmla="*/ 7144 w 228600"/>
                <a:gd name="connsiteY0" fmla="*/ 7144 h 342900"/>
                <a:gd name="connsiteX1" fmla="*/ 224314 w 228600"/>
                <a:gd name="connsiteY1" fmla="*/ 7144 h 342900"/>
                <a:gd name="connsiteX2" fmla="*/ 224314 w 228600"/>
                <a:gd name="connsiteY2" fmla="*/ 338614 h 342900"/>
                <a:gd name="connsiteX3" fmla="*/ 7144 w 228600"/>
                <a:gd name="connsiteY3" fmla="*/ 33861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600" h="342900">
                  <a:moveTo>
                    <a:pt x="7144" y="7144"/>
                  </a:moveTo>
                  <a:lnTo>
                    <a:pt x="224314" y="7144"/>
                  </a:lnTo>
                  <a:lnTo>
                    <a:pt x="224314" y="338614"/>
                  </a:lnTo>
                  <a:lnTo>
                    <a:pt x="7144" y="338614"/>
                  </a:lnTo>
                  <a:close/>
                </a:path>
              </a:pathLst>
            </a:custGeom>
            <a:solidFill>
              <a:srgbClr val="DEAB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5" name="Freeform: Shape 23">
              <a:extLst>
                <a:ext uri="{FF2B5EF4-FFF2-40B4-BE49-F238E27FC236}">
                  <a16:creationId xmlns:a16="http://schemas.microsoft.com/office/drawing/2014/main" xmlns="" id="{B975BAB1-0BA6-4593-B670-31DBC136D7D3}"/>
                </a:ext>
              </a:extLst>
            </p:cNvPr>
            <p:cNvSpPr/>
            <p:nvPr/>
          </p:nvSpPr>
          <p:spPr>
            <a:xfrm>
              <a:off x="4643726" y="2083646"/>
              <a:ext cx="123825" cy="200025"/>
            </a:xfrm>
            <a:custGeom>
              <a:avLst/>
              <a:gdLst>
                <a:gd name="connsiteX0" fmla="*/ 116856 w 123825"/>
                <a:gd name="connsiteY0" fmla="*/ 28048 h 200025"/>
                <a:gd name="connsiteX1" fmla="*/ 61611 w 123825"/>
                <a:gd name="connsiteY1" fmla="*/ 8045 h 200025"/>
                <a:gd name="connsiteX2" fmla="*/ 58753 w 123825"/>
                <a:gd name="connsiteY2" fmla="*/ 8045 h 200025"/>
                <a:gd name="connsiteX3" fmla="*/ 10176 w 123825"/>
                <a:gd name="connsiteY3" fmla="*/ 116630 h 200025"/>
                <a:gd name="connsiteX4" fmla="*/ 99711 w 123825"/>
                <a:gd name="connsiteY4" fmla="*/ 194735 h 200025"/>
                <a:gd name="connsiteX5" fmla="*/ 106378 w 123825"/>
                <a:gd name="connsiteY5" fmla="*/ 192830 h 200025"/>
                <a:gd name="connsiteX6" fmla="*/ 116856 w 123825"/>
                <a:gd name="connsiteY6" fmla="*/ 2804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00025">
                  <a:moveTo>
                    <a:pt x="116856" y="28048"/>
                  </a:moveTo>
                  <a:cubicBezTo>
                    <a:pt x="100663" y="12807"/>
                    <a:pt x="80661" y="4235"/>
                    <a:pt x="61611" y="8045"/>
                  </a:cubicBezTo>
                  <a:cubicBezTo>
                    <a:pt x="60658" y="8045"/>
                    <a:pt x="59706" y="8045"/>
                    <a:pt x="58753" y="8045"/>
                  </a:cubicBezTo>
                  <a:cubicBezTo>
                    <a:pt x="20653" y="16617"/>
                    <a:pt x="-1254" y="65195"/>
                    <a:pt x="10176" y="116630"/>
                  </a:cubicBezTo>
                  <a:cubicBezTo>
                    <a:pt x="21606" y="168065"/>
                    <a:pt x="61611" y="203307"/>
                    <a:pt x="99711" y="194735"/>
                  </a:cubicBezTo>
                  <a:cubicBezTo>
                    <a:pt x="101616" y="194735"/>
                    <a:pt x="103521" y="193782"/>
                    <a:pt x="106378" y="192830"/>
                  </a:cubicBezTo>
                  <a:lnTo>
                    <a:pt x="116856" y="28048"/>
                  </a:ln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6" name="Freeform: Shape 24">
              <a:extLst>
                <a:ext uri="{FF2B5EF4-FFF2-40B4-BE49-F238E27FC236}">
                  <a16:creationId xmlns:a16="http://schemas.microsoft.com/office/drawing/2014/main" xmlns="" id="{D4FEDA7C-2DA8-4286-9765-572BB5504738}"/>
                </a:ext>
              </a:extLst>
            </p:cNvPr>
            <p:cNvSpPr/>
            <p:nvPr/>
          </p:nvSpPr>
          <p:spPr>
            <a:xfrm>
              <a:off x="5303982" y="2083955"/>
              <a:ext cx="123825" cy="200025"/>
            </a:xfrm>
            <a:custGeom>
              <a:avLst/>
              <a:gdLst>
                <a:gd name="connsiteX0" fmla="*/ 65246 w 123825"/>
                <a:gd name="connsiteY0" fmla="*/ 7736 h 200025"/>
                <a:gd name="connsiteX1" fmla="*/ 62389 w 123825"/>
                <a:gd name="connsiteY1" fmla="*/ 7736 h 200025"/>
                <a:gd name="connsiteX2" fmla="*/ 7144 w 123825"/>
                <a:gd name="connsiteY2" fmla="*/ 27738 h 200025"/>
                <a:gd name="connsiteX3" fmla="*/ 17621 w 123825"/>
                <a:gd name="connsiteY3" fmla="*/ 192521 h 200025"/>
                <a:gd name="connsiteX4" fmla="*/ 24289 w 123825"/>
                <a:gd name="connsiteY4" fmla="*/ 194426 h 200025"/>
                <a:gd name="connsiteX5" fmla="*/ 113824 w 123825"/>
                <a:gd name="connsiteY5" fmla="*/ 116321 h 200025"/>
                <a:gd name="connsiteX6" fmla="*/ 65246 w 123825"/>
                <a:gd name="connsiteY6" fmla="*/ 773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00025">
                  <a:moveTo>
                    <a:pt x="65246" y="7736"/>
                  </a:moveTo>
                  <a:cubicBezTo>
                    <a:pt x="64294" y="7736"/>
                    <a:pt x="63341" y="7736"/>
                    <a:pt x="62389" y="7736"/>
                  </a:cubicBezTo>
                  <a:cubicBezTo>
                    <a:pt x="43339" y="4878"/>
                    <a:pt x="23336" y="12498"/>
                    <a:pt x="7144" y="27738"/>
                  </a:cubicBezTo>
                  <a:lnTo>
                    <a:pt x="17621" y="192521"/>
                  </a:lnTo>
                  <a:cubicBezTo>
                    <a:pt x="19526" y="193473"/>
                    <a:pt x="21431" y="193473"/>
                    <a:pt x="24289" y="194426"/>
                  </a:cubicBezTo>
                  <a:cubicBezTo>
                    <a:pt x="62389" y="202998"/>
                    <a:pt x="102394" y="167756"/>
                    <a:pt x="113824" y="116321"/>
                  </a:cubicBezTo>
                  <a:cubicBezTo>
                    <a:pt x="125254" y="64886"/>
                    <a:pt x="103346" y="16308"/>
                    <a:pt x="65246" y="7736"/>
                  </a:cubicBez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7" name="Freeform: Shape 25">
              <a:extLst>
                <a:ext uri="{FF2B5EF4-FFF2-40B4-BE49-F238E27FC236}">
                  <a16:creationId xmlns:a16="http://schemas.microsoft.com/office/drawing/2014/main" xmlns="" id="{B3FC5766-F04D-4915-A87D-1DC442F8BC6F}"/>
                </a:ext>
              </a:extLst>
            </p:cNvPr>
            <p:cNvSpPr/>
            <p:nvPr/>
          </p:nvSpPr>
          <p:spPr>
            <a:xfrm>
              <a:off x="4644284" y="2154080"/>
              <a:ext cx="114300" cy="133350"/>
            </a:xfrm>
            <a:custGeom>
              <a:avLst/>
              <a:gdLst>
                <a:gd name="connsiteX0" fmla="*/ 10571 w 114300"/>
                <a:gd name="connsiteY0" fmla="*/ 22384 h 133350"/>
                <a:gd name="connsiteX1" fmla="*/ 7713 w 114300"/>
                <a:gd name="connsiteY1" fmla="*/ 7144 h 133350"/>
                <a:gd name="connsiteX2" fmla="*/ 9618 w 114300"/>
                <a:gd name="connsiteY2" fmla="*/ 47149 h 133350"/>
                <a:gd name="connsiteX3" fmla="*/ 99153 w 114300"/>
                <a:gd name="connsiteY3" fmla="*/ 125254 h 133350"/>
                <a:gd name="connsiteX4" fmla="*/ 105821 w 114300"/>
                <a:gd name="connsiteY4" fmla="*/ 123349 h 133350"/>
                <a:gd name="connsiteX5" fmla="*/ 107726 w 114300"/>
                <a:gd name="connsiteY5" fmla="*/ 101441 h 133350"/>
                <a:gd name="connsiteX6" fmla="*/ 10571 w 114300"/>
                <a:gd name="connsiteY6" fmla="*/ 2238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33350">
                  <a:moveTo>
                    <a:pt x="10571" y="22384"/>
                  </a:moveTo>
                  <a:cubicBezTo>
                    <a:pt x="9618" y="16669"/>
                    <a:pt x="8666" y="11906"/>
                    <a:pt x="7713" y="7144"/>
                  </a:cubicBezTo>
                  <a:cubicBezTo>
                    <a:pt x="6761" y="19526"/>
                    <a:pt x="6761" y="32861"/>
                    <a:pt x="9618" y="47149"/>
                  </a:cubicBezTo>
                  <a:cubicBezTo>
                    <a:pt x="21048" y="98584"/>
                    <a:pt x="61053" y="133826"/>
                    <a:pt x="99153" y="125254"/>
                  </a:cubicBezTo>
                  <a:cubicBezTo>
                    <a:pt x="101058" y="125254"/>
                    <a:pt x="102963" y="124301"/>
                    <a:pt x="105821" y="123349"/>
                  </a:cubicBezTo>
                  <a:lnTo>
                    <a:pt x="107726" y="101441"/>
                  </a:lnTo>
                  <a:cubicBezTo>
                    <a:pt x="65816" y="107156"/>
                    <a:pt x="22953" y="72866"/>
                    <a:pt x="10571" y="22384"/>
                  </a:cubicBezTo>
                  <a:close/>
                </a:path>
              </a:pathLst>
            </a:custGeom>
            <a:solidFill>
              <a:srgbClr val="F2BB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8" name="Freeform: Shape 26">
              <a:extLst>
                <a:ext uri="{FF2B5EF4-FFF2-40B4-BE49-F238E27FC236}">
                  <a16:creationId xmlns:a16="http://schemas.microsoft.com/office/drawing/2014/main" xmlns="" id="{17B8F677-2700-4F2E-A8E2-27781DFE5CF7}"/>
                </a:ext>
              </a:extLst>
            </p:cNvPr>
            <p:cNvSpPr/>
            <p:nvPr/>
          </p:nvSpPr>
          <p:spPr>
            <a:xfrm>
              <a:off x="5313507" y="2153126"/>
              <a:ext cx="114300" cy="133350"/>
            </a:xfrm>
            <a:custGeom>
              <a:avLst/>
              <a:gdLst>
                <a:gd name="connsiteX0" fmla="*/ 106204 w 114300"/>
                <a:gd name="connsiteY0" fmla="*/ 7144 h 133350"/>
                <a:gd name="connsiteX1" fmla="*/ 103346 w 114300"/>
                <a:gd name="connsiteY1" fmla="*/ 23336 h 133350"/>
                <a:gd name="connsiteX2" fmla="*/ 7144 w 114300"/>
                <a:gd name="connsiteY2" fmla="*/ 103346 h 133350"/>
                <a:gd name="connsiteX3" fmla="*/ 8096 w 114300"/>
                <a:gd name="connsiteY3" fmla="*/ 124301 h 133350"/>
                <a:gd name="connsiteX4" fmla="*/ 14764 w 114300"/>
                <a:gd name="connsiteY4" fmla="*/ 126206 h 133350"/>
                <a:gd name="connsiteX5" fmla="*/ 104299 w 114300"/>
                <a:gd name="connsiteY5" fmla="*/ 48101 h 133350"/>
                <a:gd name="connsiteX6" fmla="*/ 106204 w 114300"/>
                <a:gd name="connsiteY6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33350">
                  <a:moveTo>
                    <a:pt x="106204" y="7144"/>
                  </a:moveTo>
                  <a:cubicBezTo>
                    <a:pt x="105251" y="12859"/>
                    <a:pt x="104299" y="17621"/>
                    <a:pt x="103346" y="23336"/>
                  </a:cubicBezTo>
                  <a:cubicBezTo>
                    <a:pt x="90964" y="69056"/>
                    <a:pt x="50006" y="101441"/>
                    <a:pt x="7144" y="103346"/>
                  </a:cubicBezTo>
                  <a:lnTo>
                    <a:pt x="8096" y="124301"/>
                  </a:lnTo>
                  <a:cubicBezTo>
                    <a:pt x="10001" y="125254"/>
                    <a:pt x="11906" y="125254"/>
                    <a:pt x="14764" y="126206"/>
                  </a:cubicBezTo>
                  <a:cubicBezTo>
                    <a:pt x="52864" y="134779"/>
                    <a:pt x="92869" y="99536"/>
                    <a:pt x="104299" y="48101"/>
                  </a:cubicBezTo>
                  <a:cubicBezTo>
                    <a:pt x="107156" y="33814"/>
                    <a:pt x="108109" y="19526"/>
                    <a:pt x="106204" y="7144"/>
                  </a:cubicBezTo>
                  <a:close/>
                </a:path>
              </a:pathLst>
            </a:custGeom>
            <a:solidFill>
              <a:srgbClr val="F2BB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9" name="Freeform: Shape 27">
              <a:extLst>
                <a:ext uri="{FF2B5EF4-FFF2-40B4-BE49-F238E27FC236}">
                  <a16:creationId xmlns:a16="http://schemas.microsoft.com/office/drawing/2014/main" xmlns="" id="{928B2461-3F1C-4817-B44F-BE9E21BAEDA1}"/>
                </a:ext>
              </a:extLst>
            </p:cNvPr>
            <p:cNvSpPr/>
            <p:nvPr/>
          </p:nvSpPr>
          <p:spPr>
            <a:xfrm>
              <a:off x="4742069" y="1838801"/>
              <a:ext cx="581023" cy="752475"/>
            </a:xfrm>
            <a:custGeom>
              <a:avLst/>
              <a:gdLst>
                <a:gd name="connsiteX0" fmla="*/ 570011 w 581025"/>
                <a:gd name="connsiteY0" fmla="*/ 272891 h 752475"/>
                <a:gd name="connsiteX1" fmla="*/ 560486 w 581025"/>
                <a:gd name="connsiteY1" fmla="*/ 132874 h 752475"/>
                <a:gd name="connsiteX2" fmla="*/ 558581 w 581025"/>
                <a:gd name="connsiteY2" fmla="*/ 116681 h 752475"/>
                <a:gd name="connsiteX3" fmla="*/ 476666 w 581025"/>
                <a:gd name="connsiteY3" fmla="*/ 31909 h 752475"/>
                <a:gd name="connsiteX4" fmla="*/ 301406 w 581025"/>
                <a:gd name="connsiteY4" fmla="*/ 7144 h 752475"/>
                <a:gd name="connsiteX5" fmla="*/ 295691 w 581025"/>
                <a:gd name="connsiteY5" fmla="*/ 7144 h 752475"/>
                <a:gd name="connsiteX6" fmla="*/ 289976 w 581025"/>
                <a:gd name="connsiteY6" fmla="*/ 7144 h 752475"/>
                <a:gd name="connsiteX7" fmla="*/ 114716 w 581025"/>
                <a:gd name="connsiteY7" fmla="*/ 31909 h 752475"/>
                <a:gd name="connsiteX8" fmla="*/ 57566 w 581025"/>
                <a:gd name="connsiteY8" fmla="*/ 66199 h 752475"/>
                <a:gd name="connsiteX9" fmla="*/ 28038 w 581025"/>
                <a:gd name="connsiteY9" fmla="*/ 133826 h 752475"/>
                <a:gd name="connsiteX10" fmla="*/ 18513 w 581025"/>
                <a:gd name="connsiteY10" fmla="*/ 273844 h 752475"/>
                <a:gd name="connsiteX11" fmla="*/ 8036 w 581025"/>
                <a:gd name="connsiteY11" fmla="*/ 438626 h 752475"/>
                <a:gd name="connsiteX12" fmla="*/ 8036 w 581025"/>
                <a:gd name="connsiteY12" fmla="*/ 444341 h 752475"/>
                <a:gd name="connsiteX13" fmla="*/ 68996 w 581025"/>
                <a:gd name="connsiteY13" fmla="*/ 622459 h 752475"/>
                <a:gd name="connsiteX14" fmla="*/ 163293 w 581025"/>
                <a:gd name="connsiteY14" fmla="*/ 723424 h 752475"/>
                <a:gd name="connsiteX15" fmla="*/ 214728 w 581025"/>
                <a:gd name="connsiteY15" fmla="*/ 745331 h 752475"/>
                <a:gd name="connsiteX16" fmla="*/ 373796 w 581025"/>
                <a:gd name="connsiteY16" fmla="*/ 745331 h 752475"/>
                <a:gd name="connsiteX17" fmla="*/ 425231 w 581025"/>
                <a:gd name="connsiteY17" fmla="*/ 723424 h 752475"/>
                <a:gd name="connsiteX18" fmla="*/ 520481 w 581025"/>
                <a:gd name="connsiteY18" fmla="*/ 621506 h 752475"/>
                <a:gd name="connsiteX19" fmla="*/ 581441 w 581025"/>
                <a:gd name="connsiteY19" fmla="*/ 443389 h 752475"/>
                <a:gd name="connsiteX20" fmla="*/ 581441 w 581025"/>
                <a:gd name="connsiteY20" fmla="*/ 437674 h 752475"/>
                <a:gd name="connsiteX21" fmla="*/ 570011 w 581025"/>
                <a:gd name="connsiteY21" fmla="*/ 272891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81025" h="752475">
                  <a:moveTo>
                    <a:pt x="570011" y="272891"/>
                  </a:moveTo>
                  <a:lnTo>
                    <a:pt x="560486" y="132874"/>
                  </a:lnTo>
                  <a:cubicBezTo>
                    <a:pt x="560486" y="127159"/>
                    <a:pt x="559533" y="122396"/>
                    <a:pt x="558581" y="116681"/>
                  </a:cubicBezTo>
                  <a:cubicBezTo>
                    <a:pt x="550008" y="75724"/>
                    <a:pt x="517623" y="42386"/>
                    <a:pt x="476666" y="31909"/>
                  </a:cubicBezTo>
                  <a:cubicBezTo>
                    <a:pt x="417611" y="17621"/>
                    <a:pt x="357603" y="9049"/>
                    <a:pt x="301406" y="7144"/>
                  </a:cubicBezTo>
                  <a:cubicBezTo>
                    <a:pt x="299501" y="7144"/>
                    <a:pt x="297596" y="7144"/>
                    <a:pt x="295691" y="7144"/>
                  </a:cubicBezTo>
                  <a:cubicBezTo>
                    <a:pt x="293786" y="7144"/>
                    <a:pt x="291881" y="7144"/>
                    <a:pt x="289976" y="7144"/>
                  </a:cubicBezTo>
                  <a:cubicBezTo>
                    <a:pt x="233778" y="8096"/>
                    <a:pt x="172818" y="17621"/>
                    <a:pt x="114716" y="31909"/>
                  </a:cubicBezTo>
                  <a:cubicBezTo>
                    <a:pt x="91856" y="37624"/>
                    <a:pt x="71853" y="50006"/>
                    <a:pt x="57566" y="66199"/>
                  </a:cubicBezTo>
                  <a:cubicBezTo>
                    <a:pt x="39468" y="85249"/>
                    <a:pt x="29943" y="108109"/>
                    <a:pt x="28038" y="133826"/>
                  </a:cubicBezTo>
                  <a:lnTo>
                    <a:pt x="18513" y="273844"/>
                  </a:lnTo>
                  <a:lnTo>
                    <a:pt x="8036" y="438626"/>
                  </a:lnTo>
                  <a:lnTo>
                    <a:pt x="8036" y="444341"/>
                  </a:lnTo>
                  <a:cubicBezTo>
                    <a:pt x="2321" y="510064"/>
                    <a:pt x="24228" y="574834"/>
                    <a:pt x="68996" y="622459"/>
                  </a:cubicBezTo>
                  <a:lnTo>
                    <a:pt x="163293" y="723424"/>
                  </a:lnTo>
                  <a:cubicBezTo>
                    <a:pt x="176628" y="737711"/>
                    <a:pt x="194726" y="745331"/>
                    <a:pt x="214728" y="745331"/>
                  </a:cubicBezTo>
                  <a:lnTo>
                    <a:pt x="373796" y="745331"/>
                  </a:lnTo>
                  <a:cubicBezTo>
                    <a:pt x="392846" y="745331"/>
                    <a:pt x="411896" y="737711"/>
                    <a:pt x="425231" y="723424"/>
                  </a:cubicBezTo>
                  <a:lnTo>
                    <a:pt x="520481" y="621506"/>
                  </a:lnTo>
                  <a:cubicBezTo>
                    <a:pt x="565248" y="573881"/>
                    <a:pt x="588108" y="508159"/>
                    <a:pt x="581441" y="443389"/>
                  </a:cubicBezTo>
                  <a:lnTo>
                    <a:pt x="581441" y="437674"/>
                  </a:lnTo>
                  <a:lnTo>
                    <a:pt x="570011" y="272891"/>
                  </a:ln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30" name="Freeform: Shape 28">
              <a:extLst>
                <a:ext uri="{FF2B5EF4-FFF2-40B4-BE49-F238E27FC236}">
                  <a16:creationId xmlns:a16="http://schemas.microsoft.com/office/drawing/2014/main" xmlns="" id="{AF560B06-8BEA-4286-A24D-033E1B56949D}"/>
                </a:ext>
              </a:extLst>
            </p:cNvPr>
            <p:cNvSpPr/>
            <p:nvPr/>
          </p:nvSpPr>
          <p:spPr>
            <a:xfrm>
              <a:off x="4742009" y="2300765"/>
              <a:ext cx="581023" cy="285750"/>
            </a:xfrm>
            <a:custGeom>
              <a:avLst/>
              <a:gdLst>
                <a:gd name="connsiteX0" fmla="*/ 524351 w 581025"/>
                <a:gd name="connsiteY0" fmla="*/ 113824 h 285750"/>
                <a:gd name="connsiteX1" fmla="*/ 427196 w 581025"/>
                <a:gd name="connsiteY1" fmla="*/ 215741 h 285750"/>
                <a:gd name="connsiteX2" fmla="*/ 374809 w 581025"/>
                <a:gd name="connsiteY2" fmla="*/ 237649 h 285750"/>
                <a:gd name="connsiteX3" fmla="*/ 212884 w 581025"/>
                <a:gd name="connsiteY3" fmla="*/ 237649 h 285750"/>
                <a:gd name="connsiteX4" fmla="*/ 160496 w 581025"/>
                <a:gd name="connsiteY4" fmla="*/ 215741 h 285750"/>
                <a:gd name="connsiteX5" fmla="*/ 64294 w 581025"/>
                <a:gd name="connsiteY5" fmla="*/ 114776 h 285750"/>
                <a:gd name="connsiteX6" fmla="*/ 7144 w 581025"/>
                <a:gd name="connsiteY6" fmla="*/ 9049 h 285750"/>
                <a:gd name="connsiteX7" fmla="*/ 69056 w 581025"/>
                <a:gd name="connsiteY7" fmla="*/ 160496 h 285750"/>
                <a:gd name="connsiteX8" fmla="*/ 163354 w 581025"/>
                <a:gd name="connsiteY8" fmla="*/ 261461 h 285750"/>
                <a:gd name="connsiteX9" fmla="*/ 214789 w 581025"/>
                <a:gd name="connsiteY9" fmla="*/ 283369 h 285750"/>
                <a:gd name="connsiteX10" fmla="*/ 373856 w 581025"/>
                <a:gd name="connsiteY10" fmla="*/ 283369 h 285750"/>
                <a:gd name="connsiteX11" fmla="*/ 425291 w 581025"/>
                <a:gd name="connsiteY11" fmla="*/ 261461 h 285750"/>
                <a:gd name="connsiteX12" fmla="*/ 520541 w 581025"/>
                <a:gd name="connsiteY12" fmla="*/ 159544 h 285750"/>
                <a:gd name="connsiteX13" fmla="*/ 582454 w 581025"/>
                <a:gd name="connsiteY13" fmla="*/ 7144 h 285750"/>
                <a:gd name="connsiteX14" fmla="*/ 524351 w 581025"/>
                <a:gd name="connsiteY14" fmla="*/ 113824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81025" h="285750">
                  <a:moveTo>
                    <a:pt x="524351" y="113824"/>
                  </a:moveTo>
                  <a:lnTo>
                    <a:pt x="427196" y="215741"/>
                  </a:lnTo>
                  <a:cubicBezTo>
                    <a:pt x="413861" y="230029"/>
                    <a:pt x="394811" y="237649"/>
                    <a:pt x="374809" y="237649"/>
                  </a:cubicBezTo>
                  <a:lnTo>
                    <a:pt x="212884" y="237649"/>
                  </a:lnTo>
                  <a:cubicBezTo>
                    <a:pt x="192881" y="237649"/>
                    <a:pt x="173831" y="230029"/>
                    <a:pt x="160496" y="215741"/>
                  </a:cubicBezTo>
                  <a:lnTo>
                    <a:pt x="64294" y="114776"/>
                  </a:lnTo>
                  <a:cubicBezTo>
                    <a:pt x="35719" y="84296"/>
                    <a:pt x="15716" y="48101"/>
                    <a:pt x="7144" y="9049"/>
                  </a:cubicBezTo>
                  <a:cubicBezTo>
                    <a:pt x="8096" y="65246"/>
                    <a:pt x="30004" y="119539"/>
                    <a:pt x="69056" y="160496"/>
                  </a:cubicBezTo>
                  <a:lnTo>
                    <a:pt x="163354" y="261461"/>
                  </a:lnTo>
                  <a:cubicBezTo>
                    <a:pt x="176689" y="275749"/>
                    <a:pt x="194786" y="283369"/>
                    <a:pt x="214789" y="283369"/>
                  </a:cubicBezTo>
                  <a:lnTo>
                    <a:pt x="373856" y="283369"/>
                  </a:lnTo>
                  <a:cubicBezTo>
                    <a:pt x="392906" y="283369"/>
                    <a:pt x="411956" y="275749"/>
                    <a:pt x="425291" y="261461"/>
                  </a:cubicBezTo>
                  <a:lnTo>
                    <a:pt x="520541" y="159544"/>
                  </a:lnTo>
                  <a:cubicBezTo>
                    <a:pt x="559594" y="117634"/>
                    <a:pt x="581501" y="63341"/>
                    <a:pt x="582454" y="7144"/>
                  </a:cubicBezTo>
                  <a:cubicBezTo>
                    <a:pt x="572929" y="47149"/>
                    <a:pt x="552926" y="84296"/>
                    <a:pt x="524351" y="113824"/>
                  </a:cubicBezTo>
                  <a:close/>
                </a:path>
              </a:pathLst>
            </a:custGeom>
            <a:solidFill>
              <a:srgbClr val="EBB58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31" name="Freeform: Shape 29">
              <a:extLst>
                <a:ext uri="{FF2B5EF4-FFF2-40B4-BE49-F238E27FC236}">
                  <a16:creationId xmlns:a16="http://schemas.microsoft.com/office/drawing/2014/main" xmlns="" id="{7FC256A2-BEB2-479A-9BA6-14D00AD6842C}"/>
                </a:ext>
              </a:extLst>
            </p:cNvPr>
            <p:cNvSpPr/>
            <p:nvPr/>
          </p:nvSpPr>
          <p:spPr>
            <a:xfrm>
              <a:off x="4789633" y="1839755"/>
              <a:ext cx="514348" cy="133350"/>
            </a:xfrm>
            <a:custGeom>
              <a:avLst/>
              <a:gdLst>
                <a:gd name="connsiteX0" fmla="*/ 272891 w 514350"/>
                <a:gd name="connsiteY0" fmla="*/ 103346 h 133350"/>
                <a:gd name="connsiteX1" fmla="*/ 322421 w 514350"/>
                <a:gd name="connsiteY1" fmla="*/ 131921 h 133350"/>
                <a:gd name="connsiteX2" fmla="*/ 67151 w 514350"/>
                <a:gd name="connsiteY2" fmla="*/ 58579 h 133350"/>
                <a:gd name="connsiteX3" fmla="*/ 69056 w 514350"/>
                <a:gd name="connsiteY3" fmla="*/ 57626 h 133350"/>
                <a:gd name="connsiteX4" fmla="*/ 7144 w 514350"/>
                <a:gd name="connsiteY4" fmla="*/ 66199 h 133350"/>
                <a:gd name="connsiteX5" fmla="*/ 64294 w 514350"/>
                <a:gd name="connsiteY5" fmla="*/ 31909 h 133350"/>
                <a:gd name="connsiteX6" fmla="*/ 239554 w 514350"/>
                <a:gd name="connsiteY6" fmla="*/ 7144 h 133350"/>
                <a:gd name="connsiteX7" fmla="*/ 245269 w 514350"/>
                <a:gd name="connsiteY7" fmla="*/ 7144 h 133350"/>
                <a:gd name="connsiteX8" fmla="*/ 250984 w 514350"/>
                <a:gd name="connsiteY8" fmla="*/ 7144 h 133350"/>
                <a:gd name="connsiteX9" fmla="*/ 426244 w 514350"/>
                <a:gd name="connsiteY9" fmla="*/ 31909 h 133350"/>
                <a:gd name="connsiteX10" fmla="*/ 508159 w 514350"/>
                <a:gd name="connsiteY10" fmla="*/ 116681 h 133350"/>
                <a:gd name="connsiteX11" fmla="*/ 272891 w 514350"/>
                <a:gd name="connsiteY11" fmla="*/ 10334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50" h="133350">
                  <a:moveTo>
                    <a:pt x="272891" y="103346"/>
                  </a:moveTo>
                  <a:cubicBezTo>
                    <a:pt x="290036" y="113824"/>
                    <a:pt x="306229" y="123349"/>
                    <a:pt x="322421" y="131921"/>
                  </a:cubicBezTo>
                  <a:cubicBezTo>
                    <a:pt x="231934" y="124301"/>
                    <a:pt x="159544" y="56674"/>
                    <a:pt x="67151" y="58579"/>
                  </a:cubicBezTo>
                  <a:cubicBezTo>
                    <a:pt x="68104" y="58579"/>
                    <a:pt x="68104" y="57626"/>
                    <a:pt x="69056" y="57626"/>
                  </a:cubicBezTo>
                  <a:cubicBezTo>
                    <a:pt x="48101" y="57626"/>
                    <a:pt x="28099" y="60484"/>
                    <a:pt x="7144" y="66199"/>
                  </a:cubicBezTo>
                  <a:cubicBezTo>
                    <a:pt x="21431" y="49054"/>
                    <a:pt x="41434" y="36671"/>
                    <a:pt x="64294" y="31909"/>
                  </a:cubicBezTo>
                  <a:cubicBezTo>
                    <a:pt x="123349" y="17621"/>
                    <a:pt x="184309" y="9049"/>
                    <a:pt x="239554" y="7144"/>
                  </a:cubicBezTo>
                  <a:cubicBezTo>
                    <a:pt x="241459" y="7144"/>
                    <a:pt x="243364" y="7144"/>
                    <a:pt x="245269" y="7144"/>
                  </a:cubicBezTo>
                  <a:cubicBezTo>
                    <a:pt x="247174" y="7144"/>
                    <a:pt x="249079" y="7144"/>
                    <a:pt x="250984" y="7144"/>
                  </a:cubicBezTo>
                  <a:cubicBezTo>
                    <a:pt x="307181" y="8096"/>
                    <a:pt x="368141" y="17621"/>
                    <a:pt x="426244" y="31909"/>
                  </a:cubicBezTo>
                  <a:cubicBezTo>
                    <a:pt x="468154" y="42386"/>
                    <a:pt x="499586" y="75724"/>
                    <a:pt x="508159" y="116681"/>
                  </a:cubicBezTo>
                  <a:cubicBezTo>
                    <a:pt x="431006" y="148114"/>
                    <a:pt x="351949" y="128111"/>
                    <a:pt x="272891" y="103346"/>
                  </a:cubicBezTo>
                  <a:close/>
                </a:path>
              </a:pathLst>
            </a:custGeom>
            <a:solidFill>
              <a:srgbClr val="DBA9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32" name="Freeform: Shape 30">
              <a:extLst>
                <a:ext uri="{FF2B5EF4-FFF2-40B4-BE49-F238E27FC236}">
                  <a16:creationId xmlns:a16="http://schemas.microsoft.com/office/drawing/2014/main" xmlns="" id="{055692DC-288E-4BE4-890C-B6EF094FD03B}"/>
                </a:ext>
              </a:extLst>
            </p:cNvPr>
            <p:cNvSpPr/>
            <p:nvPr/>
          </p:nvSpPr>
          <p:spPr>
            <a:xfrm>
              <a:off x="4869463" y="2332911"/>
              <a:ext cx="323849" cy="57150"/>
            </a:xfrm>
            <a:custGeom>
              <a:avLst/>
              <a:gdLst>
                <a:gd name="connsiteX0" fmla="*/ 325459 w 323850"/>
                <a:gd name="connsiteY0" fmla="*/ 7382 h 57150"/>
                <a:gd name="connsiteX1" fmla="*/ 317839 w 323850"/>
                <a:gd name="connsiteY1" fmla="*/ 19764 h 57150"/>
                <a:gd name="connsiteX2" fmla="*/ 305457 w 323850"/>
                <a:gd name="connsiteY2" fmla="*/ 30242 h 57150"/>
                <a:gd name="connsiteX3" fmla="*/ 296884 w 323850"/>
                <a:gd name="connsiteY3" fmla="*/ 35957 h 57150"/>
                <a:gd name="connsiteX4" fmla="*/ 286407 w 323850"/>
                <a:gd name="connsiteY4" fmla="*/ 40719 h 57150"/>
                <a:gd name="connsiteX5" fmla="*/ 166392 w 323850"/>
                <a:gd name="connsiteY5" fmla="*/ 58817 h 57150"/>
                <a:gd name="connsiteX6" fmla="*/ 46377 w 323850"/>
                <a:gd name="connsiteY6" fmla="*/ 40719 h 57150"/>
                <a:gd name="connsiteX7" fmla="*/ 35899 w 323850"/>
                <a:gd name="connsiteY7" fmla="*/ 35957 h 57150"/>
                <a:gd name="connsiteX8" fmla="*/ 27327 w 323850"/>
                <a:gd name="connsiteY8" fmla="*/ 30242 h 57150"/>
                <a:gd name="connsiteX9" fmla="*/ 14944 w 323850"/>
                <a:gd name="connsiteY9" fmla="*/ 19764 h 57150"/>
                <a:gd name="connsiteX10" fmla="*/ 7324 w 323850"/>
                <a:gd name="connsiteY10" fmla="*/ 7382 h 57150"/>
                <a:gd name="connsiteX11" fmla="*/ 19707 w 323850"/>
                <a:gd name="connsiteY11" fmla="*/ 13097 h 57150"/>
                <a:gd name="connsiteX12" fmla="*/ 33042 w 323850"/>
                <a:gd name="connsiteY12" fmla="*/ 19764 h 57150"/>
                <a:gd name="connsiteX13" fmla="*/ 41614 w 323850"/>
                <a:gd name="connsiteY13" fmla="*/ 23574 h 57150"/>
                <a:gd name="connsiteX14" fmla="*/ 51139 w 323850"/>
                <a:gd name="connsiteY14" fmla="*/ 27384 h 57150"/>
                <a:gd name="connsiteX15" fmla="*/ 165439 w 323850"/>
                <a:gd name="connsiteY15" fmla="*/ 38814 h 57150"/>
                <a:gd name="connsiteX16" fmla="*/ 279739 w 323850"/>
                <a:gd name="connsiteY16" fmla="*/ 27384 h 57150"/>
                <a:gd name="connsiteX17" fmla="*/ 289264 w 323850"/>
                <a:gd name="connsiteY17" fmla="*/ 23574 h 57150"/>
                <a:gd name="connsiteX18" fmla="*/ 297837 w 323850"/>
                <a:gd name="connsiteY18" fmla="*/ 19764 h 57150"/>
                <a:gd name="connsiteX19" fmla="*/ 311172 w 323850"/>
                <a:gd name="connsiteY19" fmla="*/ 13097 h 57150"/>
                <a:gd name="connsiteX20" fmla="*/ 325459 w 323850"/>
                <a:gd name="connsiteY20" fmla="*/ 738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3850" h="57150">
                  <a:moveTo>
                    <a:pt x="325459" y="7382"/>
                  </a:moveTo>
                  <a:cubicBezTo>
                    <a:pt x="326412" y="8334"/>
                    <a:pt x="323554" y="12144"/>
                    <a:pt x="317839" y="19764"/>
                  </a:cubicBezTo>
                  <a:cubicBezTo>
                    <a:pt x="314982" y="22622"/>
                    <a:pt x="310219" y="26432"/>
                    <a:pt x="305457" y="30242"/>
                  </a:cubicBezTo>
                  <a:cubicBezTo>
                    <a:pt x="302599" y="32147"/>
                    <a:pt x="299742" y="34052"/>
                    <a:pt x="296884" y="35957"/>
                  </a:cubicBezTo>
                  <a:cubicBezTo>
                    <a:pt x="294027" y="37862"/>
                    <a:pt x="290217" y="39767"/>
                    <a:pt x="286407" y="40719"/>
                  </a:cubicBezTo>
                  <a:cubicBezTo>
                    <a:pt x="256879" y="54054"/>
                    <a:pt x="213064" y="60722"/>
                    <a:pt x="166392" y="58817"/>
                  </a:cubicBezTo>
                  <a:cubicBezTo>
                    <a:pt x="119719" y="59769"/>
                    <a:pt x="75904" y="54054"/>
                    <a:pt x="46377" y="40719"/>
                  </a:cubicBezTo>
                  <a:cubicBezTo>
                    <a:pt x="42567" y="38814"/>
                    <a:pt x="39709" y="37862"/>
                    <a:pt x="35899" y="35957"/>
                  </a:cubicBezTo>
                  <a:cubicBezTo>
                    <a:pt x="33042" y="34052"/>
                    <a:pt x="30184" y="32147"/>
                    <a:pt x="27327" y="30242"/>
                  </a:cubicBezTo>
                  <a:cubicBezTo>
                    <a:pt x="22564" y="26432"/>
                    <a:pt x="17802" y="22622"/>
                    <a:pt x="14944" y="19764"/>
                  </a:cubicBezTo>
                  <a:cubicBezTo>
                    <a:pt x="9229" y="13097"/>
                    <a:pt x="6372" y="8334"/>
                    <a:pt x="7324" y="7382"/>
                  </a:cubicBezTo>
                  <a:cubicBezTo>
                    <a:pt x="8277" y="6429"/>
                    <a:pt x="13039" y="8334"/>
                    <a:pt x="19707" y="13097"/>
                  </a:cubicBezTo>
                  <a:cubicBezTo>
                    <a:pt x="23517" y="15002"/>
                    <a:pt x="27327" y="17859"/>
                    <a:pt x="33042" y="19764"/>
                  </a:cubicBezTo>
                  <a:cubicBezTo>
                    <a:pt x="35899" y="20717"/>
                    <a:pt x="38757" y="22622"/>
                    <a:pt x="41614" y="23574"/>
                  </a:cubicBezTo>
                  <a:cubicBezTo>
                    <a:pt x="44472" y="24527"/>
                    <a:pt x="48282" y="25479"/>
                    <a:pt x="51139" y="27384"/>
                  </a:cubicBezTo>
                  <a:cubicBezTo>
                    <a:pt x="78762" y="36909"/>
                    <a:pt x="119719" y="39767"/>
                    <a:pt x="165439" y="38814"/>
                  </a:cubicBezTo>
                  <a:cubicBezTo>
                    <a:pt x="211159" y="39767"/>
                    <a:pt x="252117" y="35957"/>
                    <a:pt x="279739" y="27384"/>
                  </a:cubicBezTo>
                  <a:cubicBezTo>
                    <a:pt x="283549" y="26432"/>
                    <a:pt x="286407" y="25479"/>
                    <a:pt x="289264" y="23574"/>
                  </a:cubicBezTo>
                  <a:cubicBezTo>
                    <a:pt x="292122" y="22622"/>
                    <a:pt x="294979" y="20717"/>
                    <a:pt x="297837" y="19764"/>
                  </a:cubicBezTo>
                  <a:cubicBezTo>
                    <a:pt x="302599" y="16907"/>
                    <a:pt x="307362" y="15002"/>
                    <a:pt x="311172" y="13097"/>
                  </a:cubicBezTo>
                  <a:cubicBezTo>
                    <a:pt x="319744" y="8334"/>
                    <a:pt x="323554" y="6429"/>
                    <a:pt x="325459" y="7382"/>
                  </a:cubicBezTo>
                  <a:close/>
                </a:path>
              </a:pathLst>
            </a:custGeom>
            <a:solidFill>
              <a:srgbClr val="C4986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33" name="Freeform: Shape 31">
              <a:extLst>
                <a:ext uri="{FF2B5EF4-FFF2-40B4-BE49-F238E27FC236}">
                  <a16:creationId xmlns:a16="http://schemas.microsoft.com/office/drawing/2014/main" xmlns="" id="{49389A36-F9C1-44C9-BE55-1AB2B1B3C101}"/>
                </a:ext>
              </a:extLst>
            </p:cNvPr>
            <p:cNvSpPr/>
            <p:nvPr/>
          </p:nvSpPr>
          <p:spPr>
            <a:xfrm>
              <a:off x="4971537" y="2422685"/>
              <a:ext cx="123825" cy="47625"/>
            </a:xfrm>
            <a:custGeom>
              <a:avLst/>
              <a:gdLst>
                <a:gd name="connsiteX0" fmla="*/ 122420 w 123825"/>
                <a:gd name="connsiteY0" fmla="*/ 15716 h 47625"/>
                <a:gd name="connsiteX1" fmla="*/ 66223 w 123825"/>
                <a:gd name="connsiteY1" fmla="*/ 43339 h 47625"/>
                <a:gd name="connsiteX2" fmla="*/ 7168 w 123825"/>
                <a:gd name="connsiteY2" fmla="*/ 15716 h 47625"/>
                <a:gd name="connsiteX3" fmla="*/ 65270 w 123825"/>
                <a:gd name="connsiteY3" fmla="*/ 7144 h 47625"/>
                <a:gd name="connsiteX4" fmla="*/ 122420 w 123825"/>
                <a:gd name="connsiteY4" fmla="*/ 1571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47625">
                  <a:moveTo>
                    <a:pt x="122420" y="15716"/>
                  </a:moveTo>
                  <a:cubicBezTo>
                    <a:pt x="123373" y="21431"/>
                    <a:pt x="98608" y="43339"/>
                    <a:pt x="66223" y="43339"/>
                  </a:cubicBezTo>
                  <a:cubicBezTo>
                    <a:pt x="33838" y="43339"/>
                    <a:pt x="6215" y="21431"/>
                    <a:pt x="7168" y="15716"/>
                  </a:cubicBezTo>
                  <a:cubicBezTo>
                    <a:pt x="8120" y="10001"/>
                    <a:pt x="33838" y="7144"/>
                    <a:pt x="65270" y="7144"/>
                  </a:cubicBezTo>
                  <a:cubicBezTo>
                    <a:pt x="95750" y="7144"/>
                    <a:pt x="121468" y="10001"/>
                    <a:pt x="122420" y="15716"/>
                  </a:cubicBezTo>
                  <a:close/>
                </a:path>
              </a:pathLst>
            </a:custGeom>
            <a:solidFill>
              <a:srgbClr val="DBA9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34" name="Freeform: Shape 32">
              <a:extLst>
                <a:ext uri="{FF2B5EF4-FFF2-40B4-BE49-F238E27FC236}">
                  <a16:creationId xmlns:a16="http://schemas.microsoft.com/office/drawing/2014/main" xmlns="" id="{CDD836D9-FD24-43EF-85F7-CB8DFA2E0595}"/>
                </a:ext>
              </a:extLst>
            </p:cNvPr>
            <p:cNvSpPr/>
            <p:nvPr/>
          </p:nvSpPr>
          <p:spPr>
            <a:xfrm>
              <a:off x="4665809" y="2114400"/>
              <a:ext cx="76200" cy="142875"/>
            </a:xfrm>
            <a:custGeom>
              <a:avLst/>
              <a:gdLst>
                <a:gd name="connsiteX0" fmla="*/ 64294 w 76200"/>
                <a:gd name="connsiteY0" fmla="*/ 115403 h 142875"/>
                <a:gd name="connsiteX1" fmla="*/ 64294 w 76200"/>
                <a:gd name="connsiteY1" fmla="*/ 102068 h 142875"/>
                <a:gd name="connsiteX2" fmla="*/ 67151 w 76200"/>
                <a:gd name="connsiteY2" fmla="*/ 86828 h 142875"/>
                <a:gd name="connsiteX3" fmla="*/ 71914 w 76200"/>
                <a:gd name="connsiteY3" fmla="*/ 68730 h 142875"/>
                <a:gd name="connsiteX4" fmla="*/ 74771 w 76200"/>
                <a:gd name="connsiteY4" fmla="*/ 47775 h 142875"/>
                <a:gd name="connsiteX5" fmla="*/ 69056 w 76200"/>
                <a:gd name="connsiteY5" fmla="*/ 25868 h 142875"/>
                <a:gd name="connsiteX6" fmla="*/ 52864 w 76200"/>
                <a:gd name="connsiteY6" fmla="*/ 10628 h 142875"/>
                <a:gd name="connsiteX7" fmla="*/ 17621 w 76200"/>
                <a:gd name="connsiteY7" fmla="*/ 14438 h 142875"/>
                <a:gd name="connsiteX8" fmla="*/ 7144 w 76200"/>
                <a:gd name="connsiteY8" fmla="*/ 35393 h 142875"/>
                <a:gd name="connsiteX9" fmla="*/ 9049 w 76200"/>
                <a:gd name="connsiteY9" fmla="*/ 43965 h 142875"/>
                <a:gd name="connsiteX10" fmla="*/ 11906 w 76200"/>
                <a:gd name="connsiteY10" fmla="*/ 36345 h 142875"/>
                <a:gd name="connsiteX11" fmla="*/ 22384 w 76200"/>
                <a:gd name="connsiteY11" fmla="*/ 22058 h 142875"/>
                <a:gd name="connsiteX12" fmla="*/ 46196 w 76200"/>
                <a:gd name="connsiteY12" fmla="*/ 21105 h 142875"/>
                <a:gd name="connsiteX13" fmla="*/ 58579 w 76200"/>
                <a:gd name="connsiteY13" fmla="*/ 47775 h 142875"/>
                <a:gd name="connsiteX14" fmla="*/ 53816 w 76200"/>
                <a:gd name="connsiteY14" fmla="*/ 77303 h 142875"/>
                <a:gd name="connsiteX15" fmla="*/ 52864 w 76200"/>
                <a:gd name="connsiteY15" fmla="*/ 76350 h 142875"/>
                <a:gd name="connsiteX16" fmla="*/ 31909 w 76200"/>
                <a:gd name="connsiteY16" fmla="*/ 80160 h 142875"/>
                <a:gd name="connsiteX17" fmla="*/ 26194 w 76200"/>
                <a:gd name="connsiteY17" fmla="*/ 101115 h 142875"/>
                <a:gd name="connsiteX18" fmla="*/ 32861 w 76200"/>
                <a:gd name="connsiteY18" fmla="*/ 106830 h 142875"/>
                <a:gd name="connsiteX19" fmla="*/ 35719 w 76200"/>
                <a:gd name="connsiteY19" fmla="*/ 100163 h 142875"/>
                <a:gd name="connsiteX20" fmla="*/ 40481 w 76200"/>
                <a:gd name="connsiteY20" fmla="*/ 90638 h 142875"/>
                <a:gd name="connsiteX21" fmla="*/ 50006 w 76200"/>
                <a:gd name="connsiteY21" fmla="*/ 85875 h 142875"/>
                <a:gd name="connsiteX22" fmla="*/ 50959 w 76200"/>
                <a:gd name="connsiteY22" fmla="*/ 85875 h 142875"/>
                <a:gd name="connsiteX23" fmla="*/ 49054 w 76200"/>
                <a:gd name="connsiteY23" fmla="*/ 100163 h 142875"/>
                <a:gd name="connsiteX24" fmla="*/ 50959 w 76200"/>
                <a:gd name="connsiteY24" fmla="*/ 116355 h 142875"/>
                <a:gd name="connsiteX25" fmla="*/ 64294 w 76200"/>
                <a:gd name="connsiteY25" fmla="*/ 135405 h 142875"/>
                <a:gd name="connsiteX26" fmla="*/ 70009 w 76200"/>
                <a:gd name="connsiteY26" fmla="*/ 138263 h 142875"/>
                <a:gd name="connsiteX27" fmla="*/ 72866 w 76200"/>
                <a:gd name="connsiteY27" fmla="*/ 138263 h 142875"/>
                <a:gd name="connsiteX28" fmla="*/ 64294 w 76200"/>
                <a:gd name="connsiteY28" fmla="*/ 11540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6200" h="142875">
                  <a:moveTo>
                    <a:pt x="64294" y="115403"/>
                  </a:moveTo>
                  <a:cubicBezTo>
                    <a:pt x="63341" y="111593"/>
                    <a:pt x="63341" y="106830"/>
                    <a:pt x="64294" y="102068"/>
                  </a:cubicBezTo>
                  <a:cubicBezTo>
                    <a:pt x="65246" y="97305"/>
                    <a:pt x="66199" y="92543"/>
                    <a:pt x="67151" y="86828"/>
                  </a:cubicBezTo>
                  <a:cubicBezTo>
                    <a:pt x="68104" y="81113"/>
                    <a:pt x="70009" y="75398"/>
                    <a:pt x="71914" y="68730"/>
                  </a:cubicBezTo>
                  <a:cubicBezTo>
                    <a:pt x="72866" y="62063"/>
                    <a:pt x="74771" y="55395"/>
                    <a:pt x="74771" y="47775"/>
                  </a:cubicBezTo>
                  <a:cubicBezTo>
                    <a:pt x="74771" y="40155"/>
                    <a:pt x="72866" y="32535"/>
                    <a:pt x="69056" y="25868"/>
                  </a:cubicBezTo>
                  <a:cubicBezTo>
                    <a:pt x="65246" y="19200"/>
                    <a:pt x="59531" y="13485"/>
                    <a:pt x="52864" y="10628"/>
                  </a:cubicBezTo>
                  <a:cubicBezTo>
                    <a:pt x="39529" y="3960"/>
                    <a:pt x="25241" y="7770"/>
                    <a:pt x="17621" y="14438"/>
                  </a:cubicBezTo>
                  <a:cubicBezTo>
                    <a:pt x="10001" y="22058"/>
                    <a:pt x="7144" y="29678"/>
                    <a:pt x="7144" y="35393"/>
                  </a:cubicBezTo>
                  <a:cubicBezTo>
                    <a:pt x="7144" y="41108"/>
                    <a:pt x="9049" y="43965"/>
                    <a:pt x="9049" y="43965"/>
                  </a:cubicBezTo>
                  <a:cubicBezTo>
                    <a:pt x="10001" y="43965"/>
                    <a:pt x="10001" y="41108"/>
                    <a:pt x="11906" y="36345"/>
                  </a:cubicBezTo>
                  <a:cubicBezTo>
                    <a:pt x="13811" y="32535"/>
                    <a:pt x="16669" y="26820"/>
                    <a:pt x="22384" y="22058"/>
                  </a:cubicBezTo>
                  <a:cubicBezTo>
                    <a:pt x="28099" y="18248"/>
                    <a:pt x="37624" y="17295"/>
                    <a:pt x="46196" y="21105"/>
                  </a:cubicBezTo>
                  <a:cubicBezTo>
                    <a:pt x="53816" y="24915"/>
                    <a:pt x="58579" y="35393"/>
                    <a:pt x="58579" y="47775"/>
                  </a:cubicBezTo>
                  <a:cubicBezTo>
                    <a:pt x="58579" y="57300"/>
                    <a:pt x="56674" y="67778"/>
                    <a:pt x="53816" y="77303"/>
                  </a:cubicBezTo>
                  <a:cubicBezTo>
                    <a:pt x="53816" y="77303"/>
                    <a:pt x="52864" y="77303"/>
                    <a:pt x="52864" y="76350"/>
                  </a:cubicBezTo>
                  <a:cubicBezTo>
                    <a:pt x="48101" y="74445"/>
                    <a:pt x="38576" y="73493"/>
                    <a:pt x="31909" y="80160"/>
                  </a:cubicBezTo>
                  <a:cubicBezTo>
                    <a:pt x="25241" y="86828"/>
                    <a:pt x="24289" y="96353"/>
                    <a:pt x="26194" y="101115"/>
                  </a:cubicBezTo>
                  <a:cubicBezTo>
                    <a:pt x="28099" y="106830"/>
                    <a:pt x="31909" y="107783"/>
                    <a:pt x="32861" y="106830"/>
                  </a:cubicBezTo>
                  <a:cubicBezTo>
                    <a:pt x="34766" y="105878"/>
                    <a:pt x="34766" y="103020"/>
                    <a:pt x="35719" y="100163"/>
                  </a:cubicBezTo>
                  <a:cubicBezTo>
                    <a:pt x="36671" y="97305"/>
                    <a:pt x="38576" y="93495"/>
                    <a:pt x="40481" y="90638"/>
                  </a:cubicBezTo>
                  <a:cubicBezTo>
                    <a:pt x="43339" y="87780"/>
                    <a:pt x="47149" y="86828"/>
                    <a:pt x="50006" y="85875"/>
                  </a:cubicBezTo>
                  <a:cubicBezTo>
                    <a:pt x="50006" y="85875"/>
                    <a:pt x="50959" y="85875"/>
                    <a:pt x="50959" y="85875"/>
                  </a:cubicBezTo>
                  <a:cubicBezTo>
                    <a:pt x="50006" y="90638"/>
                    <a:pt x="50006" y="95400"/>
                    <a:pt x="49054" y="100163"/>
                  </a:cubicBezTo>
                  <a:cubicBezTo>
                    <a:pt x="49054" y="105878"/>
                    <a:pt x="50006" y="111593"/>
                    <a:pt x="50959" y="116355"/>
                  </a:cubicBezTo>
                  <a:cubicBezTo>
                    <a:pt x="53816" y="125880"/>
                    <a:pt x="59531" y="132548"/>
                    <a:pt x="64294" y="135405"/>
                  </a:cubicBezTo>
                  <a:cubicBezTo>
                    <a:pt x="66199" y="137310"/>
                    <a:pt x="69056" y="137310"/>
                    <a:pt x="70009" y="138263"/>
                  </a:cubicBezTo>
                  <a:cubicBezTo>
                    <a:pt x="70961" y="138263"/>
                    <a:pt x="71914" y="138263"/>
                    <a:pt x="72866" y="138263"/>
                  </a:cubicBezTo>
                  <a:cubicBezTo>
                    <a:pt x="76676" y="136358"/>
                    <a:pt x="66199" y="131595"/>
                    <a:pt x="64294" y="115403"/>
                  </a:cubicBezTo>
                  <a:close/>
                </a:path>
              </a:pathLst>
            </a:custGeom>
            <a:solidFill>
              <a:srgbClr val="DBA9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35" name="Freeform: Shape 33">
              <a:extLst>
                <a:ext uri="{FF2B5EF4-FFF2-40B4-BE49-F238E27FC236}">
                  <a16:creationId xmlns:a16="http://schemas.microsoft.com/office/drawing/2014/main" xmlns="" id="{A4237E8D-026F-40D2-A86F-2EBE7C1F4764}"/>
                </a:ext>
              </a:extLst>
            </p:cNvPr>
            <p:cNvSpPr/>
            <p:nvPr/>
          </p:nvSpPr>
          <p:spPr>
            <a:xfrm>
              <a:off x="5323924" y="2114400"/>
              <a:ext cx="76200" cy="142875"/>
            </a:xfrm>
            <a:custGeom>
              <a:avLst/>
              <a:gdLst>
                <a:gd name="connsiteX0" fmla="*/ 65307 w 76200"/>
                <a:gd name="connsiteY0" fmla="*/ 14438 h 142875"/>
                <a:gd name="connsiteX1" fmla="*/ 30065 w 76200"/>
                <a:gd name="connsiteY1" fmla="*/ 10628 h 142875"/>
                <a:gd name="connsiteX2" fmla="*/ 13872 w 76200"/>
                <a:gd name="connsiteY2" fmla="*/ 25868 h 142875"/>
                <a:gd name="connsiteX3" fmla="*/ 8157 w 76200"/>
                <a:gd name="connsiteY3" fmla="*/ 47775 h 142875"/>
                <a:gd name="connsiteX4" fmla="*/ 11015 w 76200"/>
                <a:gd name="connsiteY4" fmla="*/ 68730 h 142875"/>
                <a:gd name="connsiteX5" fmla="*/ 15777 w 76200"/>
                <a:gd name="connsiteY5" fmla="*/ 86828 h 142875"/>
                <a:gd name="connsiteX6" fmla="*/ 18635 w 76200"/>
                <a:gd name="connsiteY6" fmla="*/ 102068 h 142875"/>
                <a:gd name="connsiteX7" fmla="*/ 18635 w 76200"/>
                <a:gd name="connsiteY7" fmla="*/ 115403 h 142875"/>
                <a:gd name="connsiteX8" fmla="*/ 7205 w 76200"/>
                <a:gd name="connsiteY8" fmla="*/ 139215 h 142875"/>
                <a:gd name="connsiteX9" fmla="*/ 10062 w 76200"/>
                <a:gd name="connsiteY9" fmla="*/ 139215 h 142875"/>
                <a:gd name="connsiteX10" fmla="*/ 15777 w 76200"/>
                <a:gd name="connsiteY10" fmla="*/ 136358 h 142875"/>
                <a:gd name="connsiteX11" fmla="*/ 29112 w 76200"/>
                <a:gd name="connsiteY11" fmla="*/ 117308 h 142875"/>
                <a:gd name="connsiteX12" fmla="*/ 31017 w 76200"/>
                <a:gd name="connsiteY12" fmla="*/ 101115 h 142875"/>
                <a:gd name="connsiteX13" fmla="*/ 29112 w 76200"/>
                <a:gd name="connsiteY13" fmla="*/ 86828 h 142875"/>
                <a:gd name="connsiteX14" fmla="*/ 30065 w 76200"/>
                <a:gd name="connsiteY14" fmla="*/ 86828 h 142875"/>
                <a:gd name="connsiteX15" fmla="*/ 39590 w 76200"/>
                <a:gd name="connsiteY15" fmla="*/ 91590 h 142875"/>
                <a:gd name="connsiteX16" fmla="*/ 44352 w 76200"/>
                <a:gd name="connsiteY16" fmla="*/ 101115 h 142875"/>
                <a:gd name="connsiteX17" fmla="*/ 47210 w 76200"/>
                <a:gd name="connsiteY17" fmla="*/ 107783 h 142875"/>
                <a:gd name="connsiteX18" fmla="*/ 53877 w 76200"/>
                <a:gd name="connsiteY18" fmla="*/ 102068 h 142875"/>
                <a:gd name="connsiteX19" fmla="*/ 48162 w 76200"/>
                <a:gd name="connsiteY19" fmla="*/ 81113 h 142875"/>
                <a:gd name="connsiteX20" fmla="*/ 27207 w 76200"/>
                <a:gd name="connsiteY20" fmla="*/ 77303 h 142875"/>
                <a:gd name="connsiteX21" fmla="*/ 26255 w 76200"/>
                <a:gd name="connsiteY21" fmla="*/ 78255 h 142875"/>
                <a:gd name="connsiteX22" fmla="*/ 21492 w 76200"/>
                <a:gd name="connsiteY22" fmla="*/ 48728 h 142875"/>
                <a:gd name="connsiteX23" fmla="*/ 33875 w 76200"/>
                <a:gd name="connsiteY23" fmla="*/ 22058 h 142875"/>
                <a:gd name="connsiteX24" fmla="*/ 57687 w 76200"/>
                <a:gd name="connsiteY24" fmla="*/ 23010 h 142875"/>
                <a:gd name="connsiteX25" fmla="*/ 68165 w 76200"/>
                <a:gd name="connsiteY25" fmla="*/ 37298 h 142875"/>
                <a:gd name="connsiteX26" fmla="*/ 71022 w 76200"/>
                <a:gd name="connsiteY26" fmla="*/ 44918 h 142875"/>
                <a:gd name="connsiteX27" fmla="*/ 72927 w 76200"/>
                <a:gd name="connsiteY27" fmla="*/ 36345 h 142875"/>
                <a:gd name="connsiteX28" fmla="*/ 65307 w 76200"/>
                <a:gd name="connsiteY28" fmla="*/ 14438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6200" h="142875">
                  <a:moveTo>
                    <a:pt x="65307" y="14438"/>
                  </a:moveTo>
                  <a:cubicBezTo>
                    <a:pt x="57687" y="7770"/>
                    <a:pt x="43400" y="3960"/>
                    <a:pt x="30065" y="10628"/>
                  </a:cubicBezTo>
                  <a:cubicBezTo>
                    <a:pt x="23397" y="13485"/>
                    <a:pt x="17682" y="19200"/>
                    <a:pt x="13872" y="25868"/>
                  </a:cubicBezTo>
                  <a:cubicBezTo>
                    <a:pt x="10062" y="32535"/>
                    <a:pt x="9110" y="40155"/>
                    <a:pt x="8157" y="47775"/>
                  </a:cubicBezTo>
                  <a:cubicBezTo>
                    <a:pt x="8157" y="55395"/>
                    <a:pt x="9110" y="62063"/>
                    <a:pt x="11015" y="68730"/>
                  </a:cubicBezTo>
                  <a:cubicBezTo>
                    <a:pt x="11967" y="75398"/>
                    <a:pt x="13872" y="81113"/>
                    <a:pt x="15777" y="86828"/>
                  </a:cubicBezTo>
                  <a:cubicBezTo>
                    <a:pt x="17682" y="92543"/>
                    <a:pt x="17682" y="97305"/>
                    <a:pt x="18635" y="102068"/>
                  </a:cubicBezTo>
                  <a:cubicBezTo>
                    <a:pt x="18635" y="106830"/>
                    <a:pt x="18635" y="110640"/>
                    <a:pt x="18635" y="115403"/>
                  </a:cubicBezTo>
                  <a:cubicBezTo>
                    <a:pt x="16730" y="131595"/>
                    <a:pt x="6252" y="137310"/>
                    <a:pt x="7205" y="139215"/>
                  </a:cubicBezTo>
                  <a:cubicBezTo>
                    <a:pt x="7205" y="139215"/>
                    <a:pt x="8157" y="140168"/>
                    <a:pt x="10062" y="139215"/>
                  </a:cubicBezTo>
                  <a:cubicBezTo>
                    <a:pt x="11015" y="139215"/>
                    <a:pt x="13872" y="138263"/>
                    <a:pt x="15777" y="136358"/>
                  </a:cubicBezTo>
                  <a:cubicBezTo>
                    <a:pt x="20540" y="133500"/>
                    <a:pt x="26255" y="126833"/>
                    <a:pt x="29112" y="117308"/>
                  </a:cubicBezTo>
                  <a:cubicBezTo>
                    <a:pt x="31017" y="112545"/>
                    <a:pt x="31017" y="106830"/>
                    <a:pt x="31017" y="101115"/>
                  </a:cubicBezTo>
                  <a:cubicBezTo>
                    <a:pt x="31017" y="96353"/>
                    <a:pt x="30065" y="91590"/>
                    <a:pt x="29112" y="86828"/>
                  </a:cubicBezTo>
                  <a:cubicBezTo>
                    <a:pt x="29112" y="86828"/>
                    <a:pt x="30065" y="86828"/>
                    <a:pt x="30065" y="86828"/>
                  </a:cubicBezTo>
                  <a:cubicBezTo>
                    <a:pt x="32922" y="87780"/>
                    <a:pt x="37685" y="88733"/>
                    <a:pt x="39590" y="91590"/>
                  </a:cubicBezTo>
                  <a:cubicBezTo>
                    <a:pt x="42447" y="94448"/>
                    <a:pt x="44352" y="98258"/>
                    <a:pt x="44352" y="101115"/>
                  </a:cubicBezTo>
                  <a:cubicBezTo>
                    <a:pt x="45305" y="103973"/>
                    <a:pt x="45305" y="106830"/>
                    <a:pt x="47210" y="107783"/>
                  </a:cubicBezTo>
                  <a:cubicBezTo>
                    <a:pt x="49115" y="108735"/>
                    <a:pt x="51972" y="106830"/>
                    <a:pt x="53877" y="102068"/>
                  </a:cubicBezTo>
                  <a:cubicBezTo>
                    <a:pt x="55782" y="97305"/>
                    <a:pt x="55782" y="87780"/>
                    <a:pt x="48162" y="81113"/>
                  </a:cubicBezTo>
                  <a:cubicBezTo>
                    <a:pt x="40542" y="74445"/>
                    <a:pt x="31970" y="74445"/>
                    <a:pt x="27207" y="77303"/>
                  </a:cubicBezTo>
                  <a:cubicBezTo>
                    <a:pt x="27207" y="77303"/>
                    <a:pt x="26255" y="77303"/>
                    <a:pt x="26255" y="78255"/>
                  </a:cubicBezTo>
                  <a:cubicBezTo>
                    <a:pt x="24350" y="68730"/>
                    <a:pt x="21492" y="58253"/>
                    <a:pt x="21492" y="48728"/>
                  </a:cubicBezTo>
                  <a:cubicBezTo>
                    <a:pt x="21492" y="36345"/>
                    <a:pt x="26255" y="26820"/>
                    <a:pt x="33875" y="22058"/>
                  </a:cubicBezTo>
                  <a:cubicBezTo>
                    <a:pt x="41495" y="17295"/>
                    <a:pt x="51020" y="19200"/>
                    <a:pt x="57687" y="23010"/>
                  </a:cubicBezTo>
                  <a:cubicBezTo>
                    <a:pt x="63402" y="26820"/>
                    <a:pt x="67212" y="32535"/>
                    <a:pt x="68165" y="37298"/>
                  </a:cubicBezTo>
                  <a:cubicBezTo>
                    <a:pt x="70070" y="41108"/>
                    <a:pt x="70070" y="43965"/>
                    <a:pt x="71022" y="44918"/>
                  </a:cubicBezTo>
                  <a:cubicBezTo>
                    <a:pt x="71975" y="44918"/>
                    <a:pt x="73880" y="42060"/>
                    <a:pt x="72927" y="36345"/>
                  </a:cubicBezTo>
                  <a:cubicBezTo>
                    <a:pt x="75785" y="29678"/>
                    <a:pt x="73880" y="22058"/>
                    <a:pt x="65307" y="14438"/>
                  </a:cubicBezTo>
                  <a:close/>
                </a:path>
              </a:pathLst>
            </a:custGeom>
            <a:solidFill>
              <a:srgbClr val="DBA9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36" name="Freeform: Shape 34">
              <a:extLst>
                <a:ext uri="{FF2B5EF4-FFF2-40B4-BE49-F238E27FC236}">
                  <a16:creationId xmlns:a16="http://schemas.microsoft.com/office/drawing/2014/main" xmlns="" id="{87177D3D-F92E-4241-B32B-6CE6CF8205E3}"/>
                </a:ext>
              </a:extLst>
            </p:cNvPr>
            <p:cNvSpPr/>
            <p:nvPr/>
          </p:nvSpPr>
          <p:spPr>
            <a:xfrm>
              <a:off x="4687557" y="1602582"/>
              <a:ext cx="695323" cy="514350"/>
            </a:xfrm>
            <a:custGeom>
              <a:avLst/>
              <a:gdLst>
                <a:gd name="connsiteX0" fmla="*/ 654051 w 695325"/>
                <a:gd name="connsiteY0" fmla="*/ 204311 h 514350"/>
                <a:gd name="connsiteX1" fmla="*/ 608331 w 695325"/>
                <a:gd name="connsiteY1" fmla="*/ 148114 h 514350"/>
                <a:gd name="connsiteX2" fmla="*/ 417831 w 695325"/>
                <a:gd name="connsiteY2" fmla="*/ 59531 h 514350"/>
                <a:gd name="connsiteX3" fmla="*/ 421641 w 695325"/>
                <a:gd name="connsiteY3" fmla="*/ 58579 h 514350"/>
                <a:gd name="connsiteX4" fmla="*/ 434976 w 695325"/>
                <a:gd name="connsiteY4" fmla="*/ 55721 h 514350"/>
                <a:gd name="connsiteX5" fmla="*/ 441644 w 695325"/>
                <a:gd name="connsiteY5" fmla="*/ 54769 h 514350"/>
                <a:gd name="connsiteX6" fmla="*/ 447359 w 695325"/>
                <a:gd name="connsiteY6" fmla="*/ 53816 h 514350"/>
                <a:gd name="connsiteX7" fmla="*/ 457836 w 695325"/>
                <a:gd name="connsiteY7" fmla="*/ 52864 h 514350"/>
                <a:gd name="connsiteX8" fmla="*/ 465456 w 695325"/>
                <a:gd name="connsiteY8" fmla="*/ 52864 h 514350"/>
                <a:gd name="connsiteX9" fmla="*/ 472124 w 695325"/>
                <a:gd name="connsiteY9" fmla="*/ 54769 h 514350"/>
                <a:gd name="connsiteX10" fmla="*/ 466409 w 695325"/>
                <a:gd name="connsiteY10" fmla="*/ 50006 h 514350"/>
                <a:gd name="connsiteX11" fmla="*/ 458789 w 695325"/>
                <a:gd name="connsiteY11" fmla="*/ 45244 h 514350"/>
                <a:gd name="connsiteX12" fmla="*/ 448311 w 695325"/>
                <a:gd name="connsiteY12" fmla="*/ 40481 h 514350"/>
                <a:gd name="connsiteX13" fmla="*/ 441644 w 695325"/>
                <a:gd name="connsiteY13" fmla="*/ 38576 h 514350"/>
                <a:gd name="connsiteX14" fmla="*/ 434976 w 695325"/>
                <a:gd name="connsiteY14" fmla="*/ 36671 h 514350"/>
                <a:gd name="connsiteX15" fmla="*/ 418784 w 695325"/>
                <a:gd name="connsiteY15" fmla="*/ 34766 h 514350"/>
                <a:gd name="connsiteX16" fmla="*/ 383541 w 695325"/>
                <a:gd name="connsiteY16" fmla="*/ 38576 h 514350"/>
                <a:gd name="connsiteX17" fmla="*/ 372111 w 695325"/>
                <a:gd name="connsiteY17" fmla="*/ 41434 h 514350"/>
                <a:gd name="connsiteX18" fmla="*/ 368301 w 695325"/>
                <a:gd name="connsiteY18" fmla="*/ 32861 h 514350"/>
                <a:gd name="connsiteX19" fmla="*/ 362586 w 695325"/>
                <a:gd name="connsiteY19" fmla="*/ 23336 h 514350"/>
                <a:gd name="connsiteX20" fmla="*/ 347346 w 695325"/>
                <a:gd name="connsiteY20" fmla="*/ 9049 h 514350"/>
                <a:gd name="connsiteX21" fmla="*/ 334011 w 695325"/>
                <a:gd name="connsiteY21" fmla="*/ 7144 h 514350"/>
                <a:gd name="connsiteX22" fmla="*/ 329249 w 695325"/>
                <a:gd name="connsiteY22" fmla="*/ 8096 h 514350"/>
                <a:gd name="connsiteX23" fmla="*/ 333059 w 695325"/>
                <a:gd name="connsiteY23" fmla="*/ 10954 h 514350"/>
                <a:gd name="connsiteX24" fmla="*/ 338774 w 695325"/>
                <a:gd name="connsiteY24" fmla="*/ 20479 h 514350"/>
                <a:gd name="connsiteX25" fmla="*/ 343536 w 695325"/>
                <a:gd name="connsiteY25" fmla="*/ 35719 h 514350"/>
                <a:gd name="connsiteX26" fmla="*/ 345441 w 695325"/>
                <a:gd name="connsiteY26" fmla="*/ 41434 h 514350"/>
                <a:gd name="connsiteX27" fmla="*/ 323534 w 695325"/>
                <a:gd name="connsiteY27" fmla="*/ 32861 h 514350"/>
                <a:gd name="connsiteX28" fmla="*/ 297816 w 695325"/>
                <a:gd name="connsiteY28" fmla="*/ 30956 h 514350"/>
                <a:gd name="connsiteX29" fmla="*/ 293054 w 695325"/>
                <a:gd name="connsiteY29" fmla="*/ 31909 h 514350"/>
                <a:gd name="connsiteX30" fmla="*/ 288291 w 695325"/>
                <a:gd name="connsiteY30" fmla="*/ 32861 h 514350"/>
                <a:gd name="connsiteX31" fmla="*/ 279719 w 695325"/>
                <a:gd name="connsiteY31" fmla="*/ 35719 h 514350"/>
                <a:gd name="connsiteX32" fmla="*/ 274004 w 695325"/>
                <a:gd name="connsiteY32" fmla="*/ 38576 h 514350"/>
                <a:gd name="connsiteX33" fmla="*/ 279719 w 695325"/>
                <a:gd name="connsiteY33" fmla="*/ 39529 h 514350"/>
                <a:gd name="connsiteX34" fmla="*/ 286386 w 695325"/>
                <a:gd name="connsiteY34" fmla="*/ 41434 h 514350"/>
                <a:gd name="connsiteX35" fmla="*/ 290196 w 695325"/>
                <a:gd name="connsiteY35" fmla="*/ 42386 h 514350"/>
                <a:gd name="connsiteX36" fmla="*/ 294959 w 695325"/>
                <a:gd name="connsiteY36" fmla="*/ 44291 h 514350"/>
                <a:gd name="connsiteX37" fmla="*/ 314961 w 695325"/>
                <a:gd name="connsiteY37" fmla="*/ 53816 h 514350"/>
                <a:gd name="connsiteX38" fmla="*/ 315914 w 695325"/>
                <a:gd name="connsiteY38" fmla="*/ 53816 h 514350"/>
                <a:gd name="connsiteX39" fmla="*/ 173039 w 695325"/>
                <a:gd name="connsiteY39" fmla="*/ 87154 h 514350"/>
                <a:gd name="connsiteX40" fmla="*/ 46356 w 695325"/>
                <a:gd name="connsiteY40" fmla="*/ 190976 h 514350"/>
                <a:gd name="connsiteX41" fmla="*/ 7304 w 695325"/>
                <a:gd name="connsiteY41" fmla="*/ 339566 h 514350"/>
                <a:gd name="connsiteX42" fmla="*/ 16829 w 695325"/>
                <a:gd name="connsiteY42" fmla="*/ 489109 h 514350"/>
                <a:gd name="connsiteX43" fmla="*/ 72074 w 695325"/>
                <a:gd name="connsiteY43" fmla="*/ 509111 h 514350"/>
                <a:gd name="connsiteX44" fmla="*/ 81599 w 695325"/>
                <a:gd name="connsiteY44" fmla="*/ 369094 h 514350"/>
                <a:gd name="connsiteX45" fmla="*/ 109221 w 695325"/>
                <a:gd name="connsiteY45" fmla="*/ 303371 h 514350"/>
                <a:gd name="connsiteX46" fmla="*/ 166371 w 695325"/>
                <a:gd name="connsiteY46" fmla="*/ 269081 h 514350"/>
                <a:gd name="connsiteX47" fmla="*/ 186374 w 695325"/>
                <a:gd name="connsiteY47" fmla="*/ 264319 h 514350"/>
                <a:gd name="connsiteX48" fmla="*/ 424499 w 695325"/>
                <a:gd name="connsiteY48" fmla="*/ 336709 h 514350"/>
                <a:gd name="connsiteX49" fmla="*/ 374969 w 695325"/>
                <a:gd name="connsiteY49" fmla="*/ 308134 h 514350"/>
                <a:gd name="connsiteX50" fmla="*/ 602616 w 695325"/>
                <a:gd name="connsiteY50" fmla="*/ 325279 h 514350"/>
                <a:gd name="connsiteX51" fmla="*/ 613094 w 695325"/>
                <a:gd name="connsiteY51" fmla="*/ 352901 h 514350"/>
                <a:gd name="connsiteX52" fmla="*/ 614999 w 695325"/>
                <a:gd name="connsiteY52" fmla="*/ 369094 h 514350"/>
                <a:gd name="connsiteX53" fmla="*/ 624524 w 695325"/>
                <a:gd name="connsiteY53" fmla="*/ 509111 h 514350"/>
                <a:gd name="connsiteX54" fmla="*/ 679769 w 695325"/>
                <a:gd name="connsiteY54" fmla="*/ 489109 h 514350"/>
                <a:gd name="connsiteX55" fmla="*/ 689294 w 695325"/>
                <a:gd name="connsiteY55" fmla="*/ 339566 h 514350"/>
                <a:gd name="connsiteX56" fmla="*/ 654051 w 695325"/>
                <a:gd name="connsiteY56" fmla="*/ 204311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695325" h="514350">
                  <a:moveTo>
                    <a:pt x="654051" y="204311"/>
                  </a:moveTo>
                  <a:cubicBezTo>
                    <a:pt x="641669" y="183356"/>
                    <a:pt x="626429" y="164306"/>
                    <a:pt x="608331" y="148114"/>
                  </a:cubicBezTo>
                  <a:cubicBezTo>
                    <a:pt x="558801" y="101441"/>
                    <a:pt x="490221" y="71914"/>
                    <a:pt x="417831" y="59531"/>
                  </a:cubicBezTo>
                  <a:cubicBezTo>
                    <a:pt x="418784" y="59531"/>
                    <a:pt x="420689" y="58579"/>
                    <a:pt x="421641" y="58579"/>
                  </a:cubicBezTo>
                  <a:cubicBezTo>
                    <a:pt x="426404" y="57626"/>
                    <a:pt x="431166" y="56674"/>
                    <a:pt x="434976" y="55721"/>
                  </a:cubicBezTo>
                  <a:cubicBezTo>
                    <a:pt x="436881" y="55721"/>
                    <a:pt x="438786" y="54769"/>
                    <a:pt x="441644" y="54769"/>
                  </a:cubicBezTo>
                  <a:cubicBezTo>
                    <a:pt x="443549" y="54769"/>
                    <a:pt x="445454" y="54769"/>
                    <a:pt x="447359" y="53816"/>
                  </a:cubicBezTo>
                  <a:cubicBezTo>
                    <a:pt x="451169" y="52864"/>
                    <a:pt x="454026" y="53816"/>
                    <a:pt x="457836" y="52864"/>
                  </a:cubicBezTo>
                  <a:cubicBezTo>
                    <a:pt x="460694" y="52864"/>
                    <a:pt x="463551" y="52864"/>
                    <a:pt x="465456" y="52864"/>
                  </a:cubicBezTo>
                  <a:cubicBezTo>
                    <a:pt x="470219" y="54769"/>
                    <a:pt x="472124" y="54769"/>
                    <a:pt x="472124" y="54769"/>
                  </a:cubicBezTo>
                  <a:cubicBezTo>
                    <a:pt x="472124" y="54769"/>
                    <a:pt x="470219" y="52864"/>
                    <a:pt x="466409" y="50006"/>
                  </a:cubicBezTo>
                  <a:cubicBezTo>
                    <a:pt x="464504" y="48101"/>
                    <a:pt x="462599" y="47149"/>
                    <a:pt x="458789" y="45244"/>
                  </a:cubicBezTo>
                  <a:cubicBezTo>
                    <a:pt x="455931" y="43339"/>
                    <a:pt x="452121" y="41434"/>
                    <a:pt x="448311" y="40481"/>
                  </a:cubicBezTo>
                  <a:cubicBezTo>
                    <a:pt x="446406" y="39529"/>
                    <a:pt x="444501" y="39529"/>
                    <a:pt x="441644" y="38576"/>
                  </a:cubicBezTo>
                  <a:cubicBezTo>
                    <a:pt x="439739" y="37624"/>
                    <a:pt x="436881" y="37624"/>
                    <a:pt x="434976" y="36671"/>
                  </a:cubicBezTo>
                  <a:cubicBezTo>
                    <a:pt x="430214" y="35719"/>
                    <a:pt x="424499" y="35719"/>
                    <a:pt x="418784" y="34766"/>
                  </a:cubicBezTo>
                  <a:cubicBezTo>
                    <a:pt x="407354" y="34766"/>
                    <a:pt x="395924" y="35719"/>
                    <a:pt x="383541" y="38576"/>
                  </a:cubicBezTo>
                  <a:cubicBezTo>
                    <a:pt x="379731" y="39529"/>
                    <a:pt x="375921" y="40481"/>
                    <a:pt x="372111" y="41434"/>
                  </a:cubicBezTo>
                  <a:cubicBezTo>
                    <a:pt x="371159" y="38576"/>
                    <a:pt x="369254" y="35719"/>
                    <a:pt x="368301" y="32861"/>
                  </a:cubicBezTo>
                  <a:cubicBezTo>
                    <a:pt x="366396" y="29051"/>
                    <a:pt x="364491" y="26194"/>
                    <a:pt x="362586" y="23336"/>
                  </a:cubicBezTo>
                  <a:cubicBezTo>
                    <a:pt x="357824" y="16669"/>
                    <a:pt x="352109" y="11906"/>
                    <a:pt x="347346" y="9049"/>
                  </a:cubicBezTo>
                  <a:cubicBezTo>
                    <a:pt x="341631" y="8096"/>
                    <a:pt x="336869" y="7144"/>
                    <a:pt x="334011" y="7144"/>
                  </a:cubicBezTo>
                  <a:cubicBezTo>
                    <a:pt x="330201" y="7144"/>
                    <a:pt x="329249" y="8096"/>
                    <a:pt x="329249" y="8096"/>
                  </a:cubicBezTo>
                  <a:cubicBezTo>
                    <a:pt x="329249" y="8096"/>
                    <a:pt x="330201" y="9049"/>
                    <a:pt x="333059" y="10954"/>
                  </a:cubicBezTo>
                  <a:cubicBezTo>
                    <a:pt x="334964" y="12859"/>
                    <a:pt x="337821" y="16669"/>
                    <a:pt x="338774" y="20479"/>
                  </a:cubicBezTo>
                  <a:cubicBezTo>
                    <a:pt x="340679" y="24289"/>
                    <a:pt x="342584" y="30004"/>
                    <a:pt x="343536" y="35719"/>
                  </a:cubicBezTo>
                  <a:cubicBezTo>
                    <a:pt x="343536" y="37624"/>
                    <a:pt x="344489" y="39529"/>
                    <a:pt x="345441" y="41434"/>
                  </a:cubicBezTo>
                  <a:cubicBezTo>
                    <a:pt x="338774" y="37624"/>
                    <a:pt x="331154" y="34766"/>
                    <a:pt x="323534" y="32861"/>
                  </a:cubicBezTo>
                  <a:cubicBezTo>
                    <a:pt x="314009" y="30956"/>
                    <a:pt x="304484" y="30004"/>
                    <a:pt x="297816" y="30956"/>
                  </a:cubicBezTo>
                  <a:cubicBezTo>
                    <a:pt x="295911" y="30956"/>
                    <a:pt x="294006" y="31909"/>
                    <a:pt x="293054" y="31909"/>
                  </a:cubicBezTo>
                  <a:cubicBezTo>
                    <a:pt x="291149" y="31909"/>
                    <a:pt x="290196" y="32861"/>
                    <a:pt x="288291" y="32861"/>
                  </a:cubicBezTo>
                  <a:cubicBezTo>
                    <a:pt x="284481" y="33814"/>
                    <a:pt x="281624" y="34766"/>
                    <a:pt x="279719" y="35719"/>
                  </a:cubicBezTo>
                  <a:cubicBezTo>
                    <a:pt x="275909" y="37624"/>
                    <a:pt x="274004" y="38576"/>
                    <a:pt x="274004" y="38576"/>
                  </a:cubicBezTo>
                  <a:cubicBezTo>
                    <a:pt x="274004" y="38576"/>
                    <a:pt x="275909" y="38576"/>
                    <a:pt x="279719" y="39529"/>
                  </a:cubicBezTo>
                  <a:cubicBezTo>
                    <a:pt x="281624" y="39529"/>
                    <a:pt x="283529" y="40481"/>
                    <a:pt x="286386" y="41434"/>
                  </a:cubicBezTo>
                  <a:cubicBezTo>
                    <a:pt x="287339" y="41434"/>
                    <a:pt x="289244" y="42386"/>
                    <a:pt x="290196" y="42386"/>
                  </a:cubicBezTo>
                  <a:cubicBezTo>
                    <a:pt x="291149" y="43339"/>
                    <a:pt x="293054" y="43339"/>
                    <a:pt x="294959" y="44291"/>
                  </a:cubicBezTo>
                  <a:cubicBezTo>
                    <a:pt x="300674" y="46196"/>
                    <a:pt x="307341" y="50006"/>
                    <a:pt x="314961" y="53816"/>
                  </a:cubicBezTo>
                  <a:cubicBezTo>
                    <a:pt x="314961" y="53816"/>
                    <a:pt x="315914" y="53816"/>
                    <a:pt x="315914" y="53816"/>
                  </a:cubicBezTo>
                  <a:cubicBezTo>
                    <a:pt x="265431" y="57626"/>
                    <a:pt x="216854" y="68104"/>
                    <a:pt x="173039" y="87154"/>
                  </a:cubicBezTo>
                  <a:cubicBezTo>
                    <a:pt x="120651" y="110014"/>
                    <a:pt x="75884" y="144304"/>
                    <a:pt x="46356" y="190976"/>
                  </a:cubicBezTo>
                  <a:cubicBezTo>
                    <a:pt x="20639" y="230981"/>
                    <a:pt x="5399" y="280511"/>
                    <a:pt x="7304" y="339566"/>
                  </a:cubicBezTo>
                  <a:lnTo>
                    <a:pt x="16829" y="489109"/>
                  </a:lnTo>
                  <a:cubicBezTo>
                    <a:pt x="35879" y="486251"/>
                    <a:pt x="55881" y="493871"/>
                    <a:pt x="72074" y="509111"/>
                  </a:cubicBezTo>
                  <a:lnTo>
                    <a:pt x="81599" y="369094"/>
                  </a:lnTo>
                  <a:cubicBezTo>
                    <a:pt x="83504" y="344329"/>
                    <a:pt x="93029" y="320516"/>
                    <a:pt x="109221" y="303371"/>
                  </a:cubicBezTo>
                  <a:cubicBezTo>
                    <a:pt x="123509" y="286226"/>
                    <a:pt x="143511" y="273844"/>
                    <a:pt x="166371" y="269081"/>
                  </a:cubicBezTo>
                  <a:cubicBezTo>
                    <a:pt x="173039" y="267176"/>
                    <a:pt x="179706" y="266224"/>
                    <a:pt x="186374" y="264319"/>
                  </a:cubicBezTo>
                  <a:cubicBezTo>
                    <a:pt x="271146" y="270034"/>
                    <a:pt x="339726" y="330041"/>
                    <a:pt x="424499" y="336709"/>
                  </a:cubicBezTo>
                  <a:cubicBezTo>
                    <a:pt x="408306" y="328136"/>
                    <a:pt x="391161" y="317659"/>
                    <a:pt x="374969" y="308134"/>
                  </a:cubicBezTo>
                  <a:cubicBezTo>
                    <a:pt x="451169" y="331946"/>
                    <a:pt x="526416" y="350996"/>
                    <a:pt x="602616" y="325279"/>
                  </a:cubicBezTo>
                  <a:cubicBezTo>
                    <a:pt x="607379" y="333851"/>
                    <a:pt x="610236" y="343376"/>
                    <a:pt x="613094" y="352901"/>
                  </a:cubicBezTo>
                  <a:cubicBezTo>
                    <a:pt x="614046" y="357664"/>
                    <a:pt x="614999" y="363379"/>
                    <a:pt x="614999" y="369094"/>
                  </a:cubicBezTo>
                  <a:lnTo>
                    <a:pt x="624524" y="509111"/>
                  </a:lnTo>
                  <a:cubicBezTo>
                    <a:pt x="640716" y="493871"/>
                    <a:pt x="660719" y="485299"/>
                    <a:pt x="679769" y="489109"/>
                  </a:cubicBezTo>
                  <a:lnTo>
                    <a:pt x="689294" y="339566"/>
                  </a:lnTo>
                  <a:cubicBezTo>
                    <a:pt x="689294" y="287179"/>
                    <a:pt x="676911" y="242411"/>
                    <a:pt x="654051" y="204311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37" name="Freeform: Shape 35">
              <a:extLst>
                <a:ext uri="{FF2B5EF4-FFF2-40B4-BE49-F238E27FC236}">
                  <a16:creationId xmlns:a16="http://schemas.microsoft.com/office/drawing/2014/main" xmlns="" id="{11560934-6E13-4A3A-8E84-552BEF941475}"/>
                </a:ext>
              </a:extLst>
            </p:cNvPr>
            <p:cNvSpPr/>
            <p:nvPr/>
          </p:nvSpPr>
          <p:spPr>
            <a:xfrm>
              <a:off x="4961932" y="2266152"/>
              <a:ext cx="142875" cy="57150"/>
            </a:xfrm>
            <a:custGeom>
              <a:avLst/>
              <a:gdLst>
                <a:gd name="connsiteX0" fmla="*/ 140596 w 142875"/>
                <a:gd name="connsiteY0" fmla="*/ 13181 h 57150"/>
                <a:gd name="connsiteX1" fmla="*/ 124404 w 142875"/>
                <a:gd name="connsiteY1" fmla="*/ 35088 h 57150"/>
                <a:gd name="connsiteX2" fmla="*/ 73921 w 142875"/>
                <a:gd name="connsiteY2" fmla="*/ 52233 h 57150"/>
                <a:gd name="connsiteX3" fmla="*/ 23439 w 142875"/>
                <a:gd name="connsiteY3" fmla="*/ 35088 h 57150"/>
                <a:gd name="connsiteX4" fmla="*/ 7246 w 142875"/>
                <a:gd name="connsiteY4" fmla="*/ 13181 h 57150"/>
                <a:gd name="connsiteX5" fmla="*/ 29154 w 142875"/>
                <a:gd name="connsiteY5" fmla="*/ 7466 h 57150"/>
                <a:gd name="connsiteX6" fmla="*/ 73921 w 142875"/>
                <a:gd name="connsiteY6" fmla="*/ 11276 h 57150"/>
                <a:gd name="connsiteX7" fmla="*/ 118689 w 142875"/>
                <a:gd name="connsiteY7" fmla="*/ 7466 h 57150"/>
                <a:gd name="connsiteX8" fmla="*/ 140596 w 142875"/>
                <a:gd name="connsiteY8" fmla="*/ 1318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875" h="57150">
                  <a:moveTo>
                    <a:pt x="140596" y="13181"/>
                  </a:moveTo>
                  <a:cubicBezTo>
                    <a:pt x="141549" y="17943"/>
                    <a:pt x="135834" y="26516"/>
                    <a:pt x="124404" y="35088"/>
                  </a:cubicBezTo>
                  <a:cubicBezTo>
                    <a:pt x="112974" y="43661"/>
                    <a:pt x="94876" y="52233"/>
                    <a:pt x="73921" y="52233"/>
                  </a:cubicBezTo>
                  <a:cubicBezTo>
                    <a:pt x="52966" y="52233"/>
                    <a:pt x="34869" y="43661"/>
                    <a:pt x="23439" y="35088"/>
                  </a:cubicBezTo>
                  <a:cubicBezTo>
                    <a:pt x="12009" y="26516"/>
                    <a:pt x="6294" y="17943"/>
                    <a:pt x="7246" y="13181"/>
                  </a:cubicBezTo>
                  <a:cubicBezTo>
                    <a:pt x="8199" y="7466"/>
                    <a:pt x="16771" y="6513"/>
                    <a:pt x="29154" y="7466"/>
                  </a:cubicBezTo>
                  <a:cubicBezTo>
                    <a:pt x="41536" y="8418"/>
                    <a:pt x="56776" y="11276"/>
                    <a:pt x="73921" y="11276"/>
                  </a:cubicBezTo>
                  <a:cubicBezTo>
                    <a:pt x="91066" y="11276"/>
                    <a:pt x="106306" y="8418"/>
                    <a:pt x="118689" y="7466"/>
                  </a:cubicBezTo>
                  <a:cubicBezTo>
                    <a:pt x="131071" y="6513"/>
                    <a:pt x="139644" y="8418"/>
                    <a:pt x="140596" y="13181"/>
                  </a:cubicBezTo>
                  <a:close/>
                </a:path>
              </a:pathLst>
            </a:custGeom>
            <a:solidFill>
              <a:srgbClr val="DBA9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38" name="Freeform: Shape 36">
              <a:extLst>
                <a:ext uri="{FF2B5EF4-FFF2-40B4-BE49-F238E27FC236}">
                  <a16:creationId xmlns:a16="http://schemas.microsoft.com/office/drawing/2014/main" xmlns="" id="{C5FD1DCB-C4ED-49AE-96FB-4C3AF980CB9E}"/>
                </a:ext>
              </a:extLst>
            </p:cNvPr>
            <p:cNvSpPr/>
            <p:nvPr/>
          </p:nvSpPr>
          <p:spPr>
            <a:xfrm>
              <a:off x="4962035" y="2056925"/>
              <a:ext cx="66675" cy="228600"/>
            </a:xfrm>
            <a:custGeom>
              <a:avLst/>
              <a:gdLst>
                <a:gd name="connsiteX0" fmla="*/ 46196 w 66675"/>
                <a:gd name="connsiteY0" fmla="*/ 7144 h 228600"/>
                <a:gd name="connsiteX1" fmla="*/ 7144 w 66675"/>
                <a:gd name="connsiteY1" fmla="*/ 221456 h 228600"/>
                <a:gd name="connsiteX2" fmla="*/ 63341 w 66675"/>
                <a:gd name="connsiteY2" fmla="*/ 221456 h 228600"/>
                <a:gd name="connsiteX3" fmla="*/ 46196 w 66675"/>
                <a:gd name="connsiteY3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28600">
                  <a:moveTo>
                    <a:pt x="46196" y="7144"/>
                  </a:moveTo>
                  <a:cubicBezTo>
                    <a:pt x="28099" y="54769"/>
                    <a:pt x="16669" y="136684"/>
                    <a:pt x="7144" y="221456"/>
                  </a:cubicBezTo>
                  <a:cubicBezTo>
                    <a:pt x="7144" y="221456"/>
                    <a:pt x="72866" y="225266"/>
                    <a:pt x="63341" y="221456"/>
                  </a:cubicBezTo>
                  <a:cubicBezTo>
                    <a:pt x="39529" y="210026"/>
                    <a:pt x="51911" y="181451"/>
                    <a:pt x="46196" y="7144"/>
                  </a:cubicBezTo>
                  <a:close/>
                </a:path>
              </a:pathLst>
            </a:custGeom>
            <a:solidFill>
              <a:srgbClr val="DBA9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39" name="Freeform: Shape 37">
              <a:extLst>
                <a:ext uri="{FF2B5EF4-FFF2-40B4-BE49-F238E27FC236}">
                  <a16:creationId xmlns:a16="http://schemas.microsoft.com/office/drawing/2014/main" xmlns="" id="{1A4867E7-2CFA-4971-A566-8758B4C29B21}"/>
                </a:ext>
              </a:extLst>
            </p:cNvPr>
            <p:cNvSpPr/>
            <p:nvPr/>
          </p:nvSpPr>
          <p:spPr>
            <a:xfrm>
              <a:off x="4809636" y="2053483"/>
              <a:ext cx="200024" cy="66675"/>
            </a:xfrm>
            <a:custGeom>
              <a:avLst/>
              <a:gdLst>
                <a:gd name="connsiteX0" fmla="*/ 7144 w 200025"/>
                <a:gd name="connsiteY0" fmla="*/ 45827 h 66675"/>
                <a:gd name="connsiteX1" fmla="*/ 198596 w 200025"/>
                <a:gd name="connsiteY1" fmla="*/ 9632 h 66675"/>
                <a:gd name="connsiteX2" fmla="*/ 184309 w 200025"/>
                <a:gd name="connsiteY2" fmla="*/ 64877 h 66675"/>
                <a:gd name="connsiteX3" fmla="*/ 7144 w 200025"/>
                <a:gd name="connsiteY3" fmla="*/ 4582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025" h="66675">
                  <a:moveTo>
                    <a:pt x="7144" y="45827"/>
                  </a:moveTo>
                  <a:cubicBezTo>
                    <a:pt x="79534" y="19157"/>
                    <a:pt x="148114" y="107"/>
                    <a:pt x="198596" y="9632"/>
                  </a:cubicBezTo>
                  <a:cubicBezTo>
                    <a:pt x="196691" y="19157"/>
                    <a:pt x="191929" y="57257"/>
                    <a:pt x="184309" y="64877"/>
                  </a:cubicBezTo>
                  <a:cubicBezTo>
                    <a:pt x="130016" y="16300"/>
                    <a:pt x="44291" y="67735"/>
                    <a:pt x="7144" y="45827"/>
                  </a:cubicBezTo>
                  <a:close/>
                </a:path>
              </a:pathLst>
            </a:custGeom>
            <a:solidFill>
              <a:srgbClr val="DBA9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40" name="Freeform: Shape 38">
              <a:extLst>
                <a:ext uri="{FF2B5EF4-FFF2-40B4-BE49-F238E27FC236}">
                  <a16:creationId xmlns:a16="http://schemas.microsoft.com/office/drawing/2014/main" xmlns="" id="{26F5D648-C5AE-4672-8A91-01A6E834C138}"/>
                </a:ext>
              </a:extLst>
            </p:cNvPr>
            <p:cNvSpPr/>
            <p:nvPr/>
          </p:nvSpPr>
          <p:spPr>
            <a:xfrm>
              <a:off x="5060143" y="2053483"/>
              <a:ext cx="200024" cy="66675"/>
            </a:xfrm>
            <a:custGeom>
              <a:avLst/>
              <a:gdLst>
                <a:gd name="connsiteX0" fmla="*/ 198596 w 200025"/>
                <a:gd name="connsiteY0" fmla="*/ 45827 h 66675"/>
                <a:gd name="connsiteX1" fmla="*/ 7144 w 200025"/>
                <a:gd name="connsiteY1" fmla="*/ 9632 h 66675"/>
                <a:gd name="connsiteX2" fmla="*/ 21431 w 200025"/>
                <a:gd name="connsiteY2" fmla="*/ 64877 h 66675"/>
                <a:gd name="connsiteX3" fmla="*/ 198596 w 200025"/>
                <a:gd name="connsiteY3" fmla="*/ 4582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025" h="66675">
                  <a:moveTo>
                    <a:pt x="198596" y="45827"/>
                  </a:moveTo>
                  <a:cubicBezTo>
                    <a:pt x="126206" y="19157"/>
                    <a:pt x="57626" y="107"/>
                    <a:pt x="7144" y="9632"/>
                  </a:cubicBezTo>
                  <a:cubicBezTo>
                    <a:pt x="9049" y="19157"/>
                    <a:pt x="13811" y="57257"/>
                    <a:pt x="21431" y="64877"/>
                  </a:cubicBezTo>
                  <a:cubicBezTo>
                    <a:pt x="76676" y="16300"/>
                    <a:pt x="161449" y="67735"/>
                    <a:pt x="198596" y="45827"/>
                  </a:cubicBezTo>
                  <a:close/>
                </a:path>
              </a:pathLst>
            </a:custGeom>
            <a:solidFill>
              <a:srgbClr val="DBA9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41" name="Freeform: Shape 39">
              <a:extLst>
                <a:ext uri="{FF2B5EF4-FFF2-40B4-BE49-F238E27FC236}">
                  <a16:creationId xmlns:a16="http://schemas.microsoft.com/office/drawing/2014/main" xmlns="" id="{E89B0B64-DC8B-4326-B671-EB97A21D4A4C}"/>
                </a:ext>
              </a:extLst>
            </p:cNvPr>
            <p:cNvSpPr/>
            <p:nvPr/>
          </p:nvSpPr>
          <p:spPr>
            <a:xfrm>
              <a:off x="4809636" y="2038555"/>
              <a:ext cx="200024" cy="66675"/>
            </a:xfrm>
            <a:custGeom>
              <a:avLst/>
              <a:gdLst>
                <a:gd name="connsiteX0" fmla="*/ 198596 w 200025"/>
                <a:gd name="connsiteY0" fmla="*/ 25513 h 66675"/>
                <a:gd name="connsiteX1" fmla="*/ 190024 w 200025"/>
                <a:gd name="connsiteY1" fmla="*/ 28370 h 66675"/>
                <a:gd name="connsiteX2" fmla="*/ 170021 w 200025"/>
                <a:gd name="connsiteY2" fmla="*/ 29323 h 66675"/>
                <a:gd name="connsiteX3" fmla="*/ 105251 w 200025"/>
                <a:gd name="connsiteY3" fmla="*/ 41706 h 66675"/>
                <a:gd name="connsiteX4" fmla="*/ 38576 w 200025"/>
                <a:gd name="connsiteY4" fmla="*/ 60756 h 66675"/>
                <a:gd name="connsiteX5" fmla="*/ 16669 w 200025"/>
                <a:gd name="connsiteY5" fmla="*/ 64565 h 66675"/>
                <a:gd name="connsiteX6" fmla="*/ 10001 w 200025"/>
                <a:gd name="connsiteY6" fmla="*/ 63613 h 66675"/>
                <a:gd name="connsiteX7" fmla="*/ 7144 w 200025"/>
                <a:gd name="connsiteY7" fmla="*/ 60756 h 66675"/>
                <a:gd name="connsiteX8" fmla="*/ 9049 w 200025"/>
                <a:gd name="connsiteY8" fmla="*/ 57898 h 66675"/>
                <a:gd name="connsiteX9" fmla="*/ 12859 w 200025"/>
                <a:gd name="connsiteY9" fmla="*/ 54088 h 66675"/>
                <a:gd name="connsiteX10" fmla="*/ 30956 w 200025"/>
                <a:gd name="connsiteY10" fmla="*/ 41706 h 66675"/>
                <a:gd name="connsiteX11" fmla="*/ 97631 w 200025"/>
                <a:gd name="connsiteY11" fmla="*/ 14083 h 66675"/>
                <a:gd name="connsiteX12" fmla="*/ 171926 w 200025"/>
                <a:gd name="connsiteY12" fmla="*/ 9320 h 66675"/>
                <a:gd name="connsiteX13" fmla="*/ 193834 w 200025"/>
                <a:gd name="connsiteY13" fmla="*/ 17893 h 66675"/>
                <a:gd name="connsiteX14" fmla="*/ 198596 w 200025"/>
                <a:gd name="connsiteY14" fmla="*/ 2551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66675">
                  <a:moveTo>
                    <a:pt x="198596" y="25513"/>
                  </a:moveTo>
                  <a:cubicBezTo>
                    <a:pt x="197644" y="27418"/>
                    <a:pt x="194786" y="28370"/>
                    <a:pt x="190024" y="28370"/>
                  </a:cubicBezTo>
                  <a:cubicBezTo>
                    <a:pt x="185261" y="28370"/>
                    <a:pt x="177641" y="29323"/>
                    <a:pt x="170021" y="29323"/>
                  </a:cubicBezTo>
                  <a:cubicBezTo>
                    <a:pt x="152876" y="30275"/>
                    <a:pt x="130016" y="35038"/>
                    <a:pt x="105251" y="41706"/>
                  </a:cubicBezTo>
                  <a:cubicBezTo>
                    <a:pt x="79534" y="48373"/>
                    <a:pt x="56674" y="55993"/>
                    <a:pt x="38576" y="60756"/>
                  </a:cubicBezTo>
                  <a:cubicBezTo>
                    <a:pt x="30004" y="62660"/>
                    <a:pt x="22384" y="64565"/>
                    <a:pt x="16669" y="64565"/>
                  </a:cubicBezTo>
                  <a:cubicBezTo>
                    <a:pt x="13811" y="64565"/>
                    <a:pt x="11906" y="64565"/>
                    <a:pt x="10001" y="63613"/>
                  </a:cubicBezTo>
                  <a:cubicBezTo>
                    <a:pt x="8096" y="62660"/>
                    <a:pt x="7144" y="61708"/>
                    <a:pt x="7144" y="60756"/>
                  </a:cubicBezTo>
                  <a:cubicBezTo>
                    <a:pt x="7144" y="59803"/>
                    <a:pt x="8096" y="58850"/>
                    <a:pt x="9049" y="57898"/>
                  </a:cubicBezTo>
                  <a:cubicBezTo>
                    <a:pt x="10001" y="56945"/>
                    <a:pt x="10954" y="55040"/>
                    <a:pt x="12859" y="54088"/>
                  </a:cubicBezTo>
                  <a:cubicBezTo>
                    <a:pt x="16669" y="51231"/>
                    <a:pt x="22384" y="46468"/>
                    <a:pt x="30956" y="41706"/>
                  </a:cubicBezTo>
                  <a:cubicBezTo>
                    <a:pt x="47149" y="32181"/>
                    <a:pt x="70009" y="21703"/>
                    <a:pt x="97631" y="14083"/>
                  </a:cubicBezTo>
                  <a:cubicBezTo>
                    <a:pt x="125254" y="6463"/>
                    <a:pt x="151924" y="5510"/>
                    <a:pt x="171926" y="9320"/>
                  </a:cubicBezTo>
                  <a:cubicBezTo>
                    <a:pt x="181451" y="12178"/>
                    <a:pt x="189071" y="14083"/>
                    <a:pt x="193834" y="17893"/>
                  </a:cubicBezTo>
                  <a:cubicBezTo>
                    <a:pt x="197644" y="20750"/>
                    <a:pt x="199549" y="23608"/>
                    <a:pt x="198596" y="25513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42" name="Freeform: Shape 40">
              <a:extLst>
                <a:ext uri="{FF2B5EF4-FFF2-40B4-BE49-F238E27FC236}">
                  <a16:creationId xmlns:a16="http://schemas.microsoft.com/office/drawing/2014/main" xmlns="" id="{45B4FF5C-F8A2-487A-8CD1-263BB34E2E53}"/>
                </a:ext>
              </a:extLst>
            </p:cNvPr>
            <p:cNvSpPr/>
            <p:nvPr/>
          </p:nvSpPr>
          <p:spPr>
            <a:xfrm>
              <a:off x="5059956" y="2038555"/>
              <a:ext cx="200024" cy="66675"/>
            </a:xfrm>
            <a:custGeom>
              <a:avLst/>
              <a:gdLst>
                <a:gd name="connsiteX0" fmla="*/ 7331 w 200025"/>
                <a:gd name="connsiteY0" fmla="*/ 25513 h 66675"/>
                <a:gd name="connsiteX1" fmla="*/ 15903 w 200025"/>
                <a:gd name="connsiteY1" fmla="*/ 28370 h 66675"/>
                <a:gd name="connsiteX2" fmla="*/ 35906 w 200025"/>
                <a:gd name="connsiteY2" fmla="*/ 29323 h 66675"/>
                <a:gd name="connsiteX3" fmla="*/ 100676 w 200025"/>
                <a:gd name="connsiteY3" fmla="*/ 41706 h 66675"/>
                <a:gd name="connsiteX4" fmla="*/ 167351 w 200025"/>
                <a:gd name="connsiteY4" fmla="*/ 60756 h 66675"/>
                <a:gd name="connsiteX5" fmla="*/ 189258 w 200025"/>
                <a:gd name="connsiteY5" fmla="*/ 64565 h 66675"/>
                <a:gd name="connsiteX6" fmla="*/ 195926 w 200025"/>
                <a:gd name="connsiteY6" fmla="*/ 63613 h 66675"/>
                <a:gd name="connsiteX7" fmla="*/ 198783 w 200025"/>
                <a:gd name="connsiteY7" fmla="*/ 60756 h 66675"/>
                <a:gd name="connsiteX8" fmla="*/ 196878 w 200025"/>
                <a:gd name="connsiteY8" fmla="*/ 57898 h 66675"/>
                <a:gd name="connsiteX9" fmla="*/ 193068 w 200025"/>
                <a:gd name="connsiteY9" fmla="*/ 54088 h 66675"/>
                <a:gd name="connsiteX10" fmla="*/ 174971 w 200025"/>
                <a:gd name="connsiteY10" fmla="*/ 41706 h 66675"/>
                <a:gd name="connsiteX11" fmla="*/ 108296 w 200025"/>
                <a:gd name="connsiteY11" fmla="*/ 14083 h 66675"/>
                <a:gd name="connsiteX12" fmla="*/ 34001 w 200025"/>
                <a:gd name="connsiteY12" fmla="*/ 9320 h 66675"/>
                <a:gd name="connsiteX13" fmla="*/ 12093 w 200025"/>
                <a:gd name="connsiteY13" fmla="*/ 17893 h 66675"/>
                <a:gd name="connsiteX14" fmla="*/ 7331 w 200025"/>
                <a:gd name="connsiteY14" fmla="*/ 2551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66675">
                  <a:moveTo>
                    <a:pt x="7331" y="25513"/>
                  </a:moveTo>
                  <a:cubicBezTo>
                    <a:pt x="8283" y="27418"/>
                    <a:pt x="11141" y="28370"/>
                    <a:pt x="15903" y="28370"/>
                  </a:cubicBezTo>
                  <a:cubicBezTo>
                    <a:pt x="20666" y="28370"/>
                    <a:pt x="28286" y="29323"/>
                    <a:pt x="35906" y="29323"/>
                  </a:cubicBezTo>
                  <a:cubicBezTo>
                    <a:pt x="53051" y="30275"/>
                    <a:pt x="75911" y="35038"/>
                    <a:pt x="100676" y="41706"/>
                  </a:cubicBezTo>
                  <a:cubicBezTo>
                    <a:pt x="126393" y="48373"/>
                    <a:pt x="149253" y="55993"/>
                    <a:pt x="167351" y="60756"/>
                  </a:cubicBezTo>
                  <a:cubicBezTo>
                    <a:pt x="175923" y="62660"/>
                    <a:pt x="183543" y="64565"/>
                    <a:pt x="189258" y="64565"/>
                  </a:cubicBezTo>
                  <a:cubicBezTo>
                    <a:pt x="192116" y="64565"/>
                    <a:pt x="194021" y="64565"/>
                    <a:pt x="195926" y="63613"/>
                  </a:cubicBezTo>
                  <a:cubicBezTo>
                    <a:pt x="197831" y="62660"/>
                    <a:pt x="198783" y="61708"/>
                    <a:pt x="198783" y="60756"/>
                  </a:cubicBezTo>
                  <a:cubicBezTo>
                    <a:pt x="198783" y="59803"/>
                    <a:pt x="197831" y="58850"/>
                    <a:pt x="196878" y="57898"/>
                  </a:cubicBezTo>
                  <a:cubicBezTo>
                    <a:pt x="195926" y="56945"/>
                    <a:pt x="194973" y="55040"/>
                    <a:pt x="193068" y="54088"/>
                  </a:cubicBezTo>
                  <a:cubicBezTo>
                    <a:pt x="189258" y="51231"/>
                    <a:pt x="183543" y="46468"/>
                    <a:pt x="174971" y="41706"/>
                  </a:cubicBezTo>
                  <a:cubicBezTo>
                    <a:pt x="158778" y="32181"/>
                    <a:pt x="135918" y="21703"/>
                    <a:pt x="108296" y="14083"/>
                  </a:cubicBezTo>
                  <a:cubicBezTo>
                    <a:pt x="80673" y="6463"/>
                    <a:pt x="54003" y="5510"/>
                    <a:pt x="34001" y="9320"/>
                  </a:cubicBezTo>
                  <a:cubicBezTo>
                    <a:pt x="24476" y="12178"/>
                    <a:pt x="16856" y="14083"/>
                    <a:pt x="12093" y="17893"/>
                  </a:cubicBezTo>
                  <a:cubicBezTo>
                    <a:pt x="9236" y="20750"/>
                    <a:pt x="6378" y="23608"/>
                    <a:pt x="7331" y="25513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43" name="Freeform: Shape 41">
              <a:extLst>
                <a:ext uri="{FF2B5EF4-FFF2-40B4-BE49-F238E27FC236}">
                  <a16:creationId xmlns:a16="http://schemas.microsoft.com/office/drawing/2014/main" xmlns="" id="{B10A76AA-4F89-40CB-85CF-D415836186BF}"/>
                </a:ext>
              </a:extLst>
            </p:cNvPr>
            <p:cNvSpPr/>
            <p:nvPr/>
          </p:nvSpPr>
          <p:spPr>
            <a:xfrm>
              <a:off x="4884883" y="2080736"/>
              <a:ext cx="76200" cy="66675"/>
            </a:xfrm>
            <a:custGeom>
              <a:avLst/>
              <a:gdLst>
                <a:gd name="connsiteX0" fmla="*/ 70009 w 76200"/>
                <a:gd name="connsiteY0" fmla="*/ 34766 h 66675"/>
                <a:gd name="connsiteX1" fmla="*/ 38576 w 76200"/>
                <a:gd name="connsiteY1" fmla="*/ 62389 h 66675"/>
                <a:gd name="connsiteX2" fmla="*/ 7144 w 76200"/>
                <a:gd name="connsiteY2" fmla="*/ 34766 h 66675"/>
                <a:gd name="connsiteX3" fmla="*/ 38576 w 76200"/>
                <a:gd name="connsiteY3" fmla="*/ 7144 h 66675"/>
                <a:gd name="connsiteX4" fmla="*/ 70009 w 76200"/>
                <a:gd name="connsiteY4" fmla="*/ 3476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66675">
                  <a:moveTo>
                    <a:pt x="70009" y="34766"/>
                  </a:moveTo>
                  <a:cubicBezTo>
                    <a:pt x="70009" y="50022"/>
                    <a:pt x="55936" y="62389"/>
                    <a:pt x="38576" y="62389"/>
                  </a:cubicBezTo>
                  <a:cubicBezTo>
                    <a:pt x="21217" y="62389"/>
                    <a:pt x="7144" y="50022"/>
                    <a:pt x="7144" y="34766"/>
                  </a:cubicBezTo>
                  <a:cubicBezTo>
                    <a:pt x="7144" y="19511"/>
                    <a:pt x="21217" y="7144"/>
                    <a:pt x="38576" y="7144"/>
                  </a:cubicBezTo>
                  <a:cubicBezTo>
                    <a:pt x="55936" y="7144"/>
                    <a:pt x="70009" y="19511"/>
                    <a:pt x="70009" y="34766"/>
                  </a:cubicBezTo>
                  <a:close/>
                </a:path>
              </a:pathLst>
            </a:custGeom>
            <a:solidFill>
              <a:srgbClr val="5B9B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44" name="Freeform: Shape 42">
              <a:extLst>
                <a:ext uri="{FF2B5EF4-FFF2-40B4-BE49-F238E27FC236}">
                  <a16:creationId xmlns:a16="http://schemas.microsoft.com/office/drawing/2014/main" xmlns="" id="{A07A4520-B14B-4894-98C8-C2EBC61F1985}"/>
                </a:ext>
              </a:extLst>
            </p:cNvPr>
            <p:cNvSpPr/>
            <p:nvPr/>
          </p:nvSpPr>
          <p:spPr>
            <a:xfrm>
              <a:off x="4899171" y="2092166"/>
              <a:ext cx="47625" cy="38100"/>
            </a:xfrm>
            <a:custGeom>
              <a:avLst/>
              <a:gdLst>
                <a:gd name="connsiteX0" fmla="*/ 41434 w 47625"/>
                <a:gd name="connsiteY0" fmla="*/ 23336 h 38100"/>
                <a:gd name="connsiteX1" fmla="*/ 24289 w 47625"/>
                <a:gd name="connsiteY1" fmla="*/ 39529 h 38100"/>
                <a:gd name="connsiteX2" fmla="*/ 7144 w 47625"/>
                <a:gd name="connsiteY2" fmla="*/ 23336 h 38100"/>
                <a:gd name="connsiteX3" fmla="*/ 24289 w 47625"/>
                <a:gd name="connsiteY3" fmla="*/ 7144 h 38100"/>
                <a:gd name="connsiteX4" fmla="*/ 41434 w 47625"/>
                <a:gd name="connsiteY4" fmla="*/ 2333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38100">
                  <a:moveTo>
                    <a:pt x="41434" y="23336"/>
                  </a:moveTo>
                  <a:cubicBezTo>
                    <a:pt x="41434" y="32279"/>
                    <a:pt x="33758" y="39529"/>
                    <a:pt x="24289" y="39529"/>
                  </a:cubicBezTo>
                  <a:cubicBezTo>
                    <a:pt x="14820" y="39529"/>
                    <a:pt x="7144" y="32279"/>
                    <a:pt x="7144" y="23336"/>
                  </a:cubicBezTo>
                  <a:cubicBezTo>
                    <a:pt x="7144" y="14393"/>
                    <a:pt x="14820" y="7144"/>
                    <a:pt x="24289" y="7144"/>
                  </a:cubicBezTo>
                  <a:cubicBezTo>
                    <a:pt x="33758" y="7144"/>
                    <a:pt x="41434" y="14393"/>
                    <a:pt x="41434" y="23336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45" name="Freeform: Shape 43">
              <a:extLst>
                <a:ext uri="{FF2B5EF4-FFF2-40B4-BE49-F238E27FC236}">
                  <a16:creationId xmlns:a16="http://schemas.microsoft.com/office/drawing/2014/main" xmlns="" id="{571F166E-DBBD-4581-9F24-2F19D082412A}"/>
                </a:ext>
              </a:extLst>
            </p:cNvPr>
            <p:cNvSpPr/>
            <p:nvPr/>
          </p:nvSpPr>
          <p:spPr>
            <a:xfrm>
              <a:off x="4896313" y="2113121"/>
              <a:ext cx="19050" cy="19050"/>
            </a:xfrm>
            <a:custGeom>
              <a:avLst/>
              <a:gdLst>
                <a:gd name="connsiteX0" fmla="*/ 18574 w 19050"/>
                <a:gd name="connsiteY0" fmla="*/ 12859 h 19050"/>
                <a:gd name="connsiteX1" fmla="*/ 12859 w 19050"/>
                <a:gd name="connsiteY1" fmla="*/ 18574 h 19050"/>
                <a:gd name="connsiteX2" fmla="*/ 12859 w 19050"/>
                <a:gd name="connsiteY2" fmla="*/ 18574 h 19050"/>
                <a:gd name="connsiteX3" fmla="*/ 7144 w 19050"/>
                <a:gd name="connsiteY3" fmla="*/ 12859 h 19050"/>
                <a:gd name="connsiteX4" fmla="*/ 7144 w 19050"/>
                <a:gd name="connsiteY4" fmla="*/ 12859 h 19050"/>
                <a:gd name="connsiteX5" fmla="*/ 12859 w 19050"/>
                <a:gd name="connsiteY5" fmla="*/ 7144 h 19050"/>
                <a:gd name="connsiteX6" fmla="*/ 12859 w 19050"/>
                <a:gd name="connsiteY6" fmla="*/ 7144 h 19050"/>
                <a:gd name="connsiteX7" fmla="*/ 18574 w 19050"/>
                <a:gd name="connsiteY7" fmla="*/ 12859 h 19050"/>
                <a:gd name="connsiteX8" fmla="*/ 18574 w 19050"/>
                <a:gd name="connsiteY8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19050">
                  <a:moveTo>
                    <a:pt x="18574" y="12859"/>
                  </a:moveTo>
                  <a:cubicBezTo>
                    <a:pt x="18574" y="15716"/>
                    <a:pt x="15716" y="18574"/>
                    <a:pt x="12859" y="18574"/>
                  </a:cubicBezTo>
                  <a:lnTo>
                    <a:pt x="12859" y="18574"/>
                  </a:lnTo>
                  <a:cubicBezTo>
                    <a:pt x="10001" y="18574"/>
                    <a:pt x="7144" y="15716"/>
                    <a:pt x="7144" y="1285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9049"/>
                    <a:pt x="18574" y="12859"/>
                  </a:cubicBezTo>
                  <a:lnTo>
                    <a:pt x="18574" y="1285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46" name="Freeform: Shape 44">
              <a:extLst>
                <a:ext uri="{FF2B5EF4-FFF2-40B4-BE49-F238E27FC236}">
                  <a16:creationId xmlns:a16="http://schemas.microsoft.com/office/drawing/2014/main" xmlns="" id="{B3277B7E-DEAA-4CB1-95C0-2B64065D7097}"/>
                </a:ext>
              </a:extLst>
            </p:cNvPr>
            <p:cNvSpPr/>
            <p:nvPr/>
          </p:nvSpPr>
          <p:spPr>
            <a:xfrm>
              <a:off x="4921077" y="2083594"/>
              <a:ext cx="28575" cy="28575"/>
            </a:xfrm>
            <a:custGeom>
              <a:avLst/>
              <a:gdLst>
                <a:gd name="connsiteX0" fmla="*/ 28099 w 28575"/>
                <a:gd name="connsiteY0" fmla="*/ 17621 h 28575"/>
                <a:gd name="connsiteX1" fmla="*/ 17621 w 28575"/>
                <a:gd name="connsiteY1" fmla="*/ 28099 h 28575"/>
                <a:gd name="connsiteX2" fmla="*/ 17621 w 28575"/>
                <a:gd name="connsiteY2" fmla="*/ 28099 h 28575"/>
                <a:gd name="connsiteX3" fmla="*/ 7144 w 28575"/>
                <a:gd name="connsiteY3" fmla="*/ 17621 h 28575"/>
                <a:gd name="connsiteX4" fmla="*/ 7144 w 28575"/>
                <a:gd name="connsiteY4" fmla="*/ 17621 h 28575"/>
                <a:gd name="connsiteX5" fmla="*/ 17621 w 28575"/>
                <a:gd name="connsiteY5" fmla="*/ 7144 h 28575"/>
                <a:gd name="connsiteX6" fmla="*/ 17621 w 28575"/>
                <a:gd name="connsiteY6" fmla="*/ 7144 h 28575"/>
                <a:gd name="connsiteX7" fmla="*/ 28099 w 28575"/>
                <a:gd name="connsiteY7" fmla="*/ 17621 h 28575"/>
                <a:gd name="connsiteX8" fmla="*/ 28099 w 28575"/>
                <a:gd name="connsiteY8" fmla="*/ 1762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75" h="28575">
                  <a:moveTo>
                    <a:pt x="28099" y="17621"/>
                  </a:moveTo>
                  <a:cubicBezTo>
                    <a:pt x="28099" y="23336"/>
                    <a:pt x="23336" y="28099"/>
                    <a:pt x="17621" y="28099"/>
                  </a:cubicBezTo>
                  <a:lnTo>
                    <a:pt x="17621" y="28099"/>
                  </a:lnTo>
                  <a:cubicBezTo>
                    <a:pt x="11906" y="28099"/>
                    <a:pt x="7144" y="23336"/>
                    <a:pt x="7144" y="17621"/>
                  </a:cubicBezTo>
                  <a:lnTo>
                    <a:pt x="7144" y="17621"/>
                  </a:lnTo>
                  <a:cubicBezTo>
                    <a:pt x="7144" y="11906"/>
                    <a:pt x="11906" y="7144"/>
                    <a:pt x="17621" y="7144"/>
                  </a:cubicBezTo>
                  <a:lnTo>
                    <a:pt x="17621" y="7144"/>
                  </a:lnTo>
                  <a:cubicBezTo>
                    <a:pt x="22384" y="7144"/>
                    <a:pt x="28099" y="11906"/>
                    <a:pt x="28099" y="17621"/>
                  </a:cubicBezTo>
                  <a:lnTo>
                    <a:pt x="28099" y="1762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47" name="Freeform: Shape 45">
              <a:extLst>
                <a:ext uri="{FF2B5EF4-FFF2-40B4-BE49-F238E27FC236}">
                  <a16:creationId xmlns:a16="http://schemas.microsoft.com/office/drawing/2014/main" xmlns="" id="{AA7AC827-C4AB-4703-B590-B3206F12B154}"/>
                </a:ext>
              </a:extLst>
            </p:cNvPr>
            <p:cNvSpPr/>
            <p:nvPr/>
          </p:nvSpPr>
          <p:spPr>
            <a:xfrm>
              <a:off x="5113482" y="2080736"/>
              <a:ext cx="76200" cy="66675"/>
            </a:xfrm>
            <a:custGeom>
              <a:avLst/>
              <a:gdLst>
                <a:gd name="connsiteX0" fmla="*/ 70009 w 76200"/>
                <a:gd name="connsiteY0" fmla="*/ 34766 h 66675"/>
                <a:gd name="connsiteX1" fmla="*/ 38576 w 76200"/>
                <a:gd name="connsiteY1" fmla="*/ 62389 h 66675"/>
                <a:gd name="connsiteX2" fmla="*/ 7144 w 76200"/>
                <a:gd name="connsiteY2" fmla="*/ 34766 h 66675"/>
                <a:gd name="connsiteX3" fmla="*/ 38576 w 76200"/>
                <a:gd name="connsiteY3" fmla="*/ 7144 h 66675"/>
                <a:gd name="connsiteX4" fmla="*/ 70009 w 76200"/>
                <a:gd name="connsiteY4" fmla="*/ 3476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66675">
                  <a:moveTo>
                    <a:pt x="70009" y="34766"/>
                  </a:moveTo>
                  <a:cubicBezTo>
                    <a:pt x="70009" y="50022"/>
                    <a:pt x="55936" y="62389"/>
                    <a:pt x="38576" y="62389"/>
                  </a:cubicBezTo>
                  <a:cubicBezTo>
                    <a:pt x="21216" y="62389"/>
                    <a:pt x="7144" y="50022"/>
                    <a:pt x="7144" y="34766"/>
                  </a:cubicBezTo>
                  <a:cubicBezTo>
                    <a:pt x="7144" y="19511"/>
                    <a:pt x="21216" y="7144"/>
                    <a:pt x="38576" y="7144"/>
                  </a:cubicBezTo>
                  <a:cubicBezTo>
                    <a:pt x="55936" y="7144"/>
                    <a:pt x="70009" y="19511"/>
                    <a:pt x="70009" y="34766"/>
                  </a:cubicBezTo>
                  <a:close/>
                </a:path>
              </a:pathLst>
            </a:custGeom>
            <a:solidFill>
              <a:srgbClr val="5B9B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48" name="Freeform: Shape 46">
              <a:extLst>
                <a:ext uri="{FF2B5EF4-FFF2-40B4-BE49-F238E27FC236}">
                  <a16:creationId xmlns:a16="http://schemas.microsoft.com/office/drawing/2014/main" xmlns="" id="{607BBCDE-C0F9-4AD1-AFC3-CBE9315168AE}"/>
                </a:ext>
              </a:extLst>
            </p:cNvPr>
            <p:cNvSpPr/>
            <p:nvPr/>
          </p:nvSpPr>
          <p:spPr>
            <a:xfrm>
              <a:off x="5127770" y="2092166"/>
              <a:ext cx="47625" cy="38100"/>
            </a:xfrm>
            <a:custGeom>
              <a:avLst/>
              <a:gdLst>
                <a:gd name="connsiteX0" fmla="*/ 41434 w 47625"/>
                <a:gd name="connsiteY0" fmla="*/ 23336 h 38100"/>
                <a:gd name="connsiteX1" fmla="*/ 24289 w 47625"/>
                <a:gd name="connsiteY1" fmla="*/ 39529 h 38100"/>
                <a:gd name="connsiteX2" fmla="*/ 7144 w 47625"/>
                <a:gd name="connsiteY2" fmla="*/ 23336 h 38100"/>
                <a:gd name="connsiteX3" fmla="*/ 24289 w 47625"/>
                <a:gd name="connsiteY3" fmla="*/ 7144 h 38100"/>
                <a:gd name="connsiteX4" fmla="*/ 41434 w 47625"/>
                <a:gd name="connsiteY4" fmla="*/ 2333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38100">
                  <a:moveTo>
                    <a:pt x="41434" y="23336"/>
                  </a:moveTo>
                  <a:cubicBezTo>
                    <a:pt x="41434" y="32279"/>
                    <a:pt x="33758" y="39529"/>
                    <a:pt x="24289" y="39529"/>
                  </a:cubicBezTo>
                  <a:cubicBezTo>
                    <a:pt x="14820" y="39529"/>
                    <a:pt x="7144" y="32279"/>
                    <a:pt x="7144" y="23336"/>
                  </a:cubicBezTo>
                  <a:cubicBezTo>
                    <a:pt x="7144" y="14393"/>
                    <a:pt x="14820" y="7144"/>
                    <a:pt x="24289" y="7144"/>
                  </a:cubicBezTo>
                  <a:cubicBezTo>
                    <a:pt x="33758" y="7144"/>
                    <a:pt x="41434" y="14393"/>
                    <a:pt x="41434" y="23336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49" name="Freeform: Shape 47">
              <a:extLst>
                <a:ext uri="{FF2B5EF4-FFF2-40B4-BE49-F238E27FC236}">
                  <a16:creationId xmlns:a16="http://schemas.microsoft.com/office/drawing/2014/main" xmlns="" id="{EAB3F075-49F0-4721-AF48-B1A529204EBF}"/>
                </a:ext>
              </a:extLst>
            </p:cNvPr>
            <p:cNvSpPr/>
            <p:nvPr/>
          </p:nvSpPr>
          <p:spPr>
            <a:xfrm>
              <a:off x="5124912" y="2113121"/>
              <a:ext cx="19050" cy="19050"/>
            </a:xfrm>
            <a:custGeom>
              <a:avLst/>
              <a:gdLst>
                <a:gd name="connsiteX0" fmla="*/ 18574 w 19050"/>
                <a:gd name="connsiteY0" fmla="*/ 12859 h 19050"/>
                <a:gd name="connsiteX1" fmla="*/ 12859 w 19050"/>
                <a:gd name="connsiteY1" fmla="*/ 18574 h 19050"/>
                <a:gd name="connsiteX2" fmla="*/ 12859 w 19050"/>
                <a:gd name="connsiteY2" fmla="*/ 18574 h 19050"/>
                <a:gd name="connsiteX3" fmla="*/ 7144 w 19050"/>
                <a:gd name="connsiteY3" fmla="*/ 12859 h 19050"/>
                <a:gd name="connsiteX4" fmla="*/ 7144 w 19050"/>
                <a:gd name="connsiteY4" fmla="*/ 12859 h 19050"/>
                <a:gd name="connsiteX5" fmla="*/ 12859 w 19050"/>
                <a:gd name="connsiteY5" fmla="*/ 7144 h 19050"/>
                <a:gd name="connsiteX6" fmla="*/ 12859 w 19050"/>
                <a:gd name="connsiteY6" fmla="*/ 7144 h 19050"/>
                <a:gd name="connsiteX7" fmla="*/ 18574 w 19050"/>
                <a:gd name="connsiteY7" fmla="*/ 12859 h 19050"/>
                <a:gd name="connsiteX8" fmla="*/ 18574 w 19050"/>
                <a:gd name="connsiteY8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19050">
                  <a:moveTo>
                    <a:pt x="18574" y="12859"/>
                  </a:moveTo>
                  <a:cubicBezTo>
                    <a:pt x="18574" y="15716"/>
                    <a:pt x="15716" y="18574"/>
                    <a:pt x="12859" y="18574"/>
                  </a:cubicBezTo>
                  <a:lnTo>
                    <a:pt x="12859" y="18574"/>
                  </a:lnTo>
                  <a:cubicBezTo>
                    <a:pt x="10001" y="18574"/>
                    <a:pt x="7144" y="15716"/>
                    <a:pt x="7144" y="1285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9049"/>
                    <a:pt x="18574" y="12859"/>
                  </a:cubicBezTo>
                  <a:lnTo>
                    <a:pt x="18574" y="1285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50" name="Freeform: Shape 48">
              <a:extLst>
                <a:ext uri="{FF2B5EF4-FFF2-40B4-BE49-F238E27FC236}">
                  <a16:creationId xmlns:a16="http://schemas.microsoft.com/office/drawing/2014/main" xmlns="" id="{AD3C63B1-E45B-4AAB-83E9-0AC7DB6EDE50}"/>
                </a:ext>
              </a:extLst>
            </p:cNvPr>
            <p:cNvSpPr/>
            <p:nvPr/>
          </p:nvSpPr>
          <p:spPr>
            <a:xfrm>
              <a:off x="5148726" y="2083594"/>
              <a:ext cx="28575" cy="28575"/>
            </a:xfrm>
            <a:custGeom>
              <a:avLst/>
              <a:gdLst>
                <a:gd name="connsiteX0" fmla="*/ 28099 w 28575"/>
                <a:gd name="connsiteY0" fmla="*/ 17621 h 28575"/>
                <a:gd name="connsiteX1" fmla="*/ 17621 w 28575"/>
                <a:gd name="connsiteY1" fmla="*/ 28099 h 28575"/>
                <a:gd name="connsiteX2" fmla="*/ 17621 w 28575"/>
                <a:gd name="connsiteY2" fmla="*/ 28099 h 28575"/>
                <a:gd name="connsiteX3" fmla="*/ 7144 w 28575"/>
                <a:gd name="connsiteY3" fmla="*/ 17621 h 28575"/>
                <a:gd name="connsiteX4" fmla="*/ 7144 w 28575"/>
                <a:gd name="connsiteY4" fmla="*/ 17621 h 28575"/>
                <a:gd name="connsiteX5" fmla="*/ 17621 w 28575"/>
                <a:gd name="connsiteY5" fmla="*/ 7144 h 28575"/>
                <a:gd name="connsiteX6" fmla="*/ 17621 w 28575"/>
                <a:gd name="connsiteY6" fmla="*/ 7144 h 28575"/>
                <a:gd name="connsiteX7" fmla="*/ 28099 w 28575"/>
                <a:gd name="connsiteY7" fmla="*/ 17621 h 28575"/>
                <a:gd name="connsiteX8" fmla="*/ 28099 w 28575"/>
                <a:gd name="connsiteY8" fmla="*/ 1762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75" h="28575">
                  <a:moveTo>
                    <a:pt x="28099" y="17621"/>
                  </a:moveTo>
                  <a:cubicBezTo>
                    <a:pt x="28099" y="23336"/>
                    <a:pt x="23336" y="28099"/>
                    <a:pt x="17621" y="28099"/>
                  </a:cubicBezTo>
                  <a:lnTo>
                    <a:pt x="17621" y="28099"/>
                  </a:lnTo>
                  <a:cubicBezTo>
                    <a:pt x="11906" y="28099"/>
                    <a:pt x="7144" y="23336"/>
                    <a:pt x="7144" y="17621"/>
                  </a:cubicBezTo>
                  <a:lnTo>
                    <a:pt x="7144" y="17621"/>
                  </a:lnTo>
                  <a:cubicBezTo>
                    <a:pt x="7144" y="11906"/>
                    <a:pt x="11906" y="7144"/>
                    <a:pt x="17621" y="7144"/>
                  </a:cubicBezTo>
                  <a:lnTo>
                    <a:pt x="17621" y="7144"/>
                  </a:lnTo>
                  <a:cubicBezTo>
                    <a:pt x="23336" y="7144"/>
                    <a:pt x="28099" y="11906"/>
                    <a:pt x="28099" y="17621"/>
                  </a:cubicBezTo>
                  <a:lnTo>
                    <a:pt x="28099" y="1762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51" name="Freeform: Shape 49">
              <a:extLst>
                <a:ext uri="{FF2B5EF4-FFF2-40B4-BE49-F238E27FC236}">
                  <a16:creationId xmlns:a16="http://schemas.microsoft.com/office/drawing/2014/main" xmlns="" id="{30D38532-1D0B-44D0-AF3C-A4C255392643}"/>
                </a:ext>
              </a:extLst>
            </p:cNvPr>
            <p:cNvSpPr/>
            <p:nvPr/>
          </p:nvSpPr>
          <p:spPr>
            <a:xfrm>
              <a:off x="4909648" y="1791392"/>
              <a:ext cx="361949" cy="123825"/>
            </a:xfrm>
            <a:custGeom>
              <a:avLst/>
              <a:gdLst>
                <a:gd name="connsiteX0" fmla="*/ 198596 w 361950"/>
                <a:gd name="connsiteY0" fmla="*/ 70745 h 123825"/>
                <a:gd name="connsiteX1" fmla="*/ 305276 w 361950"/>
                <a:gd name="connsiteY1" fmla="*/ 44075 h 123825"/>
                <a:gd name="connsiteX2" fmla="*/ 68104 w 361950"/>
                <a:gd name="connsiteY2" fmla="*/ 17405 h 123825"/>
                <a:gd name="connsiteX3" fmla="*/ 176689 w 361950"/>
                <a:gd name="connsiteY3" fmla="*/ 62173 h 123825"/>
                <a:gd name="connsiteX4" fmla="*/ 7144 w 361950"/>
                <a:gd name="connsiteY4" fmla="*/ 33598 h 123825"/>
                <a:gd name="connsiteX5" fmla="*/ 364331 w 361950"/>
                <a:gd name="connsiteY5" fmla="*/ 98368 h 123825"/>
                <a:gd name="connsiteX6" fmla="*/ 198596 w 361950"/>
                <a:gd name="connsiteY6" fmla="*/ 7074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1950" h="123825">
                  <a:moveTo>
                    <a:pt x="198596" y="70745"/>
                  </a:moveTo>
                  <a:cubicBezTo>
                    <a:pt x="234791" y="82175"/>
                    <a:pt x="284321" y="81223"/>
                    <a:pt x="305276" y="44075"/>
                  </a:cubicBezTo>
                  <a:cubicBezTo>
                    <a:pt x="227171" y="86938"/>
                    <a:pt x="148114" y="-26410"/>
                    <a:pt x="68104" y="17405"/>
                  </a:cubicBezTo>
                  <a:cubicBezTo>
                    <a:pt x="108109" y="20263"/>
                    <a:pt x="140494" y="45980"/>
                    <a:pt x="176689" y="62173"/>
                  </a:cubicBezTo>
                  <a:cubicBezTo>
                    <a:pt x="122396" y="40265"/>
                    <a:pt x="67151" y="20263"/>
                    <a:pt x="7144" y="33598"/>
                  </a:cubicBezTo>
                  <a:cubicBezTo>
                    <a:pt x="121444" y="53600"/>
                    <a:pt x="248126" y="178378"/>
                    <a:pt x="364331" y="98368"/>
                  </a:cubicBezTo>
                  <a:cubicBezTo>
                    <a:pt x="305276" y="110750"/>
                    <a:pt x="251936" y="91700"/>
                    <a:pt x="198596" y="70745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52" name="Freeform: Shape 50">
              <a:extLst>
                <a:ext uri="{FF2B5EF4-FFF2-40B4-BE49-F238E27FC236}">
                  <a16:creationId xmlns:a16="http://schemas.microsoft.com/office/drawing/2014/main" xmlns="" id="{1C404D88-4AC8-429C-9B89-8E725EB1E99A}"/>
                </a:ext>
              </a:extLst>
            </p:cNvPr>
            <p:cNvSpPr/>
            <p:nvPr/>
          </p:nvSpPr>
          <p:spPr>
            <a:xfrm>
              <a:off x="5136343" y="1682592"/>
              <a:ext cx="228599" cy="304800"/>
            </a:xfrm>
            <a:custGeom>
              <a:avLst/>
              <a:gdLst>
                <a:gd name="connsiteX0" fmla="*/ 7144 w 228600"/>
                <a:gd name="connsiteY0" fmla="*/ 7144 h 304800"/>
                <a:gd name="connsiteX1" fmla="*/ 224314 w 228600"/>
                <a:gd name="connsiteY1" fmla="*/ 304324 h 304800"/>
                <a:gd name="connsiteX2" fmla="*/ 7144 w 228600"/>
                <a:gd name="connsiteY2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600" h="304800">
                  <a:moveTo>
                    <a:pt x="7144" y="7144"/>
                  </a:moveTo>
                  <a:cubicBezTo>
                    <a:pt x="140494" y="52864"/>
                    <a:pt x="221456" y="163354"/>
                    <a:pt x="224314" y="304324"/>
                  </a:cubicBezTo>
                  <a:cubicBezTo>
                    <a:pt x="246221" y="158591"/>
                    <a:pt x="152876" y="30004"/>
                    <a:pt x="7144" y="7144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53" name="Freeform: Shape 51">
              <a:extLst>
                <a:ext uri="{FF2B5EF4-FFF2-40B4-BE49-F238E27FC236}">
                  <a16:creationId xmlns:a16="http://schemas.microsoft.com/office/drawing/2014/main" xmlns="" id="{CBA399C5-551D-4996-AC82-7F420130A0D0}"/>
                </a:ext>
              </a:extLst>
            </p:cNvPr>
            <p:cNvSpPr/>
            <p:nvPr/>
          </p:nvSpPr>
          <p:spPr>
            <a:xfrm>
              <a:off x="5283980" y="1810226"/>
              <a:ext cx="66675" cy="219075"/>
            </a:xfrm>
            <a:custGeom>
              <a:avLst/>
              <a:gdLst>
                <a:gd name="connsiteX0" fmla="*/ 57626 w 66675"/>
                <a:gd name="connsiteY0" fmla="*/ 215741 h 219075"/>
                <a:gd name="connsiteX1" fmla="*/ 7144 w 66675"/>
                <a:gd name="connsiteY1" fmla="*/ 7144 h 219075"/>
                <a:gd name="connsiteX2" fmla="*/ 57626 w 66675"/>
                <a:gd name="connsiteY2" fmla="*/ 215741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219075">
                  <a:moveTo>
                    <a:pt x="57626" y="215741"/>
                  </a:moveTo>
                  <a:cubicBezTo>
                    <a:pt x="73819" y="140494"/>
                    <a:pt x="55721" y="66199"/>
                    <a:pt x="7144" y="7144"/>
                  </a:cubicBezTo>
                  <a:cubicBezTo>
                    <a:pt x="32861" y="75724"/>
                    <a:pt x="49054" y="143351"/>
                    <a:pt x="57626" y="215741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54" name="Freeform: Shape 52">
              <a:extLst>
                <a:ext uri="{FF2B5EF4-FFF2-40B4-BE49-F238E27FC236}">
                  <a16:creationId xmlns:a16="http://schemas.microsoft.com/office/drawing/2014/main" xmlns="" id="{C015C218-B21A-44D2-98F9-EEDE8C878736}"/>
                </a:ext>
              </a:extLst>
            </p:cNvPr>
            <p:cNvSpPr/>
            <p:nvPr/>
          </p:nvSpPr>
          <p:spPr>
            <a:xfrm>
              <a:off x="4706471" y="1725454"/>
              <a:ext cx="123825" cy="209550"/>
            </a:xfrm>
            <a:custGeom>
              <a:avLst/>
              <a:gdLst>
                <a:gd name="connsiteX0" fmla="*/ 8391 w 123825"/>
                <a:gd name="connsiteY0" fmla="*/ 206216 h 209550"/>
                <a:gd name="connsiteX1" fmla="*/ 121739 w 123825"/>
                <a:gd name="connsiteY1" fmla="*/ 7144 h 209550"/>
                <a:gd name="connsiteX2" fmla="*/ 8391 w 123825"/>
                <a:gd name="connsiteY2" fmla="*/ 20621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209550">
                  <a:moveTo>
                    <a:pt x="8391" y="206216"/>
                  </a:moveTo>
                  <a:cubicBezTo>
                    <a:pt x="23631" y="127159"/>
                    <a:pt x="61731" y="60484"/>
                    <a:pt x="121739" y="7144"/>
                  </a:cubicBezTo>
                  <a:cubicBezTo>
                    <a:pt x="44586" y="42386"/>
                    <a:pt x="-1134" y="122396"/>
                    <a:pt x="8391" y="206216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55" name="Freeform: Shape 53">
              <a:extLst>
                <a:ext uri="{FF2B5EF4-FFF2-40B4-BE49-F238E27FC236}">
                  <a16:creationId xmlns:a16="http://schemas.microsoft.com/office/drawing/2014/main" xmlns="" id="{75A83773-6CFB-41E1-93AE-8A726B670868}"/>
                </a:ext>
              </a:extLst>
            </p:cNvPr>
            <p:cNvSpPr/>
            <p:nvPr/>
          </p:nvSpPr>
          <p:spPr>
            <a:xfrm>
              <a:off x="5042045" y="2100739"/>
              <a:ext cx="47625" cy="161925"/>
            </a:xfrm>
            <a:custGeom>
              <a:avLst/>
              <a:gdLst>
                <a:gd name="connsiteX0" fmla="*/ 32861 w 47625"/>
                <a:gd name="connsiteY0" fmla="*/ 161449 h 161925"/>
                <a:gd name="connsiteX1" fmla="*/ 15716 w 47625"/>
                <a:gd name="connsiteY1" fmla="*/ 150971 h 161925"/>
                <a:gd name="connsiteX2" fmla="*/ 14764 w 47625"/>
                <a:gd name="connsiteY2" fmla="*/ 126206 h 161925"/>
                <a:gd name="connsiteX3" fmla="*/ 10954 w 47625"/>
                <a:gd name="connsiteY3" fmla="*/ 77629 h 161925"/>
                <a:gd name="connsiteX4" fmla="*/ 9049 w 47625"/>
                <a:gd name="connsiteY4" fmla="*/ 51911 h 161925"/>
                <a:gd name="connsiteX5" fmla="*/ 8096 w 47625"/>
                <a:gd name="connsiteY5" fmla="*/ 29051 h 161925"/>
                <a:gd name="connsiteX6" fmla="*/ 7144 w 47625"/>
                <a:gd name="connsiteY6" fmla="*/ 7144 h 161925"/>
                <a:gd name="connsiteX7" fmla="*/ 12859 w 47625"/>
                <a:gd name="connsiteY7" fmla="*/ 28099 h 161925"/>
                <a:gd name="connsiteX8" fmla="*/ 18574 w 47625"/>
                <a:gd name="connsiteY8" fmla="*/ 49054 h 161925"/>
                <a:gd name="connsiteX9" fmla="*/ 26194 w 47625"/>
                <a:gd name="connsiteY9" fmla="*/ 73819 h 161925"/>
                <a:gd name="connsiteX10" fmla="*/ 40481 w 47625"/>
                <a:gd name="connsiteY10" fmla="*/ 121444 h 161925"/>
                <a:gd name="connsiteX11" fmla="*/ 47149 w 47625"/>
                <a:gd name="connsiteY11" fmla="*/ 146209 h 161925"/>
                <a:gd name="connsiteX12" fmla="*/ 32861 w 47625"/>
                <a:gd name="connsiteY12" fmla="*/ 161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625" h="161925">
                  <a:moveTo>
                    <a:pt x="32861" y="161449"/>
                  </a:moveTo>
                  <a:cubicBezTo>
                    <a:pt x="24289" y="162401"/>
                    <a:pt x="16669" y="157639"/>
                    <a:pt x="15716" y="150971"/>
                  </a:cubicBezTo>
                  <a:cubicBezTo>
                    <a:pt x="15716" y="149066"/>
                    <a:pt x="14764" y="139541"/>
                    <a:pt x="14764" y="126206"/>
                  </a:cubicBezTo>
                  <a:cubicBezTo>
                    <a:pt x="13811" y="112871"/>
                    <a:pt x="12859" y="94774"/>
                    <a:pt x="10954" y="77629"/>
                  </a:cubicBezTo>
                  <a:cubicBezTo>
                    <a:pt x="10001" y="69056"/>
                    <a:pt x="9049" y="60484"/>
                    <a:pt x="9049" y="51911"/>
                  </a:cubicBezTo>
                  <a:cubicBezTo>
                    <a:pt x="9049" y="43339"/>
                    <a:pt x="8096" y="35719"/>
                    <a:pt x="8096" y="29051"/>
                  </a:cubicBezTo>
                  <a:cubicBezTo>
                    <a:pt x="7144" y="15716"/>
                    <a:pt x="7144" y="7144"/>
                    <a:pt x="7144" y="7144"/>
                  </a:cubicBezTo>
                  <a:cubicBezTo>
                    <a:pt x="7144" y="7144"/>
                    <a:pt x="9049" y="15716"/>
                    <a:pt x="12859" y="28099"/>
                  </a:cubicBezTo>
                  <a:cubicBezTo>
                    <a:pt x="14764" y="34766"/>
                    <a:pt x="16669" y="41434"/>
                    <a:pt x="18574" y="49054"/>
                  </a:cubicBezTo>
                  <a:cubicBezTo>
                    <a:pt x="21431" y="56674"/>
                    <a:pt x="23336" y="65246"/>
                    <a:pt x="26194" y="73819"/>
                  </a:cubicBezTo>
                  <a:cubicBezTo>
                    <a:pt x="31909" y="90964"/>
                    <a:pt x="36671" y="108109"/>
                    <a:pt x="40481" y="121444"/>
                  </a:cubicBezTo>
                  <a:cubicBezTo>
                    <a:pt x="44291" y="134779"/>
                    <a:pt x="46196" y="145256"/>
                    <a:pt x="47149" y="146209"/>
                  </a:cubicBezTo>
                  <a:cubicBezTo>
                    <a:pt x="47149" y="153829"/>
                    <a:pt x="41434" y="160496"/>
                    <a:pt x="32861" y="16144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56" name="Freeform: Shape 54">
              <a:extLst>
                <a:ext uri="{FF2B5EF4-FFF2-40B4-BE49-F238E27FC236}">
                  <a16:creationId xmlns:a16="http://schemas.microsoft.com/office/drawing/2014/main" xmlns="" id="{F842CDB6-72AF-4D6E-893A-10B9DAEC678B}"/>
                </a:ext>
              </a:extLst>
            </p:cNvPr>
            <p:cNvSpPr/>
            <p:nvPr/>
          </p:nvSpPr>
          <p:spPr>
            <a:xfrm>
              <a:off x="4687664" y="2672239"/>
              <a:ext cx="695323" cy="1047750"/>
            </a:xfrm>
            <a:custGeom>
              <a:avLst/>
              <a:gdLst>
                <a:gd name="connsiteX0" fmla="*/ 349143 w 695325"/>
                <a:gd name="connsiteY0" fmla="*/ 1041559 h 1047750"/>
                <a:gd name="connsiteX1" fmla="*/ 8148 w 695325"/>
                <a:gd name="connsiteY1" fmla="*/ 873919 h 1047750"/>
                <a:gd name="connsiteX2" fmla="*/ 110065 w 695325"/>
                <a:gd name="connsiteY2" fmla="*/ 7144 h 1047750"/>
                <a:gd name="connsiteX3" fmla="*/ 349143 w 695325"/>
                <a:gd name="connsiteY3" fmla="*/ 39529 h 1047750"/>
                <a:gd name="connsiteX4" fmla="*/ 588220 w 695325"/>
                <a:gd name="connsiteY4" fmla="*/ 7144 h 1047750"/>
                <a:gd name="connsiteX5" fmla="*/ 690138 w 695325"/>
                <a:gd name="connsiteY5" fmla="*/ 873919 h 1047750"/>
                <a:gd name="connsiteX6" fmla="*/ 349143 w 695325"/>
                <a:gd name="connsiteY6" fmla="*/ 1041559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5325" h="1047750">
                  <a:moveTo>
                    <a:pt x="349143" y="1041559"/>
                  </a:moveTo>
                  <a:cubicBezTo>
                    <a:pt x="250083" y="1041559"/>
                    <a:pt x="123400" y="896779"/>
                    <a:pt x="8148" y="873919"/>
                  </a:cubicBezTo>
                  <a:cubicBezTo>
                    <a:pt x="1480" y="563404"/>
                    <a:pt x="27198" y="270034"/>
                    <a:pt x="110065" y="7144"/>
                  </a:cubicBezTo>
                  <a:lnTo>
                    <a:pt x="349143" y="39529"/>
                  </a:lnTo>
                  <a:lnTo>
                    <a:pt x="588220" y="7144"/>
                  </a:lnTo>
                  <a:cubicBezTo>
                    <a:pt x="657753" y="250984"/>
                    <a:pt x="683470" y="549116"/>
                    <a:pt x="690138" y="873919"/>
                  </a:cubicBezTo>
                  <a:cubicBezTo>
                    <a:pt x="574885" y="895826"/>
                    <a:pt x="449155" y="1041559"/>
                    <a:pt x="349143" y="1041559"/>
                  </a:cubicBezTo>
                  <a:close/>
                </a:path>
              </a:pathLst>
            </a:custGeom>
            <a:solidFill>
              <a:srgbClr val="4472C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57" name="Freeform: Shape 55">
              <a:extLst>
                <a:ext uri="{FF2B5EF4-FFF2-40B4-BE49-F238E27FC236}">
                  <a16:creationId xmlns:a16="http://schemas.microsoft.com/office/drawing/2014/main" xmlns="" id="{50DCBE4D-2FC1-47F0-9899-9EF7C40406F5}"/>
                </a:ext>
              </a:extLst>
            </p:cNvPr>
            <p:cNvSpPr/>
            <p:nvPr/>
          </p:nvSpPr>
          <p:spPr>
            <a:xfrm>
              <a:off x="4790586" y="2579846"/>
              <a:ext cx="485774" cy="247650"/>
            </a:xfrm>
            <a:custGeom>
              <a:avLst/>
              <a:gdLst>
                <a:gd name="connsiteX0" fmla="*/ 246221 w 485775"/>
                <a:gd name="connsiteY0" fmla="*/ 130969 h 247650"/>
                <a:gd name="connsiteX1" fmla="*/ 124301 w 485775"/>
                <a:gd name="connsiteY1" fmla="*/ 243364 h 247650"/>
                <a:gd name="connsiteX2" fmla="*/ 7144 w 485775"/>
                <a:gd name="connsiteY2" fmla="*/ 98584 h 247650"/>
                <a:gd name="connsiteX3" fmla="*/ 135731 w 485775"/>
                <a:gd name="connsiteY3" fmla="*/ 7144 h 247650"/>
                <a:gd name="connsiteX4" fmla="*/ 246221 w 485775"/>
                <a:gd name="connsiteY4" fmla="*/ 130969 h 247650"/>
                <a:gd name="connsiteX5" fmla="*/ 352901 w 485775"/>
                <a:gd name="connsiteY5" fmla="*/ 10001 h 247650"/>
                <a:gd name="connsiteX6" fmla="*/ 484346 w 485775"/>
                <a:gd name="connsiteY6" fmla="*/ 99536 h 247650"/>
                <a:gd name="connsiteX7" fmla="*/ 367189 w 485775"/>
                <a:gd name="connsiteY7" fmla="*/ 244316 h 247650"/>
                <a:gd name="connsiteX8" fmla="*/ 246221 w 485775"/>
                <a:gd name="connsiteY8" fmla="*/ 13096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5775" h="247650">
                  <a:moveTo>
                    <a:pt x="246221" y="130969"/>
                  </a:moveTo>
                  <a:lnTo>
                    <a:pt x="124301" y="243364"/>
                  </a:lnTo>
                  <a:lnTo>
                    <a:pt x="7144" y="98584"/>
                  </a:lnTo>
                  <a:lnTo>
                    <a:pt x="135731" y="7144"/>
                  </a:lnTo>
                  <a:cubicBezTo>
                    <a:pt x="142399" y="66199"/>
                    <a:pt x="177641" y="119539"/>
                    <a:pt x="246221" y="130969"/>
                  </a:cubicBezTo>
                  <a:cubicBezTo>
                    <a:pt x="323374" y="117634"/>
                    <a:pt x="349091" y="68104"/>
                    <a:pt x="352901" y="10001"/>
                  </a:cubicBezTo>
                  <a:lnTo>
                    <a:pt x="484346" y="99536"/>
                  </a:lnTo>
                  <a:lnTo>
                    <a:pt x="367189" y="244316"/>
                  </a:lnTo>
                  <a:lnTo>
                    <a:pt x="246221" y="130969"/>
                  </a:lnTo>
                  <a:close/>
                </a:path>
              </a:pathLst>
            </a:custGeom>
            <a:solidFill>
              <a:srgbClr val="54B9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58" name="Freeform: Shape 56">
              <a:extLst>
                <a:ext uri="{FF2B5EF4-FFF2-40B4-BE49-F238E27FC236}">
                  <a16:creationId xmlns:a16="http://schemas.microsoft.com/office/drawing/2014/main" xmlns="" id="{7BED87E4-F21D-4E56-B476-D7F435857BF6}"/>
                </a:ext>
              </a:extLst>
            </p:cNvPr>
            <p:cNvSpPr/>
            <p:nvPr/>
          </p:nvSpPr>
          <p:spPr>
            <a:xfrm>
              <a:off x="4688580" y="3538061"/>
              <a:ext cx="695323" cy="476250"/>
            </a:xfrm>
            <a:custGeom>
              <a:avLst/>
              <a:gdLst>
                <a:gd name="connsiteX0" fmla="*/ 348227 w 695325"/>
                <a:gd name="connsiteY0" fmla="*/ 471964 h 476250"/>
                <a:gd name="connsiteX1" fmla="*/ 224402 w 695325"/>
                <a:gd name="connsiteY1" fmla="*/ 466249 h 476250"/>
                <a:gd name="connsiteX2" fmla="*/ 31997 w 695325"/>
                <a:gd name="connsiteY2" fmla="*/ 290036 h 476250"/>
                <a:gd name="connsiteX3" fmla="*/ 7232 w 695325"/>
                <a:gd name="connsiteY3" fmla="*/ 7144 h 476250"/>
                <a:gd name="connsiteX4" fmla="*/ 348227 w 695325"/>
                <a:gd name="connsiteY4" fmla="*/ 65246 h 476250"/>
                <a:gd name="connsiteX5" fmla="*/ 689222 w 695325"/>
                <a:gd name="connsiteY5" fmla="*/ 7144 h 476250"/>
                <a:gd name="connsiteX6" fmla="*/ 664457 w 695325"/>
                <a:gd name="connsiteY6" fmla="*/ 290036 h 476250"/>
                <a:gd name="connsiteX7" fmla="*/ 472052 w 695325"/>
                <a:gd name="connsiteY7" fmla="*/ 466249 h 476250"/>
                <a:gd name="connsiteX8" fmla="*/ 348227 w 695325"/>
                <a:gd name="connsiteY8" fmla="*/ 471964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5325" h="476250">
                  <a:moveTo>
                    <a:pt x="348227" y="471964"/>
                  </a:moveTo>
                  <a:cubicBezTo>
                    <a:pt x="306317" y="472916"/>
                    <a:pt x="264407" y="471011"/>
                    <a:pt x="224402" y="466249"/>
                  </a:cubicBezTo>
                  <a:cubicBezTo>
                    <a:pt x="129152" y="454819"/>
                    <a:pt x="51999" y="383381"/>
                    <a:pt x="31997" y="290036"/>
                  </a:cubicBezTo>
                  <a:cubicBezTo>
                    <a:pt x="12947" y="198596"/>
                    <a:pt x="6279" y="104299"/>
                    <a:pt x="7232" y="7144"/>
                  </a:cubicBezTo>
                  <a:cubicBezTo>
                    <a:pt x="124389" y="40481"/>
                    <a:pt x="237737" y="62389"/>
                    <a:pt x="348227" y="65246"/>
                  </a:cubicBezTo>
                  <a:cubicBezTo>
                    <a:pt x="457764" y="61436"/>
                    <a:pt x="572064" y="40481"/>
                    <a:pt x="689222" y="7144"/>
                  </a:cubicBezTo>
                  <a:cubicBezTo>
                    <a:pt x="690174" y="104299"/>
                    <a:pt x="683507" y="198596"/>
                    <a:pt x="664457" y="290036"/>
                  </a:cubicBezTo>
                  <a:cubicBezTo>
                    <a:pt x="644454" y="384334"/>
                    <a:pt x="567302" y="454819"/>
                    <a:pt x="472052" y="466249"/>
                  </a:cubicBezTo>
                  <a:cubicBezTo>
                    <a:pt x="432047" y="471964"/>
                    <a:pt x="390137" y="473869"/>
                    <a:pt x="348227" y="471964"/>
                  </a:cubicBezTo>
                  <a:close/>
                </a:path>
              </a:pathLst>
            </a:custGeom>
            <a:solidFill>
              <a:srgbClr val="44546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59" name="Freeform: Shape 57">
              <a:extLst>
                <a:ext uri="{FF2B5EF4-FFF2-40B4-BE49-F238E27FC236}">
                  <a16:creationId xmlns:a16="http://schemas.microsoft.com/office/drawing/2014/main" xmlns="" id="{E84F7547-B064-4769-9D40-90B0CB88BE5C}"/>
                </a:ext>
              </a:extLst>
            </p:cNvPr>
            <p:cNvSpPr/>
            <p:nvPr/>
          </p:nvSpPr>
          <p:spPr>
            <a:xfrm>
              <a:off x="4688668" y="3539014"/>
              <a:ext cx="695323" cy="133350"/>
            </a:xfrm>
            <a:custGeom>
              <a:avLst/>
              <a:gdLst>
                <a:gd name="connsiteX0" fmla="*/ 348139 w 695325"/>
                <a:gd name="connsiteY0" fmla="*/ 65246 h 133350"/>
                <a:gd name="connsiteX1" fmla="*/ 7144 w 695325"/>
                <a:gd name="connsiteY1" fmla="*/ 7144 h 133350"/>
                <a:gd name="connsiteX2" fmla="*/ 8096 w 695325"/>
                <a:gd name="connsiteY2" fmla="*/ 71914 h 133350"/>
                <a:gd name="connsiteX3" fmla="*/ 348139 w 695325"/>
                <a:gd name="connsiteY3" fmla="*/ 130016 h 133350"/>
                <a:gd name="connsiteX4" fmla="*/ 688181 w 695325"/>
                <a:gd name="connsiteY4" fmla="*/ 71914 h 133350"/>
                <a:gd name="connsiteX5" fmla="*/ 689134 w 695325"/>
                <a:gd name="connsiteY5" fmla="*/ 7144 h 133350"/>
                <a:gd name="connsiteX6" fmla="*/ 348139 w 695325"/>
                <a:gd name="connsiteY6" fmla="*/ 6524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5325" h="133350">
                  <a:moveTo>
                    <a:pt x="348139" y="65246"/>
                  </a:moveTo>
                  <a:cubicBezTo>
                    <a:pt x="238601" y="61436"/>
                    <a:pt x="124301" y="40481"/>
                    <a:pt x="7144" y="7144"/>
                  </a:cubicBezTo>
                  <a:cubicBezTo>
                    <a:pt x="7144" y="29051"/>
                    <a:pt x="7144" y="50959"/>
                    <a:pt x="8096" y="71914"/>
                  </a:cubicBezTo>
                  <a:cubicBezTo>
                    <a:pt x="124301" y="105251"/>
                    <a:pt x="238601" y="126206"/>
                    <a:pt x="348139" y="130016"/>
                  </a:cubicBezTo>
                  <a:cubicBezTo>
                    <a:pt x="457676" y="126206"/>
                    <a:pt x="571976" y="105251"/>
                    <a:pt x="688181" y="71914"/>
                  </a:cubicBezTo>
                  <a:cubicBezTo>
                    <a:pt x="689134" y="50006"/>
                    <a:pt x="689134" y="28099"/>
                    <a:pt x="689134" y="7144"/>
                  </a:cubicBezTo>
                  <a:cubicBezTo>
                    <a:pt x="571976" y="40481"/>
                    <a:pt x="458629" y="61436"/>
                    <a:pt x="348139" y="65246"/>
                  </a:cubicBezTo>
                  <a:close/>
                </a:path>
              </a:pathLst>
            </a:custGeom>
            <a:solidFill>
              <a:srgbClr val="5757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60" name="Freeform: Shape 58">
              <a:extLst>
                <a:ext uri="{FF2B5EF4-FFF2-40B4-BE49-F238E27FC236}">
                  <a16:creationId xmlns:a16="http://schemas.microsoft.com/office/drawing/2014/main" xmlns="" id="{B138B8EF-72E9-418F-8365-C4AA0CE1EB33}"/>
                </a:ext>
              </a:extLst>
            </p:cNvPr>
            <p:cNvSpPr/>
            <p:nvPr/>
          </p:nvSpPr>
          <p:spPr>
            <a:xfrm>
              <a:off x="4983943" y="3594259"/>
              <a:ext cx="104775" cy="76200"/>
            </a:xfrm>
            <a:custGeom>
              <a:avLst/>
              <a:gdLst>
                <a:gd name="connsiteX0" fmla="*/ 7144 w 104775"/>
                <a:gd name="connsiteY0" fmla="*/ 7144 h 76200"/>
                <a:gd name="connsiteX1" fmla="*/ 98584 w 104775"/>
                <a:gd name="connsiteY1" fmla="*/ 7144 h 76200"/>
                <a:gd name="connsiteX2" fmla="*/ 98584 w 104775"/>
                <a:gd name="connsiteY2" fmla="*/ 74771 h 76200"/>
                <a:gd name="connsiteX3" fmla="*/ 7144 w 104775"/>
                <a:gd name="connsiteY3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76200">
                  <a:moveTo>
                    <a:pt x="7144" y="7144"/>
                  </a:moveTo>
                  <a:lnTo>
                    <a:pt x="98584" y="7144"/>
                  </a:lnTo>
                  <a:lnTo>
                    <a:pt x="98584" y="74771"/>
                  </a:lnTo>
                  <a:lnTo>
                    <a:pt x="7144" y="74771"/>
                  </a:lnTo>
                  <a:close/>
                </a:path>
              </a:pathLst>
            </a:custGeom>
            <a:solidFill>
              <a:srgbClr val="8787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61" name="Freeform: Shape 59">
              <a:extLst>
                <a:ext uri="{FF2B5EF4-FFF2-40B4-BE49-F238E27FC236}">
                  <a16:creationId xmlns:a16="http://schemas.microsoft.com/office/drawing/2014/main" xmlns="" id="{A04E2842-21BB-4F19-AFC5-4726E6DC51A5}"/>
                </a:ext>
              </a:extLst>
            </p:cNvPr>
            <p:cNvSpPr/>
            <p:nvPr/>
          </p:nvSpPr>
          <p:spPr>
            <a:xfrm>
              <a:off x="4750581" y="3555206"/>
              <a:ext cx="28575" cy="85725"/>
            </a:xfrm>
            <a:custGeom>
              <a:avLst/>
              <a:gdLst>
                <a:gd name="connsiteX0" fmla="*/ 26194 w 28575"/>
                <a:gd name="connsiteY0" fmla="*/ 80486 h 85725"/>
                <a:gd name="connsiteX1" fmla="*/ 7144 w 28575"/>
                <a:gd name="connsiteY1" fmla="*/ 80486 h 85725"/>
                <a:gd name="connsiteX2" fmla="*/ 7144 w 28575"/>
                <a:gd name="connsiteY2" fmla="*/ 7144 h 85725"/>
                <a:gd name="connsiteX3" fmla="*/ 26194 w 28575"/>
                <a:gd name="connsiteY3" fmla="*/ 1190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85725">
                  <a:moveTo>
                    <a:pt x="26194" y="80486"/>
                  </a:moveTo>
                  <a:lnTo>
                    <a:pt x="7144" y="80486"/>
                  </a:lnTo>
                  <a:lnTo>
                    <a:pt x="7144" y="7144"/>
                  </a:lnTo>
                  <a:lnTo>
                    <a:pt x="26194" y="11906"/>
                  </a:ln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62" name="Freeform: Shape 60">
              <a:extLst>
                <a:ext uri="{FF2B5EF4-FFF2-40B4-BE49-F238E27FC236}">
                  <a16:creationId xmlns:a16="http://schemas.microsoft.com/office/drawing/2014/main" xmlns="" id="{E5048B92-5C8E-443E-83FA-4B8565BB83EB}"/>
                </a:ext>
              </a:extLst>
            </p:cNvPr>
            <p:cNvSpPr/>
            <p:nvPr/>
          </p:nvSpPr>
          <p:spPr>
            <a:xfrm>
              <a:off x="5290647" y="3555206"/>
              <a:ext cx="28575" cy="85725"/>
            </a:xfrm>
            <a:custGeom>
              <a:avLst/>
              <a:gdLst>
                <a:gd name="connsiteX0" fmla="*/ 7144 w 28575"/>
                <a:gd name="connsiteY0" fmla="*/ 80486 h 85725"/>
                <a:gd name="connsiteX1" fmla="*/ 26194 w 28575"/>
                <a:gd name="connsiteY1" fmla="*/ 80486 h 85725"/>
                <a:gd name="connsiteX2" fmla="*/ 26194 w 28575"/>
                <a:gd name="connsiteY2" fmla="*/ 7144 h 85725"/>
                <a:gd name="connsiteX3" fmla="*/ 7144 w 28575"/>
                <a:gd name="connsiteY3" fmla="*/ 1190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85725">
                  <a:moveTo>
                    <a:pt x="7144" y="80486"/>
                  </a:moveTo>
                  <a:lnTo>
                    <a:pt x="26194" y="80486"/>
                  </a:lnTo>
                  <a:lnTo>
                    <a:pt x="26194" y="7144"/>
                  </a:lnTo>
                  <a:lnTo>
                    <a:pt x="7144" y="11906"/>
                  </a:ln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63" name="Freeform: Shape 61">
              <a:extLst>
                <a:ext uri="{FF2B5EF4-FFF2-40B4-BE49-F238E27FC236}">
                  <a16:creationId xmlns:a16="http://schemas.microsoft.com/office/drawing/2014/main" xmlns="" id="{F1958D32-8419-4A67-BD6B-CEE3737CDF59}"/>
                </a:ext>
              </a:extLst>
            </p:cNvPr>
            <p:cNvSpPr/>
            <p:nvPr/>
          </p:nvSpPr>
          <p:spPr>
            <a:xfrm>
              <a:off x="4862023" y="3579019"/>
              <a:ext cx="28575" cy="85725"/>
            </a:xfrm>
            <a:custGeom>
              <a:avLst/>
              <a:gdLst>
                <a:gd name="connsiteX0" fmla="*/ 26194 w 28575"/>
                <a:gd name="connsiteY0" fmla="*/ 80486 h 85725"/>
                <a:gd name="connsiteX1" fmla="*/ 7144 w 28575"/>
                <a:gd name="connsiteY1" fmla="*/ 80486 h 85725"/>
                <a:gd name="connsiteX2" fmla="*/ 7144 w 28575"/>
                <a:gd name="connsiteY2" fmla="*/ 7144 h 85725"/>
                <a:gd name="connsiteX3" fmla="*/ 26194 w 28575"/>
                <a:gd name="connsiteY3" fmla="*/ 100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85725">
                  <a:moveTo>
                    <a:pt x="26194" y="80486"/>
                  </a:moveTo>
                  <a:lnTo>
                    <a:pt x="7144" y="80486"/>
                  </a:lnTo>
                  <a:lnTo>
                    <a:pt x="7144" y="7144"/>
                  </a:lnTo>
                  <a:lnTo>
                    <a:pt x="26194" y="10001"/>
                  </a:ln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64" name="Freeform: Shape 62">
              <a:extLst>
                <a:ext uri="{FF2B5EF4-FFF2-40B4-BE49-F238E27FC236}">
                  <a16:creationId xmlns:a16="http://schemas.microsoft.com/office/drawing/2014/main" xmlns="" id="{B5FB4205-1CCF-45F3-B435-68C3B829519B}"/>
                </a:ext>
              </a:extLst>
            </p:cNvPr>
            <p:cNvSpPr/>
            <p:nvPr/>
          </p:nvSpPr>
          <p:spPr>
            <a:xfrm>
              <a:off x="5179205" y="3579019"/>
              <a:ext cx="28575" cy="85725"/>
            </a:xfrm>
            <a:custGeom>
              <a:avLst/>
              <a:gdLst>
                <a:gd name="connsiteX0" fmla="*/ 7144 w 28575"/>
                <a:gd name="connsiteY0" fmla="*/ 80486 h 85725"/>
                <a:gd name="connsiteX1" fmla="*/ 26194 w 28575"/>
                <a:gd name="connsiteY1" fmla="*/ 80486 h 85725"/>
                <a:gd name="connsiteX2" fmla="*/ 26194 w 28575"/>
                <a:gd name="connsiteY2" fmla="*/ 7144 h 85725"/>
                <a:gd name="connsiteX3" fmla="*/ 7144 w 28575"/>
                <a:gd name="connsiteY3" fmla="*/ 100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85725">
                  <a:moveTo>
                    <a:pt x="7144" y="80486"/>
                  </a:moveTo>
                  <a:lnTo>
                    <a:pt x="26194" y="80486"/>
                  </a:lnTo>
                  <a:lnTo>
                    <a:pt x="26194" y="7144"/>
                  </a:lnTo>
                  <a:lnTo>
                    <a:pt x="7144" y="10001"/>
                  </a:ln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65" name="Freeform: Shape 63">
              <a:extLst>
                <a:ext uri="{FF2B5EF4-FFF2-40B4-BE49-F238E27FC236}">
                  <a16:creationId xmlns:a16="http://schemas.microsoft.com/office/drawing/2014/main" xmlns="" id="{58184E28-32E6-417E-90C8-4EF0A2BEACFC}"/>
                </a:ext>
              </a:extLst>
            </p:cNvPr>
            <p:cNvSpPr/>
            <p:nvPr/>
          </p:nvSpPr>
          <p:spPr>
            <a:xfrm>
              <a:off x="4964893" y="2816066"/>
              <a:ext cx="133350" cy="485775"/>
            </a:xfrm>
            <a:custGeom>
              <a:avLst/>
              <a:gdLst>
                <a:gd name="connsiteX0" fmla="*/ 70961 w 133350"/>
                <a:gd name="connsiteY0" fmla="*/ 483394 h 485775"/>
                <a:gd name="connsiteX1" fmla="*/ 7144 w 133350"/>
                <a:gd name="connsiteY1" fmla="*/ 431006 h 485775"/>
                <a:gd name="connsiteX2" fmla="*/ 73819 w 133350"/>
                <a:gd name="connsiteY2" fmla="*/ 10001 h 485775"/>
                <a:gd name="connsiteX3" fmla="*/ 93821 w 133350"/>
                <a:gd name="connsiteY3" fmla="*/ 7144 h 485775"/>
                <a:gd name="connsiteX4" fmla="*/ 129064 w 133350"/>
                <a:gd name="connsiteY4" fmla="*/ 449104 h 485775"/>
                <a:gd name="connsiteX5" fmla="*/ 70961 w 133350"/>
                <a:gd name="connsiteY5" fmla="*/ 48339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485775">
                  <a:moveTo>
                    <a:pt x="70961" y="483394"/>
                  </a:moveTo>
                  <a:cubicBezTo>
                    <a:pt x="58579" y="473869"/>
                    <a:pt x="19526" y="440531"/>
                    <a:pt x="7144" y="431006"/>
                  </a:cubicBezTo>
                  <a:cubicBezTo>
                    <a:pt x="42386" y="289084"/>
                    <a:pt x="73819" y="158591"/>
                    <a:pt x="73819" y="10001"/>
                  </a:cubicBezTo>
                  <a:cubicBezTo>
                    <a:pt x="85249" y="9049"/>
                    <a:pt x="81439" y="7144"/>
                    <a:pt x="93821" y="7144"/>
                  </a:cubicBezTo>
                  <a:cubicBezTo>
                    <a:pt x="110014" y="157639"/>
                    <a:pt x="149066" y="297656"/>
                    <a:pt x="129064" y="449104"/>
                  </a:cubicBezTo>
                  <a:cubicBezTo>
                    <a:pt x="113824" y="453866"/>
                    <a:pt x="86201" y="479584"/>
                    <a:pt x="70961" y="483394"/>
                  </a:cubicBezTo>
                  <a:close/>
                </a:path>
              </a:pathLst>
            </a:custGeom>
            <a:solidFill>
              <a:srgbClr val="4393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66" name="Freeform: Shape 64">
              <a:extLst>
                <a:ext uri="{FF2B5EF4-FFF2-40B4-BE49-F238E27FC236}">
                  <a16:creationId xmlns:a16="http://schemas.microsoft.com/office/drawing/2014/main" xmlns="" id="{7658529D-F4ED-4630-9DFF-F5902E9DD521}"/>
                </a:ext>
              </a:extLst>
            </p:cNvPr>
            <p:cNvSpPr/>
            <p:nvPr/>
          </p:nvSpPr>
          <p:spPr>
            <a:xfrm>
              <a:off x="4946796" y="2809399"/>
              <a:ext cx="133350" cy="476250"/>
            </a:xfrm>
            <a:custGeom>
              <a:avLst/>
              <a:gdLst>
                <a:gd name="connsiteX0" fmla="*/ 57626 w 133350"/>
                <a:gd name="connsiteY0" fmla="*/ 476726 h 476250"/>
                <a:gd name="connsiteX1" fmla="*/ 7144 w 133350"/>
                <a:gd name="connsiteY1" fmla="*/ 430054 h 476250"/>
                <a:gd name="connsiteX2" fmla="*/ 73819 w 133350"/>
                <a:gd name="connsiteY2" fmla="*/ 9049 h 476250"/>
                <a:gd name="connsiteX3" fmla="*/ 109061 w 133350"/>
                <a:gd name="connsiteY3" fmla="*/ 7144 h 476250"/>
                <a:gd name="connsiteX4" fmla="*/ 119539 w 133350"/>
                <a:gd name="connsiteY4" fmla="*/ 443389 h 476250"/>
                <a:gd name="connsiteX5" fmla="*/ 57626 w 133350"/>
                <a:gd name="connsiteY5" fmla="*/ 476726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476250">
                  <a:moveTo>
                    <a:pt x="57626" y="476726"/>
                  </a:moveTo>
                  <a:cubicBezTo>
                    <a:pt x="45244" y="467201"/>
                    <a:pt x="19526" y="440531"/>
                    <a:pt x="7144" y="430054"/>
                  </a:cubicBezTo>
                  <a:cubicBezTo>
                    <a:pt x="42386" y="288131"/>
                    <a:pt x="73819" y="157639"/>
                    <a:pt x="73819" y="9049"/>
                  </a:cubicBezTo>
                  <a:cubicBezTo>
                    <a:pt x="85249" y="8096"/>
                    <a:pt x="97631" y="8096"/>
                    <a:pt x="109061" y="7144"/>
                  </a:cubicBezTo>
                  <a:cubicBezTo>
                    <a:pt x="125254" y="157639"/>
                    <a:pt x="140494" y="291941"/>
                    <a:pt x="119539" y="443389"/>
                  </a:cubicBezTo>
                  <a:cubicBezTo>
                    <a:pt x="105251" y="449104"/>
                    <a:pt x="72866" y="472916"/>
                    <a:pt x="57626" y="476726"/>
                  </a:cubicBezTo>
                  <a:close/>
                </a:path>
              </a:pathLst>
            </a:custGeom>
            <a:solidFill>
              <a:srgbClr val="5757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67" name="Freeform: Shape 65">
              <a:extLst>
                <a:ext uri="{FF2B5EF4-FFF2-40B4-BE49-F238E27FC236}">
                  <a16:creationId xmlns:a16="http://schemas.microsoft.com/office/drawing/2014/main" xmlns="" id="{FC3BD832-7AD3-4CA7-8169-0618CE3DB8DE}"/>
                </a:ext>
              </a:extLst>
            </p:cNvPr>
            <p:cNvSpPr/>
            <p:nvPr/>
          </p:nvSpPr>
          <p:spPr>
            <a:xfrm>
              <a:off x="4722006" y="3725977"/>
              <a:ext cx="266699" cy="1428750"/>
            </a:xfrm>
            <a:custGeom>
              <a:avLst/>
              <a:gdLst>
                <a:gd name="connsiteX0" fmla="*/ 250031 w 266700"/>
                <a:gd name="connsiteY0" fmla="*/ 1426095 h 1428750"/>
                <a:gd name="connsiteX1" fmla="*/ 246221 w 266700"/>
                <a:gd name="connsiteY1" fmla="*/ 1350848 h 1428750"/>
                <a:gd name="connsiteX2" fmla="*/ 256699 w 266700"/>
                <a:gd name="connsiteY2" fmla="*/ 75450 h 1428750"/>
                <a:gd name="connsiteX3" fmla="*/ 114776 w 266700"/>
                <a:gd name="connsiteY3" fmla="*/ 63068 h 1428750"/>
                <a:gd name="connsiteX4" fmla="*/ 106204 w 266700"/>
                <a:gd name="connsiteY4" fmla="*/ 206895 h 1428750"/>
                <a:gd name="connsiteX5" fmla="*/ 66199 w 266700"/>
                <a:gd name="connsiteY5" fmla="*/ 771728 h 1428750"/>
                <a:gd name="connsiteX6" fmla="*/ 7144 w 266700"/>
                <a:gd name="connsiteY6" fmla="*/ 1374660 h 1428750"/>
                <a:gd name="connsiteX7" fmla="*/ 7144 w 266700"/>
                <a:gd name="connsiteY7" fmla="*/ 1379423 h 1428750"/>
                <a:gd name="connsiteX8" fmla="*/ 250031 w 266700"/>
                <a:gd name="connsiteY8" fmla="*/ 1426095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6700" h="1428750">
                  <a:moveTo>
                    <a:pt x="250031" y="1426095"/>
                  </a:moveTo>
                  <a:cubicBezTo>
                    <a:pt x="250984" y="1416570"/>
                    <a:pt x="246221" y="1359420"/>
                    <a:pt x="246221" y="1350848"/>
                  </a:cubicBezTo>
                  <a:cubicBezTo>
                    <a:pt x="257651" y="925080"/>
                    <a:pt x="265271" y="501217"/>
                    <a:pt x="256699" y="75450"/>
                  </a:cubicBezTo>
                  <a:cubicBezTo>
                    <a:pt x="254794" y="-7418"/>
                    <a:pt x="130969" y="-18847"/>
                    <a:pt x="114776" y="63068"/>
                  </a:cubicBezTo>
                  <a:cubicBezTo>
                    <a:pt x="105251" y="108788"/>
                    <a:pt x="109061" y="160223"/>
                    <a:pt x="106204" y="206895"/>
                  </a:cubicBezTo>
                  <a:cubicBezTo>
                    <a:pt x="96679" y="395490"/>
                    <a:pt x="84296" y="584085"/>
                    <a:pt x="66199" y="771728"/>
                  </a:cubicBezTo>
                  <a:cubicBezTo>
                    <a:pt x="47149" y="972705"/>
                    <a:pt x="27146" y="1173683"/>
                    <a:pt x="7144" y="1374660"/>
                  </a:cubicBezTo>
                  <a:cubicBezTo>
                    <a:pt x="7144" y="1376565"/>
                    <a:pt x="7144" y="1377517"/>
                    <a:pt x="7144" y="1379423"/>
                  </a:cubicBezTo>
                  <a:cubicBezTo>
                    <a:pt x="52864" y="1403235"/>
                    <a:pt x="127159" y="1437525"/>
                    <a:pt x="250031" y="1426095"/>
                  </a:cubicBezTo>
                  <a:close/>
                </a:path>
              </a:pathLst>
            </a:custGeom>
            <a:solidFill>
              <a:srgbClr val="44546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68" name="Freeform: Shape 66">
              <a:extLst>
                <a:ext uri="{FF2B5EF4-FFF2-40B4-BE49-F238E27FC236}">
                  <a16:creationId xmlns:a16="http://schemas.microsoft.com/office/drawing/2014/main" xmlns="" id="{4837DA83-C55E-409B-ABDB-9770C3DC1534}"/>
                </a:ext>
              </a:extLst>
            </p:cNvPr>
            <p:cNvSpPr/>
            <p:nvPr/>
          </p:nvSpPr>
          <p:spPr>
            <a:xfrm>
              <a:off x="5085040" y="3704070"/>
              <a:ext cx="266699" cy="1438275"/>
            </a:xfrm>
            <a:custGeom>
              <a:avLst/>
              <a:gdLst>
                <a:gd name="connsiteX0" fmla="*/ 17489 w 266700"/>
                <a:gd name="connsiteY0" fmla="*/ 1426095 h 1438275"/>
                <a:gd name="connsiteX1" fmla="*/ 21299 w 266700"/>
                <a:gd name="connsiteY1" fmla="*/ 1350848 h 1438275"/>
                <a:gd name="connsiteX2" fmla="*/ 10821 w 266700"/>
                <a:gd name="connsiteY2" fmla="*/ 75450 h 1438275"/>
                <a:gd name="connsiteX3" fmla="*/ 152744 w 266700"/>
                <a:gd name="connsiteY3" fmla="*/ 63068 h 1438275"/>
                <a:gd name="connsiteX4" fmla="*/ 161316 w 266700"/>
                <a:gd name="connsiteY4" fmla="*/ 206895 h 1438275"/>
                <a:gd name="connsiteX5" fmla="*/ 201321 w 266700"/>
                <a:gd name="connsiteY5" fmla="*/ 771727 h 1438275"/>
                <a:gd name="connsiteX6" fmla="*/ 260376 w 266700"/>
                <a:gd name="connsiteY6" fmla="*/ 1374660 h 1438275"/>
                <a:gd name="connsiteX7" fmla="*/ 260376 w 266700"/>
                <a:gd name="connsiteY7" fmla="*/ 1379423 h 1438275"/>
                <a:gd name="connsiteX8" fmla="*/ 17489 w 266700"/>
                <a:gd name="connsiteY8" fmla="*/ 1426095 h 143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6700" h="1438275">
                  <a:moveTo>
                    <a:pt x="17489" y="1426095"/>
                  </a:moveTo>
                  <a:cubicBezTo>
                    <a:pt x="16536" y="1416570"/>
                    <a:pt x="21299" y="1359420"/>
                    <a:pt x="21299" y="1350848"/>
                  </a:cubicBezTo>
                  <a:cubicBezTo>
                    <a:pt x="9869" y="925080"/>
                    <a:pt x="2249" y="501218"/>
                    <a:pt x="10821" y="75450"/>
                  </a:cubicBezTo>
                  <a:cubicBezTo>
                    <a:pt x="12726" y="-7417"/>
                    <a:pt x="136551" y="-18848"/>
                    <a:pt x="152744" y="63068"/>
                  </a:cubicBezTo>
                  <a:cubicBezTo>
                    <a:pt x="162269" y="108788"/>
                    <a:pt x="158459" y="160222"/>
                    <a:pt x="161316" y="206895"/>
                  </a:cubicBezTo>
                  <a:cubicBezTo>
                    <a:pt x="170841" y="395490"/>
                    <a:pt x="183224" y="584085"/>
                    <a:pt x="201321" y="771727"/>
                  </a:cubicBezTo>
                  <a:cubicBezTo>
                    <a:pt x="220371" y="972705"/>
                    <a:pt x="240374" y="1173683"/>
                    <a:pt x="260376" y="1374660"/>
                  </a:cubicBezTo>
                  <a:cubicBezTo>
                    <a:pt x="260376" y="1376565"/>
                    <a:pt x="260376" y="1377518"/>
                    <a:pt x="260376" y="1379423"/>
                  </a:cubicBezTo>
                  <a:cubicBezTo>
                    <a:pt x="205131" y="1417523"/>
                    <a:pt x="126074" y="1443240"/>
                    <a:pt x="17489" y="1426095"/>
                  </a:cubicBezTo>
                  <a:close/>
                </a:path>
              </a:pathLst>
            </a:custGeom>
            <a:solidFill>
              <a:srgbClr val="44546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69" name="Freeform: Shape 67">
              <a:extLst>
                <a:ext uri="{FF2B5EF4-FFF2-40B4-BE49-F238E27FC236}">
                  <a16:creationId xmlns:a16="http://schemas.microsoft.com/office/drawing/2014/main" xmlns="" id="{B09A82E9-9299-481D-AC28-C1030A4156DB}"/>
                </a:ext>
              </a:extLst>
            </p:cNvPr>
            <p:cNvSpPr/>
            <p:nvPr/>
          </p:nvSpPr>
          <p:spPr>
            <a:xfrm>
              <a:off x="4997277" y="2713196"/>
              <a:ext cx="76200" cy="114300"/>
            </a:xfrm>
            <a:custGeom>
              <a:avLst/>
              <a:gdLst>
                <a:gd name="connsiteX0" fmla="*/ 21431 w 76200"/>
                <a:gd name="connsiteY0" fmla="*/ 111919 h 114300"/>
                <a:gd name="connsiteX1" fmla="*/ 7144 w 76200"/>
                <a:gd name="connsiteY1" fmla="*/ 41434 h 114300"/>
                <a:gd name="connsiteX2" fmla="*/ 41434 w 76200"/>
                <a:gd name="connsiteY2" fmla="*/ 7144 h 114300"/>
                <a:gd name="connsiteX3" fmla="*/ 74771 w 76200"/>
                <a:gd name="connsiteY3" fmla="*/ 41434 h 114300"/>
                <a:gd name="connsiteX4" fmla="*/ 61436 w 76200"/>
                <a:gd name="connsiteY4" fmla="*/ 11001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14300">
                  <a:moveTo>
                    <a:pt x="21431" y="111919"/>
                  </a:moveTo>
                  <a:lnTo>
                    <a:pt x="7144" y="41434"/>
                  </a:lnTo>
                  <a:lnTo>
                    <a:pt x="41434" y="7144"/>
                  </a:lnTo>
                  <a:lnTo>
                    <a:pt x="74771" y="41434"/>
                  </a:lnTo>
                  <a:lnTo>
                    <a:pt x="61436" y="110014"/>
                  </a:ln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70" name="Freeform: Shape 68">
              <a:extLst>
                <a:ext uri="{FF2B5EF4-FFF2-40B4-BE49-F238E27FC236}">
                  <a16:creationId xmlns:a16="http://schemas.microsoft.com/office/drawing/2014/main" xmlns="" id="{BC641F98-21B5-4922-BFC4-F97D8A811830}"/>
                </a:ext>
              </a:extLst>
            </p:cNvPr>
            <p:cNvSpPr/>
            <p:nvPr/>
          </p:nvSpPr>
          <p:spPr>
            <a:xfrm>
              <a:off x="4545745" y="2580799"/>
              <a:ext cx="380999" cy="1885949"/>
            </a:xfrm>
            <a:custGeom>
              <a:avLst/>
              <a:gdLst>
                <a:gd name="connsiteX0" fmla="*/ 381525 w 381000"/>
                <a:gd name="connsiteY0" fmla="*/ 7144 h 1885950"/>
                <a:gd name="connsiteX1" fmla="*/ 378668 w 381000"/>
                <a:gd name="connsiteY1" fmla="*/ 631984 h 1885950"/>
                <a:gd name="connsiteX2" fmla="*/ 309135 w 381000"/>
                <a:gd name="connsiteY2" fmla="*/ 1879759 h 1885950"/>
                <a:gd name="connsiteX3" fmla="*/ 13860 w 381000"/>
                <a:gd name="connsiteY3" fmla="*/ 1833086 h 1885950"/>
                <a:gd name="connsiteX4" fmla="*/ 7193 w 381000"/>
                <a:gd name="connsiteY4" fmla="*/ 1323499 h 1885950"/>
                <a:gd name="connsiteX5" fmla="*/ 7193 w 381000"/>
                <a:gd name="connsiteY5" fmla="*/ 1264444 h 1885950"/>
                <a:gd name="connsiteX6" fmla="*/ 92918 w 381000"/>
                <a:gd name="connsiteY6" fmla="*/ 264319 h 1885950"/>
                <a:gd name="connsiteX7" fmla="*/ 220553 w 381000"/>
                <a:gd name="connsiteY7" fmla="*/ 95726 h 1885950"/>
                <a:gd name="connsiteX8" fmla="*/ 307230 w 381000"/>
                <a:gd name="connsiteY8" fmla="*/ 47149 h 1885950"/>
                <a:gd name="connsiteX9" fmla="*/ 381525 w 381000"/>
                <a:gd name="connsiteY9" fmla="*/ 7144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1885950">
                  <a:moveTo>
                    <a:pt x="381525" y="7144"/>
                  </a:moveTo>
                  <a:cubicBezTo>
                    <a:pt x="378668" y="217646"/>
                    <a:pt x="379620" y="429101"/>
                    <a:pt x="378668" y="631984"/>
                  </a:cubicBezTo>
                  <a:cubicBezTo>
                    <a:pt x="377715" y="1127284"/>
                    <a:pt x="372000" y="1578769"/>
                    <a:pt x="309135" y="1879759"/>
                  </a:cubicBezTo>
                  <a:cubicBezTo>
                    <a:pt x="188168" y="1887379"/>
                    <a:pt x="105300" y="1892141"/>
                    <a:pt x="13860" y="1833086"/>
                  </a:cubicBezTo>
                  <a:cubicBezTo>
                    <a:pt x="13860" y="1663541"/>
                    <a:pt x="7193" y="1487329"/>
                    <a:pt x="7193" y="1323499"/>
                  </a:cubicBezTo>
                  <a:cubicBezTo>
                    <a:pt x="7193" y="1303496"/>
                    <a:pt x="7193" y="1284446"/>
                    <a:pt x="7193" y="1264444"/>
                  </a:cubicBezTo>
                  <a:cubicBezTo>
                    <a:pt x="6240" y="906304"/>
                    <a:pt x="18623" y="566261"/>
                    <a:pt x="92918" y="264319"/>
                  </a:cubicBezTo>
                  <a:cubicBezTo>
                    <a:pt x="111015" y="192881"/>
                    <a:pt x="156735" y="131921"/>
                    <a:pt x="220553" y="95726"/>
                  </a:cubicBezTo>
                  <a:lnTo>
                    <a:pt x="307230" y="47149"/>
                  </a:lnTo>
                  <a:lnTo>
                    <a:pt x="381525" y="7144"/>
                  </a:lnTo>
                  <a:close/>
                </a:path>
              </a:pathLst>
            </a:custGeom>
            <a:solidFill>
              <a:srgbClr val="EDED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71" name="Freeform: Shape 69">
              <a:extLst>
                <a:ext uri="{FF2B5EF4-FFF2-40B4-BE49-F238E27FC236}">
                  <a16:creationId xmlns:a16="http://schemas.microsoft.com/office/drawing/2014/main" xmlns="" id="{9DC5EE72-DDC2-4FC0-8D5F-2394CDA1AA1F}"/>
                </a:ext>
              </a:extLst>
            </p:cNvPr>
            <p:cNvSpPr/>
            <p:nvPr/>
          </p:nvSpPr>
          <p:spPr>
            <a:xfrm>
              <a:off x="5136343" y="2583656"/>
              <a:ext cx="390524" cy="1885949"/>
            </a:xfrm>
            <a:custGeom>
              <a:avLst/>
              <a:gdLst>
                <a:gd name="connsiteX0" fmla="*/ 383381 w 390525"/>
                <a:gd name="connsiteY0" fmla="*/ 1270159 h 1885950"/>
                <a:gd name="connsiteX1" fmla="*/ 383381 w 390525"/>
                <a:gd name="connsiteY1" fmla="*/ 1329214 h 1885950"/>
                <a:gd name="connsiteX2" fmla="*/ 379571 w 390525"/>
                <a:gd name="connsiteY2" fmla="*/ 1831181 h 1885950"/>
                <a:gd name="connsiteX3" fmla="*/ 18574 w 390525"/>
                <a:gd name="connsiteY3" fmla="*/ 1881664 h 1885950"/>
                <a:gd name="connsiteX4" fmla="*/ 21431 w 390525"/>
                <a:gd name="connsiteY4" fmla="*/ 614839 h 1885950"/>
                <a:gd name="connsiteX5" fmla="*/ 7144 w 390525"/>
                <a:gd name="connsiteY5" fmla="*/ 7144 h 1885950"/>
                <a:gd name="connsiteX6" fmla="*/ 81439 w 390525"/>
                <a:gd name="connsiteY6" fmla="*/ 49054 h 1885950"/>
                <a:gd name="connsiteX7" fmla="*/ 167164 w 390525"/>
                <a:gd name="connsiteY7" fmla="*/ 97631 h 1885950"/>
                <a:gd name="connsiteX8" fmla="*/ 264319 w 390525"/>
                <a:gd name="connsiteY8" fmla="*/ 191929 h 1885950"/>
                <a:gd name="connsiteX9" fmla="*/ 294799 w 390525"/>
                <a:gd name="connsiteY9" fmla="*/ 265271 h 1885950"/>
                <a:gd name="connsiteX10" fmla="*/ 342424 w 390525"/>
                <a:gd name="connsiteY10" fmla="*/ 518636 h 1885950"/>
                <a:gd name="connsiteX11" fmla="*/ 378619 w 390525"/>
                <a:gd name="connsiteY11" fmla="*/ 998696 h 1885950"/>
                <a:gd name="connsiteX12" fmla="*/ 380524 w 390525"/>
                <a:gd name="connsiteY12" fmla="*/ 1070134 h 1885950"/>
                <a:gd name="connsiteX13" fmla="*/ 383381 w 390525"/>
                <a:gd name="connsiteY13" fmla="*/ 1270159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1885950">
                  <a:moveTo>
                    <a:pt x="383381" y="1270159"/>
                  </a:moveTo>
                  <a:cubicBezTo>
                    <a:pt x="383381" y="1290161"/>
                    <a:pt x="383381" y="1309211"/>
                    <a:pt x="383381" y="1329214"/>
                  </a:cubicBezTo>
                  <a:cubicBezTo>
                    <a:pt x="382429" y="1493996"/>
                    <a:pt x="379571" y="1661636"/>
                    <a:pt x="379571" y="1831181"/>
                  </a:cubicBezTo>
                  <a:cubicBezTo>
                    <a:pt x="288131" y="1889284"/>
                    <a:pt x="139541" y="1888331"/>
                    <a:pt x="18574" y="1881664"/>
                  </a:cubicBezTo>
                  <a:cubicBezTo>
                    <a:pt x="51911" y="1566386"/>
                    <a:pt x="35719" y="1112044"/>
                    <a:pt x="21431" y="614839"/>
                  </a:cubicBezTo>
                  <a:cubicBezTo>
                    <a:pt x="15716" y="416719"/>
                    <a:pt x="10001" y="212884"/>
                    <a:pt x="7144" y="7144"/>
                  </a:cubicBezTo>
                  <a:lnTo>
                    <a:pt x="81439" y="49054"/>
                  </a:lnTo>
                  <a:lnTo>
                    <a:pt x="167164" y="97631"/>
                  </a:lnTo>
                  <a:cubicBezTo>
                    <a:pt x="207169" y="120491"/>
                    <a:pt x="241459" y="152876"/>
                    <a:pt x="264319" y="191929"/>
                  </a:cubicBezTo>
                  <a:cubicBezTo>
                    <a:pt x="277654" y="214789"/>
                    <a:pt x="288131" y="239554"/>
                    <a:pt x="294799" y="265271"/>
                  </a:cubicBezTo>
                  <a:cubicBezTo>
                    <a:pt x="314801" y="347186"/>
                    <a:pt x="330994" y="431959"/>
                    <a:pt x="342424" y="518636"/>
                  </a:cubicBezTo>
                  <a:cubicBezTo>
                    <a:pt x="363379" y="671989"/>
                    <a:pt x="373856" y="832009"/>
                    <a:pt x="378619" y="998696"/>
                  </a:cubicBezTo>
                  <a:cubicBezTo>
                    <a:pt x="379571" y="1022509"/>
                    <a:pt x="379571" y="1046321"/>
                    <a:pt x="380524" y="1070134"/>
                  </a:cubicBezTo>
                  <a:cubicBezTo>
                    <a:pt x="382429" y="1135856"/>
                    <a:pt x="383381" y="1202531"/>
                    <a:pt x="383381" y="1270159"/>
                  </a:cubicBezTo>
                  <a:close/>
                </a:path>
              </a:pathLst>
            </a:custGeom>
            <a:solidFill>
              <a:srgbClr val="EDED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72" name="Freeform: Shape 70">
              <a:extLst>
                <a:ext uri="{FF2B5EF4-FFF2-40B4-BE49-F238E27FC236}">
                  <a16:creationId xmlns:a16="http://schemas.microsoft.com/office/drawing/2014/main" xmlns="" id="{688DE152-0E7F-4BB1-9CBD-F82515F1239A}"/>
                </a:ext>
              </a:extLst>
            </p:cNvPr>
            <p:cNvSpPr/>
            <p:nvPr/>
          </p:nvSpPr>
          <p:spPr>
            <a:xfrm>
              <a:off x="5137295" y="2582704"/>
              <a:ext cx="161925" cy="619125"/>
            </a:xfrm>
            <a:custGeom>
              <a:avLst/>
              <a:gdLst>
                <a:gd name="connsiteX0" fmla="*/ 154781 w 161925"/>
                <a:gd name="connsiteY0" fmla="*/ 267176 h 619125"/>
                <a:gd name="connsiteX1" fmla="*/ 20479 w 161925"/>
                <a:gd name="connsiteY1" fmla="*/ 614839 h 619125"/>
                <a:gd name="connsiteX2" fmla="*/ 7144 w 161925"/>
                <a:gd name="connsiteY2" fmla="*/ 7144 h 619125"/>
                <a:gd name="connsiteX3" fmla="*/ 81439 w 161925"/>
                <a:gd name="connsiteY3" fmla="*/ 49054 h 619125"/>
                <a:gd name="connsiteX4" fmla="*/ 141446 w 161925"/>
                <a:gd name="connsiteY4" fmla="*/ 240506 h 619125"/>
                <a:gd name="connsiteX5" fmla="*/ 61436 w 161925"/>
                <a:gd name="connsiteY5" fmla="*/ 250984 h 619125"/>
                <a:gd name="connsiteX6" fmla="*/ 154781 w 161925"/>
                <a:gd name="connsiteY6" fmla="*/ 267176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619125">
                  <a:moveTo>
                    <a:pt x="154781" y="267176"/>
                  </a:moveTo>
                  <a:lnTo>
                    <a:pt x="20479" y="614839"/>
                  </a:lnTo>
                  <a:cubicBezTo>
                    <a:pt x="14764" y="417671"/>
                    <a:pt x="9049" y="212884"/>
                    <a:pt x="7144" y="7144"/>
                  </a:cubicBezTo>
                  <a:lnTo>
                    <a:pt x="81439" y="49054"/>
                  </a:lnTo>
                  <a:lnTo>
                    <a:pt x="141446" y="240506"/>
                  </a:lnTo>
                  <a:lnTo>
                    <a:pt x="61436" y="250984"/>
                  </a:lnTo>
                  <a:lnTo>
                    <a:pt x="154781" y="26717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73" name="Freeform: Shape 71">
              <a:extLst>
                <a:ext uri="{FF2B5EF4-FFF2-40B4-BE49-F238E27FC236}">
                  <a16:creationId xmlns:a16="http://schemas.microsoft.com/office/drawing/2014/main" xmlns="" id="{A2A82363-1F70-4781-960F-56AAC155F5EC}"/>
                </a:ext>
              </a:extLst>
            </p:cNvPr>
            <p:cNvSpPr/>
            <p:nvPr/>
          </p:nvSpPr>
          <p:spPr>
            <a:xfrm>
              <a:off x="4774393" y="2580799"/>
              <a:ext cx="152400" cy="638175"/>
            </a:xfrm>
            <a:custGeom>
              <a:avLst/>
              <a:gdLst>
                <a:gd name="connsiteX0" fmla="*/ 152876 w 152400"/>
                <a:gd name="connsiteY0" fmla="*/ 7144 h 638175"/>
                <a:gd name="connsiteX1" fmla="*/ 150019 w 152400"/>
                <a:gd name="connsiteY1" fmla="*/ 631984 h 638175"/>
                <a:gd name="connsiteX2" fmla="*/ 7144 w 152400"/>
                <a:gd name="connsiteY2" fmla="*/ 260509 h 638175"/>
                <a:gd name="connsiteX3" fmla="*/ 100489 w 152400"/>
                <a:gd name="connsiteY3" fmla="*/ 244316 h 638175"/>
                <a:gd name="connsiteX4" fmla="*/ 20479 w 152400"/>
                <a:gd name="connsiteY4" fmla="*/ 233839 h 638175"/>
                <a:gd name="connsiteX5" fmla="*/ 77629 w 152400"/>
                <a:gd name="connsiteY5" fmla="*/ 48101 h 638175"/>
                <a:gd name="connsiteX6" fmla="*/ 152876 w 152400"/>
                <a:gd name="connsiteY6" fmla="*/ 7144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638175">
                  <a:moveTo>
                    <a:pt x="152876" y="7144"/>
                  </a:moveTo>
                  <a:cubicBezTo>
                    <a:pt x="150019" y="217646"/>
                    <a:pt x="150971" y="429101"/>
                    <a:pt x="150019" y="631984"/>
                  </a:cubicBezTo>
                  <a:lnTo>
                    <a:pt x="7144" y="260509"/>
                  </a:lnTo>
                  <a:lnTo>
                    <a:pt x="100489" y="244316"/>
                  </a:lnTo>
                  <a:lnTo>
                    <a:pt x="20479" y="233839"/>
                  </a:lnTo>
                  <a:lnTo>
                    <a:pt x="77629" y="48101"/>
                  </a:lnTo>
                  <a:lnTo>
                    <a:pt x="152876" y="714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74" name="Freeform: Shape 72">
              <a:extLst>
                <a:ext uri="{FF2B5EF4-FFF2-40B4-BE49-F238E27FC236}">
                  <a16:creationId xmlns:a16="http://schemas.microsoft.com/office/drawing/2014/main" xmlns="" id="{77B0778C-C7AF-40E9-A07B-71D62A053978}"/>
                </a:ext>
              </a:extLst>
            </p:cNvPr>
            <p:cNvSpPr/>
            <p:nvPr/>
          </p:nvSpPr>
          <p:spPr>
            <a:xfrm>
              <a:off x="4433289" y="2804198"/>
              <a:ext cx="438149" cy="1114425"/>
            </a:xfrm>
            <a:custGeom>
              <a:avLst/>
              <a:gdLst>
                <a:gd name="connsiteX0" fmla="*/ 439689 w 438150"/>
                <a:gd name="connsiteY0" fmla="*/ 1044855 h 1114425"/>
                <a:gd name="connsiteX1" fmla="*/ 439689 w 438150"/>
                <a:gd name="connsiteY1" fmla="*/ 1044855 h 1114425"/>
                <a:gd name="connsiteX2" fmla="*/ 408257 w 438150"/>
                <a:gd name="connsiteY2" fmla="*/ 1063905 h 1114425"/>
                <a:gd name="connsiteX3" fmla="*/ 358727 w 438150"/>
                <a:gd name="connsiteY3" fmla="*/ 1050570 h 1114425"/>
                <a:gd name="connsiteX4" fmla="*/ 352059 w 438150"/>
                <a:gd name="connsiteY4" fmla="*/ 1050570 h 1114425"/>
                <a:gd name="connsiteX5" fmla="*/ 350154 w 438150"/>
                <a:gd name="connsiteY5" fmla="*/ 1058190 h 1114425"/>
                <a:gd name="connsiteX6" fmla="*/ 343487 w 438150"/>
                <a:gd name="connsiteY6" fmla="*/ 1087718 h 1114425"/>
                <a:gd name="connsiteX7" fmla="*/ 352059 w 438150"/>
                <a:gd name="connsiteY7" fmla="*/ 1083907 h 1114425"/>
                <a:gd name="connsiteX8" fmla="*/ 352059 w 438150"/>
                <a:gd name="connsiteY8" fmla="*/ 1109625 h 1114425"/>
                <a:gd name="connsiteX9" fmla="*/ 175847 w 438150"/>
                <a:gd name="connsiteY9" fmla="*/ 1109625 h 1114425"/>
                <a:gd name="connsiteX10" fmla="*/ 171084 w 438150"/>
                <a:gd name="connsiteY10" fmla="*/ 1102005 h 1114425"/>
                <a:gd name="connsiteX11" fmla="*/ 162512 w 438150"/>
                <a:gd name="connsiteY11" fmla="*/ 1087718 h 1114425"/>
                <a:gd name="connsiteX12" fmla="*/ 156797 w 438150"/>
                <a:gd name="connsiteY12" fmla="*/ 1074382 h 1114425"/>
                <a:gd name="connsiteX13" fmla="*/ 155844 w 438150"/>
                <a:gd name="connsiteY13" fmla="*/ 1036282 h 1114425"/>
                <a:gd name="connsiteX14" fmla="*/ 158702 w 438150"/>
                <a:gd name="connsiteY14" fmla="*/ 1026757 h 1114425"/>
                <a:gd name="connsiteX15" fmla="*/ 158702 w 438150"/>
                <a:gd name="connsiteY15" fmla="*/ 1026757 h 1114425"/>
                <a:gd name="connsiteX16" fmla="*/ 139652 w 438150"/>
                <a:gd name="connsiteY16" fmla="*/ 994372 h 1114425"/>
                <a:gd name="connsiteX17" fmla="*/ 136794 w 438150"/>
                <a:gd name="connsiteY17" fmla="*/ 989610 h 1114425"/>
                <a:gd name="connsiteX18" fmla="*/ 132032 w 438150"/>
                <a:gd name="connsiteY18" fmla="*/ 992468 h 1114425"/>
                <a:gd name="connsiteX19" fmla="*/ 114887 w 438150"/>
                <a:gd name="connsiteY19" fmla="*/ 961987 h 1114425"/>
                <a:gd name="connsiteX20" fmla="*/ 88217 w 438150"/>
                <a:gd name="connsiteY20" fmla="*/ 977227 h 1114425"/>
                <a:gd name="connsiteX21" fmla="*/ 68214 w 438150"/>
                <a:gd name="connsiteY21" fmla="*/ 928650 h 1114425"/>
                <a:gd name="connsiteX22" fmla="*/ 7254 w 438150"/>
                <a:gd name="connsiteY22" fmla="*/ 590512 h 1114425"/>
                <a:gd name="connsiteX23" fmla="*/ 97742 w 438150"/>
                <a:gd name="connsiteY23" fmla="*/ 236182 h 1114425"/>
                <a:gd name="connsiteX24" fmla="*/ 192992 w 438150"/>
                <a:gd name="connsiteY24" fmla="*/ 85687 h 1114425"/>
                <a:gd name="connsiteX25" fmla="*/ 293004 w 438150"/>
                <a:gd name="connsiteY25" fmla="*/ 7582 h 1114425"/>
                <a:gd name="connsiteX26" fmla="*/ 332057 w 438150"/>
                <a:gd name="connsiteY26" fmla="*/ 63780 h 1114425"/>
                <a:gd name="connsiteX27" fmla="*/ 314912 w 438150"/>
                <a:gd name="connsiteY27" fmla="*/ 104737 h 1114425"/>
                <a:gd name="connsiteX28" fmla="*/ 201564 w 438150"/>
                <a:gd name="connsiteY28" fmla="*/ 688620 h 1114425"/>
                <a:gd name="connsiteX29" fmla="*/ 301577 w 438150"/>
                <a:gd name="connsiteY29" fmla="*/ 885787 h 1114425"/>
                <a:gd name="connsiteX30" fmla="*/ 247284 w 438150"/>
                <a:gd name="connsiteY30" fmla="*/ 923887 h 1114425"/>
                <a:gd name="connsiteX31" fmla="*/ 256809 w 438150"/>
                <a:gd name="connsiteY31" fmla="*/ 939127 h 1114425"/>
                <a:gd name="connsiteX32" fmla="*/ 258714 w 438150"/>
                <a:gd name="connsiteY32" fmla="*/ 941985 h 1114425"/>
                <a:gd name="connsiteX33" fmla="*/ 258714 w 438150"/>
                <a:gd name="connsiteY33" fmla="*/ 941985 h 1114425"/>
                <a:gd name="connsiteX34" fmla="*/ 271097 w 438150"/>
                <a:gd name="connsiteY34" fmla="*/ 962940 h 1114425"/>
                <a:gd name="connsiteX35" fmla="*/ 272049 w 438150"/>
                <a:gd name="connsiteY35" fmla="*/ 963893 h 1114425"/>
                <a:gd name="connsiteX36" fmla="*/ 272049 w 438150"/>
                <a:gd name="connsiteY36" fmla="*/ 963893 h 1114425"/>
                <a:gd name="connsiteX37" fmla="*/ 302529 w 438150"/>
                <a:gd name="connsiteY37" fmla="*/ 975322 h 1114425"/>
                <a:gd name="connsiteX38" fmla="*/ 309197 w 438150"/>
                <a:gd name="connsiteY38" fmla="*/ 980085 h 1114425"/>
                <a:gd name="connsiteX39" fmla="*/ 309197 w 438150"/>
                <a:gd name="connsiteY39" fmla="*/ 980085 h 1114425"/>
                <a:gd name="connsiteX40" fmla="*/ 413972 w 438150"/>
                <a:gd name="connsiteY40" fmla="*/ 1015327 h 1114425"/>
                <a:gd name="connsiteX41" fmla="*/ 417782 w 438150"/>
                <a:gd name="connsiteY41" fmla="*/ 1016280 h 1114425"/>
                <a:gd name="connsiteX42" fmla="*/ 439689 w 438150"/>
                <a:gd name="connsiteY42" fmla="*/ 1044855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438150" h="1114425">
                  <a:moveTo>
                    <a:pt x="439689" y="1044855"/>
                  </a:moveTo>
                  <a:cubicBezTo>
                    <a:pt x="439689" y="1044855"/>
                    <a:pt x="439689" y="1044855"/>
                    <a:pt x="439689" y="1044855"/>
                  </a:cubicBezTo>
                  <a:cubicBezTo>
                    <a:pt x="436832" y="1059143"/>
                    <a:pt x="422544" y="1067715"/>
                    <a:pt x="408257" y="1063905"/>
                  </a:cubicBezTo>
                  <a:cubicBezTo>
                    <a:pt x="392064" y="1060095"/>
                    <a:pt x="374919" y="1055332"/>
                    <a:pt x="358727" y="1050570"/>
                  </a:cubicBezTo>
                  <a:lnTo>
                    <a:pt x="352059" y="1050570"/>
                  </a:lnTo>
                  <a:lnTo>
                    <a:pt x="350154" y="1058190"/>
                  </a:lnTo>
                  <a:lnTo>
                    <a:pt x="343487" y="1087718"/>
                  </a:lnTo>
                  <a:lnTo>
                    <a:pt x="352059" y="1083907"/>
                  </a:lnTo>
                  <a:lnTo>
                    <a:pt x="352059" y="1109625"/>
                  </a:lnTo>
                  <a:lnTo>
                    <a:pt x="175847" y="1109625"/>
                  </a:lnTo>
                  <a:lnTo>
                    <a:pt x="171084" y="1102005"/>
                  </a:lnTo>
                  <a:lnTo>
                    <a:pt x="162512" y="1087718"/>
                  </a:lnTo>
                  <a:cubicBezTo>
                    <a:pt x="159654" y="1083907"/>
                    <a:pt x="157749" y="1079145"/>
                    <a:pt x="156797" y="1074382"/>
                  </a:cubicBezTo>
                  <a:cubicBezTo>
                    <a:pt x="152034" y="1062000"/>
                    <a:pt x="152034" y="1048665"/>
                    <a:pt x="155844" y="1036282"/>
                  </a:cubicBezTo>
                  <a:cubicBezTo>
                    <a:pt x="156797" y="1033425"/>
                    <a:pt x="157749" y="1030568"/>
                    <a:pt x="158702" y="1026757"/>
                  </a:cubicBezTo>
                  <a:cubicBezTo>
                    <a:pt x="158702" y="1026757"/>
                    <a:pt x="158702" y="1026757"/>
                    <a:pt x="158702" y="1026757"/>
                  </a:cubicBezTo>
                  <a:lnTo>
                    <a:pt x="139652" y="994372"/>
                  </a:lnTo>
                  <a:lnTo>
                    <a:pt x="136794" y="989610"/>
                  </a:lnTo>
                  <a:lnTo>
                    <a:pt x="132032" y="992468"/>
                  </a:lnTo>
                  <a:lnTo>
                    <a:pt x="114887" y="961987"/>
                  </a:lnTo>
                  <a:lnTo>
                    <a:pt x="88217" y="977227"/>
                  </a:lnTo>
                  <a:cubicBezTo>
                    <a:pt x="81549" y="961035"/>
                    <a:pt x="74882" y="944843"/>
                    <a:pt x="68214" y="928650"/>
                  </a:cubicBezTo>
                  <a:cubicBezTo>
                    <a:pt x="28209" y="820065"/>
                    <a:pt x="5349" y="706718"/>
                    <a:pt x="7254" y="590512"/>
                  </a:cubicBezTo>
                  <a:cubicBezTo>
                    <a:pt x="6302" y="469545"/>
                    <a:pt x="42497" y="340957"/>
                    <a:pt x="97742" y="236182"/>
                  </a:cubicBezTo>
                  <a:cubicBezTo>
                    <a:pt x="126317" y="182843"/>
                    <a:pt x="157749" y="133312"/>
                    <a:pt x="192992" y="85687"/>
                  </a:cubicBezTo>
                  <a:cubicBezTo>
                    <a:pt x="216804" y="53302"/>
                    <a:pt x="248237" y="1867"/>
                    <a:pt x="293004" y="7582"/>
                  </a:cubicBezTo>
                  <a:cubicBezTo>
                    <a:pt x="325389" y="11392"/>
                    <a:pt x="336819" y="36157"/>
                    <a:pt x="332057" y="63780"/>
                  </a:cubicBezTo>
                  <a:cubicBezTo>
                    <a:pt x="330152" y="77115"/>
                    <a:pt x="323484" y="91402"/>
                    <a:pt x="314912" y="104737"/>
                  </a:cubicBezTo>
                  <a:cubicBezTo>
                    <a:pt x="191087" y="278093"/>
                    <a:pt x="152034" y="474307"/>
                    <a:pt x="201564" y="688620"/>
                  </a:cubicBezTo>
                  <a:cubicBezTo>
                    <a:pt x="217757" y="758152"/>
                    <a:pt x="251094" y="797205"/>
                    <a:pt x="301577" y="885787"/>
                  </a:cubicBezTo>
                  <a:lnTo>
                    <a:pt x="247284" y="923887"/>
                  </a:lnTo>
                  <a:lnTo>
                    <a:pt x="256809" y="939127"/>
                  </a:lnTo>
                  <a:lnTo>
                    <a:pt x="258714" y="941985"/>
                  </a:lnTo>
                  <a:lnTo>
                    <a:pt x="258714" y="941985"/>
                  </a:lnTo>
                  <a:lnTo>
                    <a:pt x="271097" y="962940"/>
                  </a:lnTo>
                  <a:cubicBezTo>
                    <a:pt x="271097" y="962940"/>
                    <a:pt x="272049" y="962940"/>
                    <a:pt x="272049" y="963893"/>
                  </a:cubicBezTo>
                  <a:cubicBezTo>
                    <a:pt x="272049" y="963893"/>
                    <a:pt x="272049" y="963893"/>
                    <a:pt x="272049" y="963893"/>
                  </a:cubicBezTo>
                  <a:cubicBezTo>
                    <a:pt x="282527" y="964845"/>
                    <a:pt x="293004" y="968655"/>
                    <a:pt x="302529" y="975322"/>
                  </a:cubicBezTo>
                  <a:cubicBezTo>
                    <a:pt x="305387" y="976275"/>
                    <a:pt x="307292" y="978180"/>
                    <a:pt x="309197" y="980085"/>
                  </a:cubicBezTo>
                  <a:lnTo>
                    <a:pt x="309197" y="980085"/>
                  </a:lnTo>
                  <a:cubicBezTo>
                    <a:pt x="343487" y="994372"/>
                    <a:pt x="378729" y="1005802"/>
                    <a:pt x="413972" y="1015327"/>
                  </a:cubicBezTo>
                  <a:cubicBezTo>
                    <a:pt x="415877" y="1015327"/>
                    <a:pt x="416829" y="1016280"/>
                    <a:pt x="417782" y="1016280"/>
                  </a:cubicBezTo>
                  <a:cubicBezTo>
                    <a:pt x="433974" y="1018185"/>
                    <a:pt x="442547" y="1031520"/>
                    <a:pt x="439689" y="1044855"/>
                  </a:cubicBezTo>
                  <a:close/>
                </a:path>
              </a:pathLst>
            </a:custGeom>
            <a:solidFill>
              <a:srgbClr val="1D1D1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75" name="Freeform: Shape 73">
              <a:extLst>
                <a:ext uri="{FF2B5EF4-FFF2-40B4-BE49-F238E27FC236}">
                  <a16:creationId xmlns:a16="http://schemas.microsoft.com/office/drawing/2014/main" xmlns="" id="{0B1ADBA8-ABDD-4A3E-ABCC-CD767687DA70}"/>
                </a:ext>
              </a:extLst>
            </p:cNvPr>
            <p:cNvSpPr/>
            <p:nvPr/>
          </p:nvSpPr>
          <p:spPr>
            <a:xfrm>
              <a:off x="5300172" y="3846671"/>
              <a:ext cx="219074" cy="66675"/>
            </a:xfrm>
            <a:custGeom>
              <a:avLst/>
              <a:gdLst>
                <a:gd name="connsiteX0" fmla="*/ 219551 w 219075"/>
                <a:gd name="connsiteY0" fmla="*/ 7144 h 66675"/>
                <a:gd name="connsiteX1" fmla="*/ 219551 w 219075"/>
                <a:gd name="connsiteY1" fmla="*/ 66199 h 66675"/>
                <a:gd name="connsiteX2" fmla="*/ 7144 w 219075"/>
                <a:gd name="connsiteY2" fmla="*/ 66199 h 66675"/>
                <a:gd name="connsiteX3" fmla="*/ 7144 w 219075"/>
                <a:gd name="connsiteY3" fmla="*/ 7144 h 66675"/>
                <a:gd name="connsiteX4" fmla="*/ 219551 w 2190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219551" y="7144"/>
                  </a:moveTo>
                  <a:cubicBezTo>
                    <a:pt x="219551" y="26194"/>
                    <a:pt x="219551" y="46196"/>
                    <a:pt x="219551" y="66199"/>
                  </a:cubicBezTo>
                  <a:lnTo>
                    <a:pt x="7144" y="66199"/>
                  </a:lnTo>
                  <a:cubicBezTo>
                    <a:pt x="7144" y="46196"/>
                    <a:pt x="7144" y="27146"/>
                    <a:pt x="7144" y="7144"/>
                  </a:cubicBezTo>
                  <a:lnTo>
                    <a:pt x="219551" y="7144"/>
                  </a:ln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76" name="Freeform: Shape 74">
              <a:extLst>
                <a:ext uri="{FF2B5EF4-FFF2-40B4-BE49-F238E27FC236}">
                  <a16:creationId xmlns:a16="http://schemas.microsoft.com/office/drawing/2014/main" xmlns="" id="{5290C7A8-B819-40E3-832F-287EC9944CA5}"/>
                </a:ext>
              </a:extLst>
            </p:cNvPr>
            <p:cNvSpPr/>
            <p:nvPr/>
          </p:nvSpPr>
          <p:spPr>
            <a:xfrm>
              <a:off x="5221115" y="3099911"/>
              <a:ext cx="209549" cy="161925"/>
            </a:xfrm>
            <a:custGeom>
              <a:avLst/>
              <a:gdLst>
                <a:gd name="connsiteX0" fmla="*/ 195739 w 209550"/>
                <a:gd name="connsiteY0" fmla="*/ 51911 h 161925"/>
                <a:gd name="connsiteX1" fmla="*/ 195739 w 209550"/>
                <a:gd name="connsiteY1" fmla="*/ 51911 h 161925"/>
                <a:gd name="connsiteX2" fmla="*/ 191929 w 209550"/>
                <a:gd name="connsiteY2" fmla="*/ 8096 h 161925"/>
                <a:gd name="connsiteX3" fmla="*/ 111919 w 209550"/>
                <a:gd name="connsiteY3" fmla="*/ 15716 h 161925"/>
                <a:gd name="connsiteX4" fmla="*/ 74771 w 209550"/>
                <a:gd name="connsiteY4" fmla="*/ 18574 h 161925"/>
                <a:gd name="connsiteX5" fmla="*/ 7144 w 209550"/>
                <a:gd name="connsiteY5" fmla="*/ 7144 h 161925"/>
                <a:gd name="connsiteX6" fmla="*/ 7144 w 209550"/>
                <a:gd name="connsiteY6" fmla="*/ 154781 h 161925"/>
                <a:gd name="connsiteX7" fmla="*/ 203359 w 209550"/>
                <a:gd name="connsiteY7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550" h="161925">
                  <a:moveTo>
                    <a:pt x="195739" y="51911"/>
                  </a:moveTo>
                  <a:lnTo>
                    <a:pt x="195739" y="51911"/>
                  </a:lnTo>
                  <a:lnTo>
                    <a:pt x="191929" y="8096"/>
                  </a:lnTo>
                  <a:lnTo>
                    <a:pt x="111919" y="15716"/>
                  </a:lnTo>
                  <a:lnTo>
                    <a:pt x="74771" y="18574"/>
                  </a:lnTo>
                  <a:lnTo>
                    <a:pt x="7144" y="7144"/>
                  </a:lnTo>
                  <a:lnTo>
                    <a:pt x="7144" y="154781"/>
                  </a:lnTo>
                  <a:lnTo>
                    <a:pt x="203359" y="140494"/>
                  </a:lnTo>
                  <a:close/>
                </a:path>
              </a:pathLst>
            </a:custGeom>
            <a:solidFill>
              <a:srgbClr val="1D1D1B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77" name="Freeform: Shape 75">
              <a:extLst>
                <a:ext uri="{FF2B5EF4-FFF2-40B4-BE49-F238E27FC236}">
                  <a16:creationId xmlns:a16="http://schemas.microsoft.com/office/drawing/2014/main" xmlns="" id="{57E46A87-0975-4D37-97FD-322E2E932656}"/>
                </a:ext>
              </a:extLst>
            </p:cNvPr>
            <p:cNvSpPr/>
            <p:nvPr/>
          </p:nvSpPr>
          <p:spPr>
            <a:xfrm>
              <a:off x="5220665" y="3081462"/>
              <a:ext cx="219074" cy="161925"/>
            </a:xfrm>
            <a:custGeom>
              <a:avLst/>
              <a:gdLst>
                <a:gd name="connsiteX0" fmla="*/ 7741 w 219075"/>
                <a:gd name="connsiteY0" fmla="*/ 25059 h 161925"/>
                <a:gd name="connsiteX1" fmla="*/ 205108 w 219075"/>
                <a:gd name="connsiteY1" fmla="*/ 7741 h 161925"/>
                <a:gd name="connsiteX2" fmla="*/ 217014 w 219075"/>
                <a:gd name="connsiteY2" fmla="*/ 143431 h 161925"/>
                <a:gd name="connsiteX3" fmla="*/ 19647 w 219075"/>
                <a:gd name="connsiteY3" fmla="*/ 1607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75" h="161925">
                  <a:moveTo>
                    <a:pt x="7741" y="25059"/>
                  </a:moveTo>
                  <a:lnTo>
                    <a:pt x="205108" y="7741"/>
                  </a:lnTo>
                  <a:lnTo>
                    <a:pt x="217014" y="143431"/>
                  </a:lnTo>
                  <a:lnTo>
                    <a:pt x="19647" y="160749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78" name="Freeform: Shape 76">
              <a:extLst>
                <a:ext uri="{FF2B5EF4-FFF2-40B4-BE49-F238E27FC236}">
                  <a16:creationId xmlns:a16="http://schemas.microsoft.com/office/drawing/2014/main" xmlns="" id="{930DB1E0-6EDB-4AE1-B51D-94A53C5248F6}"/>
                </a:ext>
              </a:extLst>
            </p:cNvPr>
            <p:cNvSpPr/>
            <p:nvPr/>
          </p:nvSpPr>
          <p:spPr>
            <a:xfrm>
              <a:off x="5220853" y="3081269"/>
              <a:ext cx="209549" cy="76200"/>
            </a:xfrm>
            <a:custGeom>
              <a:avLst/>
              <a:gdLst>
                <a:gd name="connsiteX0" fmla="*/ 7741 w 209550"/>
                <a:gd name="connsiteY0" fmla="*/ 25059 h 76200"/>
                <a:gd name="connsiteX1" fmla="*/ 205108 w 209550"/>
                <a:gd name="connsiteY1" fmla="*/ 7741 h 76200"/>
                <a:gd name="connsiteX2" fmla="*/ 208938 w 209550"/>
                <a:gd name="connsiteY2" fmla="*/ 51390 h 76200"/>
                <a:gd name="connsiteX3" fmla="*/ 11571 w 209550"/>
                <a:gd name="connsiteY3" fmla="*/ 6870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50" h="76200">
                  <a:moveTo>
                    <a:pt x="7741" y="25059"/>
                  </a:moveTo>
                  <a:lnTo>
                    <a:pt x="205108" y="7741"/>
                  </a:lnTo>
                  <a:lnTo>
                    <a:pt x="208938" y="51390"/>
                  </a:lnTo>
                  <a:lnTo>
                    <a:pt x="11571" y="68708"/>
                  </a:lnTo>
                  <a:close/>
                </a:path>
              </a:pathLst>
            </a:custGeom>
            <a:solidFill>
              <a:srgbClr val="E94E1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79" name="Freeform: Shape 77">
              <a:extLst>
                <a:ext uri="{FF2B5EF4-FFF2-40B4-BE49-F238E27FC236}">
                  <a16:creationId xmlns:a16="http://schemas.microsoft.com/office/drawing/2014/main" xmlns="" id="{025B71D7-6D31-4DAE-99A5-E754C956A78A}"/>
                </a:ext>
              </a:extLst>
            </p:cNvPr>
            <p:cNvSpPr/>
            <p:nvPr/>
          </p:nvSpPr>
          <p:spPr>
            <a:xfrm>
              <a:off x="5267014" y="3142668"/>
              <a:ext cx="133350" cy="28575"/>
            </a:xfrm>
            <a:custGeom>
              <a:avLst/>
              <a:gdLst>
                <a:gd name="connsiteX0" fmla="*/ 7741 w 133350"/>
                <a:gd name="connsiteY0" fmla="*/ 18398 h 28575"/>
                <a:gd name="connsiteX1" fmla="*/ 129198 w 133350"/>
                <a:gd name="connsiteY1" fmla="*/ 7741 h 28575"/>
                <a:gd name="connsiteX2" fmla="*/ 130030 w 133350"/>
                <a:gd name="connsiteY2" fmla="*/ 17230 h 28575"/>
                <a:gd name="connsiteX3" fmla="*/ 8574 w 133350"/>
                <a:gd name="connsiteY3" fmla="*/ 2788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28575">
                  <a:moveTo>
                    <a:pt x="7741" y="18398"/>
                  </a:moveTo>
                  <a:lnTo>
                    <a:pt x="129198" y="7741"/>
                  </a:lnTo>
                  <a:lnTo>
                    <a:pt x="130030" y="17230"/>
                  </a:lnTo>
                  <a:lnTo>
                    <a:pt x="8574" y="27887"/>
                  </a:lnTo>
                  <a:close/>
                </a:path>
              </a:pathLst>
            </a:custGeom>
            <a:solidFill>
              <a:srgbClr val="5757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80" name="Freeform: Shape 78">
              <a:extLst>
                <a:ext uri="{FF2B5EF4-FFF2-40B4-BE49-F238E27FC236}">
                  <a16:creationId xmlns:a16="http://schemas.microsoft.com/office/drawing/2014/main" xmlns="" id="{7F551590-1D4A-443C-A1C8-14E315040B05}"/>
                </a:ext>
              </a:extLst>
            </p:cNvPr>
            <p:cNvSpPr/>
            <p:nvPr/>
          </p:nvSpPr>
          <p:spPr>
            <a:xfrm>
              <a:off x="5286951" y="3167037"/>
              <a:ext cx="95250" cy="28575"/>
            </a:xfrm>
            <a:custGeom>
              <a:avLst/>
              <a:gdLst>
                <a:gd name="connsiteX0" fmla="*/ 7741 w 95250"/>
                <a:gd name="connsiteY0" fmla="*/ 15319 h 28575"/>
                <a:gd name="connsiteX1" fmla="*/ 94089 w 95250"/>
                <a:gd name="connsiteY1" fmla="*/ 7741 h 28575"/>
                <a:gd name="connsiteX2" fmla="*/ 94922 w 95250"/>
                <a:gd name="connsiteY2" fmla="*/ 17230 h 28575"/>
                <a:gd name="connsiteX3" fmla="*/ 8574 w 95250"/>
                <a:gd name="connsiteY3" fmla="*/ 2480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741" y="15319"/>
                  </a:moveTo>
                  <a:lnTo>
                    <a:pt x="94089" y="7741"/>
                  </a:lnTo>
                  <a:lnTo>
                    <a:pt x="94922" y="17230"/>
                  </a:lnTo>
                  <a:lnTo>
                    <a:pt x="8574" y="24808"/>
                  </a:lnTo>
                  <a:close/>
                </a:path>
              </a:pathLst>
            </a:custGeom>
            <a:solidFill>
              <a:srgbClr val="5757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81" name="Freeform: Shape 79">
              <a:extLst>
                <a:ext uri="{FF2B5EF4-FFF2-40B4-BE49-F238E27FC236}">
                  <a16:creationId xmlns:a16="http://schemas.microsoft.com/office/drawing/2014/main" xmlns="" id="{C837212A-05AE-4A29-8AA8-CE74C4C6EE05}"/>
                </a:ext>
              </a:extLst>
            </p:cNvPr>
            <p:cNvSpPr/>
            <p:nvPr/>
          </p:nvSpPr>
          <p:spPr>
            <a:xfrm>
              <a:off x="5279352" y="3186196"/>
              <a:ext cx="114300" cy="28575"/>
            </a:xfrm>
            <a:custGeom>
              <a:avLst/>
              <a:gdLst>
                <a:gd name="connsiteX0" fmla="*/ 7741 w 114300"/>
                <a:gd name="connsiteY0" fmla="*/ 16984 h 28575"/>
                <a:gd name="connsiteX1" fmla="*/ 113067 w 114300"/>
                <a:gd name="connsiteY1" fmla="*/ 7741 h 28575"/>
                <a:gd name="connsiteX2" fmla="*/ 113899 w 114300"/>
                <a:gd name="connsiteY2" fmla="*/ 17230 h 28575"/>
                <a:gd name="connsiteX3" fmla="*/ 8574 w 114300"/>
                <a:gd name="connsiteY3" fmla="*/ 2647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28575">
                  <a:moveTo>
                    <a:pt x="7741" y="16984"/>
                  </a:moveTo>
                  <a:lnTo>
                    <a:pt x="113067" y="7741"/>
                  </a:lnTo>
                  <a:lnTo>
                    <a:pt x="113899" y="17230"/>
                  </a:lnTo>
                  <a:lnTo>
                    <a:pt x="8574" y="26472"/>
                  </a:lnTo>
                  <a:close/>
                </a:path>
              </a:pathLst>
            </a:custGeom>
            <a:solidFill>
              <a:srgbClr val="5757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82" name="Freeform: Shape 80">
              <a:extLst>
                <a:ext uri="{FF2B5EF4-FFF2-40B4-BE49-F238E27FC236}">
                  <a16:creationId xmlns:a16="http://schemas.microsoft.com/office/drawing/2014/main" xmlns="" id="{C45120B8-EA70-4C20-862C-B98AD02B034B}"/>
                </a:ext>
              </a:extLst>
            </p:cNvPr>
            <p:cNvSpPr/>
            <p:nvPr/>
          </p:nvSpPr>
          <p:spPr>
            <a:xfrm>
              <a:off x="5298146" y="3054070"/>
              <a:ext cx="47625" cy="76200"/>
            </a:xfrm>
            <a:custGeom>
              <a:avLst/>
              <a:gdLst>
                <a:gd name="connsiteX0" fmla="*/ 37745 w 47625"/>
                <a:gd name="connsiteY0" fmla="*/ 70130 h 76200"/>
                <a:gd name="connsiteX1" fmla="*/ 24410 w 47625"/>
                <a:gd name="connsiteY1" fmla="*/ 71083 h 76200"/>
                <a:gd name="connsiteX2" fmla="*/ 11075 w 47625"/>
                <a:gd name="connsiteY2" fmla="*/ 60605 h 76200"/>
                <a:gd name="connsiteX3" fmla="*/ 7265 w 47625"/>
                <a:gd name="connsiteY3" fmla="*/ 21553 h 76200"/>
                <a:gd name="connsiteX4" fmla="*/ 17743 w 47625"/>
                <a:gd name="connsiteY4" fmla="*/ 8218 h 76200"/>
                <a:gd name="connsiteX5" fmla="*/ 31078 w 47625"/>
                <a:gd name="connsiteY5" fmla="*/ 7265 h 76200"/>
                <a:gd name="connsiteX6" fmla="*/ 44413 w 47625"/>
                <a:gd name="connsiteY6" fmla="*/ 17743 h 76200"/>
                <a:gd name="connsiteX7" fmla="*/ 48223 w 47625"/>
                <a:gd name="connsiteY7" fmla="*/ 56795 h 76200"/>
                <a:gd name="connsiteX8" fmla="*/ 37745 w 47625"/>
                <a:gd name="connsiteY8" fmla="*/ 701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76200">
                  <a:moveTo>
                    <a:pt x="37745" y="70130"/>
                  </a:moveTo>
                  <a:lnTo>
                    <a:pt x="24410" y="71083"/>
                  </a:lnTo>
                  <a:cubicBezTo>
                    <a:pt x="17743" y="72035"/>
                    <a:pt x="12028" y="67273"/>
                    <a:pt x="11075" y="60605"/>
                  </a:cubicBezTo>
                  <a:lnTo>
                    <a:pt x="7265" y="21553"/>
                  </a:lnTo>
                  <a:cubicBezTo>
                    <a:pt x="6313" y="14885"/>
                    <a:pt x="11075" y="9170"/>
                    <a:pt x="17743" y="8218"/>
                  </a:cubicBezTo>
                  <a:lnTo>
                    <a:pt x="31078" y="7265"/>
                  </a:lnTo>
                  <a:cubicBezTo>
                    <a:pt x="37745" y="6313"/>
                    <a:pt x="43460" y="11075"/>
                    <a:pt x="44413" y="17743"/>
                  </a:cubicBezTo>
                  <a:lnTo>
                    <a:pt x="48223" y="56795"/>
                  </a:lnTo>
                  <a:cubicBezTo>
                    <a:pt x="49175" y="63463"/>
                    <a:pt x="44413" y="69178"/>
                    <a:pt x="37745" y="70130"/>
                  </a:cubicBezTo>
                  <a:close/>
                </a:path>
              </a:pathLst>
            </a:custGeom>
            <a:solidFill>
              <a:srgbClr val="8787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83" name="Freeform: Shape 81">
              <a:extLst>
                <a:ext uri="{FF2B5EF4-FFF2-40B4-BE49-F238E27FC236}">
                  <a16:creationId xmlns:a16="http://schemas.microsoft.com/office/drawing/2014/main" xmlns="" id="{FA26B39F-7538-4530-B51C-C0F94EA06152}"/>
                </a:ext>
              </a:extLst>
            </p:cNvPr>
            <p:cNvSpPr/>
            <p:nvPr/>
          </p:nvSpPr>
          <p:spPr>
            <a:xfrm>
              <a:off x="4729573" y="3839844"/>
              <a:ext cx="57150" cy="76200"/>
            </a:xfrm>
            <a:custGeom>
              <a:avLst/>
              <a:gdLst>
                <a:gd name="connsiteX0" fmla="*/ 55775 w 57150"/>
                <a:gd name="connsiteY0" fmla="*/ 24448 h 76200"/>
                <a:gd name="connsiteX1" fmla="*/ 55775 w 57150"/>
                <a:gd name="connsiteY1" fmla="*/ 73026 h 76200"/>
                <a:gd name="connsiteX2" fmla="*/ 27200 w 57150"/>
                <a:gd name="connsiteY2" fmla="*/ 73026 h 76200"/>
                <a:gd name="connsiteX3" fmla="*/ 16722 w 57150"/>
                <a:gd name="connsiteY3" fmla="*/ 53976 h 76200"/>
                <a:gd name="connsiteX4" fmla="*/ 16722 w 57150"/>
                <a:gd name="connsiteY4" fmla="*/ 53976 h 76200"/>
                <a:gd name="connsiteX5" fmla="*/ 10055 w 57150"/>
                <a:gd name="connsiteY5" fmla="*/ 42546 h 76200"/>
                <a:gd name="connsiteX6" fmla="*/ 13865 w 57150"/>
                <a:gd name="connsiteY6" fmla="*/ 14923 h 76200"/>
                <a:gd name="connsiteX7" fmla="*/ 19580 w 57150"/>
                <a:gd name="connsiteY7" fmla="*/ 10161 h 76200"/>
                <a:gd name="connsiteX8" fmla="*/ 19580 w 57150"/>
                <a:gd name="connsiteY8" fmla="*/ 10161 h 76200"/>
                <a:gd name="connsiteX9" fmla="*/ 49107 w 57150"/>
                <a:gd name="connsiteY9" fmla="*/ 14923 h 76200"/>
                <a:gd name="connsiteX10" fmla="*/ 51965 w 57150"/>
                <a:gd name="connsiteY10" fmla="*/ 18733 h 76200"/>
                <a:gd name="connsiteX11" fmla="*/ 53870 w 57150"/>
                <a:gd name="connsiteY11" fmla="*/ 21591 h 76200"/>
                <a:gd name="connsiteX12" fmla="*/ 55775 w 57150"/>
                <a:gd name="connsiteY12" fmla="*/ 2444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150" h="76200">
                  <a:moveTo>
                    <a:pt x="55775" y="24448"/>
                  </a:moveTo>
                  <a:lnTo>
                    <a:pt x="55775" y="73026"/>
                  </a:lnTo>
                  <a:lnTo>
                    <a:pt x="27200" y="73026"/>
                  </a:lnTo>
                  <a:lnTo>
                    <a:pt x="16722" y="53976"/>
                  </a:lnTo>
                  <a:cubicBezTo>
                    <a:pt x="16722" y="53976"/>
                    <a:pt x="16722" y="53976"/>
                    <a:pt x="16722" y="53976"/>
                  </a:cubicBezTo>
                  <a:lnTo>
                    <a:pt x="10055" y="42546"/>
                  </a:lnTo>
                  <a:cubicBezTo>
                    <a:pt x="5292" y="33021"/>
                    <a:pt x="6245" y="21591"/>
                    <a:pt x="13865" y="14923"/>
                  </a:cubicBezTo>
                  <a:cubicBezTo>
                    <a:pt x="15770" y="13018"/>
                    <a:pt x="17675" y="11113"/>
                    <a:pt x="19580" y="10161"/>
                  </a:cubicBezTo>
                  <a:lnTo>
                    <a:pt x="19580" y="10161"/>
                  </a:lnTo>
                  <a:cubicBezTo>
                    <a:pt x="29105" y="4446"/>
                    <a:pt x="41487" y="7303"/>
                    <a:pt x="49107" y="14923"/>
                  </a:cubicBezTo>
                  <a:cubicBezTo>
                    <a:pt x="50060" y="15876"/>
                    <a:pt x="51012" y="17781"/>
                    <a:pt x="51965" y="18733"/>
                  </a:cubicBezTo>
                  <a:lnTo>
                    <a:pt x="53870" y="21591"/>
                  </a:lnTo>
                  <a:lnTo>
                    <a:pt x="55775" y="24448"/>
                  </a:lnTo>
                  <a:close/>
                </a:path>
              </a:pathLst>
            </a:custGeom>
            <a:solidFill>
              <a:srgbClr val="FAC4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84" name="Freeform: Shape 82">
              <a:extLst>
                <a:ext uri="{FF2B5EF4-FFF2-40B4-BE49-F238E27FC236}">
                  <a16:creationId xmlns:a16="http://schemas.microsoft.com/office/drawing/2014/main" xmlns="" id="{D2DC110A-1E9A-42D8-91C6-C4A6B4A64ED0}"/>
                </a:ext>
              </a:extLst>
            </p:cNvPr>
            <p:cNvSpPr/>
            <p:nvPr/>
          </p:nvSpPr>
          <p:spPr>
            <a:xfrm>
              <a:off x="4687527" y="3862674"/>
              <a:ext cx="76200" cy="57150"/>
            </a:xfrm>
            <a:custGeom>
              <a:avLst/>
              <a:gdLst>
                <a:gd name="connsiteX0" fmla="*/ 69246 w 76200"/>
                <a:gd name="connsiteY0" fmla="*/ 50196 h 57150"/>
                <a:gd name="connsiteX1" fmla="*/ 14001 w 76200"/>
                <a:gd name="connsiteY1" fmla="*/ 50196 h 57150"/>
                <a:gd name="connsiteX2" fmla="*/ 13049 w 76200"/>
                <a:gd name="connsiteY2" fmla="*/ 49244 h 57150"/>
                <a:gd name="connsiteX3" fmla="*/ 13049 w 76200"/>
                <a:gd name="connsiteY3" fmla="*/ 48291 h 57150"/>
                <a:gd name="connsiteX4" fmla="*/ 10191 w 76200"/>
                <a:gd name="connsiteY4" fmla="*/ 42576 h 57150"/>
                <a:gd name="connsiteX5" fmla="*/ 19716 w 76200"/>
                <a:gd name="connsiteY5" fmla="*/ 10191 h 57150"/>
                <a:gd name="connsiteX6" fmla="*/ 20669 w 76200"/>
                <a:gd name="connsiteY6" fmla="*/ 10191 h 57150"/>
                <a:gd name="connsiteX7" fmla="*/ 53054 w 76200"/>
                <a:gd name="connsiteY7" fmla="*/ 19716 h 57150"/>
                <a:gd name="connsiteX8" fmla="*/ 59721 w 76200"/>
                <a:gd name="connsiteY8" fmla="*/ 31146 h 57150"/>
                <a:gd name="connsiteX9" fmla="*/ 59721 w 76200"/>
                <a:gd name="connsiteY9" fmla="*/ 31146 h 57150"/>
                <a:gd name="connsiteX10" fmla="*/ 69246 w 76200"/>
                <a:gd name="connsiteY10" fmla="*/ 5019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6200" h="57150">
                  <a:moveTo>
                    <a:pt x="69246" y="50196"/>
                  </a:moveTo>
                  <a:lnTo>
                    <a:pt x="14001" y="50196"/>
                  </a:lnTo>
                  <a:lnTo>
                    <a:pt x="13049" y="49244"/>
                  </a:lnTo>
                  <a:cubicBezTo>
                    <a:pt x="13049" y="49244"/>
                    <a:pt x="13049" y="48291"/>
                    <a:pt x="13049" y="48291"/>
                  </a:cubicBezTo>
                  <a:lnTo>
                    <a:pt x="10191" y="42576"/>
                  </a:lnTo>
                  <a:cubicBezTo>
                    <a:pt x="3524" y="31146"/>
                    <a:pt x="8286" y="16859"/>
                    <a:pt x="19716" y="10191"/>
                  </a:cubicBezTo>
                  <a:lnTo>
                    <a:pt x="20669" y="10191"/>
                  </a:lnTo>
                  <a:cubicBezTo>
                    <a:pt x="32099" y="3524"/>
                    <a:pt x="46386" y="8286"/>
                    <a:pt x="53054" y="19716"/>
                  </a:cubicBezTo>
                  <a:lnTo>
                    <a:pt x="59721" y="31146"/>
                  </a:lnTo>
                  <a:cubicBezTo>
                    <a:pt x="59721" y="31146"/>
                    <a:pt x="59721" y="31146"/>
                    <a:pt x="59721" y="31146"/>
                  </a:cubicBezTo>
                  <a:lnTo>
                    <a:pt x="69246" y="50196"/>
                  </a:lnTo>
                  <a:close/>
                </a:path>
              </a:pathLst>
            </a:custGeom>
            <a:solidFill>
              <a:srgbClr val="FAC4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85" name="Freeform: Shape 83">
              <a:extLst>
                <a:ext uri="{FF2B5EF4-FFF2-40B4-BE49-F238E27FC236}">
                  <a16:creationId xmlns:a16="http://schemas.microsoft.com/office/drawing/2014/main" xmlns="" id="{41F4D94F-3E40-4705-B000-B3E401AA0CF4}"/>
                </a:ext>
              </a:extLst>
            </p:cNvPr>
            <p:cNvSpPr/>
            <p:nvPr/>
          </p:nvSpPr>
          <p:spPr>
            <a:xfrm>
              <a:off x="4628921" y="3724395"/>
              <a:ext cx="219074" cy="133350"/>
            </a:xfrm>
            <a:custGeom>
              <a:avLst/>
              <a:gdLst>
                <a:gd name="connsiteX0" fmla="*/ 9741 w 219075"/>
                <a:gd name="connsiteY0" fmla="*/ 20835 h 133350"/>
                <a:gd name="connsiteX1" fmla="*/ 9741 w 219075"/>
                <a:gd name="connsiteY1" fmla="*/ 20835 h 133350"/>
                <a:gd name="connsiteX2" fmla="*/ 45936 w 219075"/>
                <a:gd name="connsiteY2" fmla="*/ 10357 h 133350"/>
                <a:gd name="connsiteX3" fmla="*/ 202146 w 219075"/>
                <a:gd name="connsiteY3" fmla="*/ 74175 h 133350"/>
                <a:gd name="connsiteX4" fmla="*/ 220244 w 219075"/>
                <a:gd name="connsiteY4" fmla="*/ 106560 h 133350"/>
                <a:gd name="connsiteX5" fmla="*/ 220244 w 219075"/>
                <a:gd name="connsiteY5" fmla="*/ 107512 h 133350"/>
                <a:gd name="connsiteX6" fmla="*/ 188811 w 219075"/>
                <a:gd name="connsiteY6" fmla="*/ 125610 h 133350"/>
                <a:gd name="connsiteX7" fmla="*/ 24029 w 219075"/>
                <a:gd name="connsiteY7" fmla="*/ 59887 h 133350"/>
                <a:gd name="connsiteX8" fmla="*/ 9741 w 219075"/>
                <a:gd name="connsiteY8" fmla="*/ 20835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075" h="133350">
                  <a:moveTo>
                    <a:pt x="9741" y="20835"/>
                  </a:moveTo>
                  <a:cubicBezTo>
                    <a:pt x="9741" y="20835"/>
                    <a:pt x="9741" y="20835"/>
                    <a:pt x="9741" y="20835"/>
                  </a:cubicBezTo>
                  <a:cubicBezTo>
                    <a:pt x="16409" y="7500"/>
                    <a:pt x="32601" y="3690"/>
                    <a:pt x="45936" y="10357"/>
                  </a:cubicBezTo>
                  <a:cubicBezTo>
                    <a:pt x="97371" y="37980"/>
                    <a:pt x="149759" y="58935"/>
                    <a:pt x="202146" y="74175"/>
                  </a:cubicBezTo>
                  <a:cubicBezTo>
                    <a:pt x="215481" y="77985"/>
                    <a:pt x="224054" y="92272"/>
                    <a:pt x="220244" y="106560"/>
                  </a:cubicBezTo>
                  <a:cubicBezTo>
                    <a:pt x="220244" y="106560"/>
                    <a:pt x="220244" y="106560"/>
                    <a:pt x="220244" y="107512"/>
                  </a:cubicBezTo>
                  <a:cubicBezTo>
                    <a:pt x="217386" y="121800"/>
                    <a:pt x="203099" y="129420"/>
                    <a:pt x="188811" y="125610"/>
                  </a:cubicBezTo>
                  <a:cubicBezTo>
                    <a:pt x="133566" y="110370"/>
                    <a:pt x="78321" y="88462"/>
                    <a:pt x="24029" y="59887"/>
                  </a:cubicBezTo>
                  <a:cubicBezTo>
                    <a:pt x="9741" y="51315"/>
                    <a:pt x="3074" y="34170"/>
                    <a:pt x="9741" y="20835"/>
                  </a:cubicBezTo>
                  <a:close/>
                </a:path>
              </a:pathLst>
            </a:custGeom>
            <a:solidFill>
              <a:srgbClr val="FAC4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86" name="Freeform: Shape 84">
              <a:extLst>
                <a:ext uri="{FF2B5EF4-FFF2-40B4-BE49-F238E27FC236}">
                  <a16:creationId xmlns:a16="http://schemas.microsoft.com/office/drawing/2014/main" xmlns="" id="{7577BBD1-DD72-4783-BC34-9942998ED2A6}"/>
                </a:ext>
              </a:extLst>
            </p:cNvPr>
            <p:cNvSpPr/>
            <p:nvPr/>
          </p:nvSpPr>
          <p:spPr>
            <a:xfrm>
              <a:off x="4645807" y="3885534"/>
              <a:ext cx="57150" cy="28575"/>
            </a:xfrm>
            <a:custGeom>
              <a:avLst/>
              <a:gdLst>
                <a:gd name="connsiteX0" fmla="*/ 55721 w 57150"/>
                <a:gd name="connsiteY0" fmla="*/ 27336 h 28575"/>
                <a:gd name="connsiteX1" fmla="*/ 7144 w 57150"/>
                <a:gd name="connsiteY1" fmla="*/ 27336 h 28575"/>
                <a:gd name="connsiteX2" fmla="*/ 19526 w 57150"/>
                <a:gd name="connsiteY2" fmla="*/ 10191 h 28575"/>
                <a:gd name="connsiteX3" fmla="*/ 19526 w 57150"/>
                <a:gd name="connsiteY3" fmla="*/ 10191 h 28575"/>
                <a:gd name="connsiteX4" fmla="*/ 51911 w 57150"/>
                <a:gd name="connsiteY4" fmla="*/ 19716 h 28575"/>
                <a:gd name="connsiteX5" fmla="*/ 54769 w 57150"/>
                <a:gd name="connsiteY5" fmla="*/ 25431 h 28575"/>
                <a:gd name="connsiteX6" fmla="*/ 54769 w 57150"/>
                <a:gd name="connsiteY6" fmla="*/ 26384 h 28575"/>
                <a:gd name="connsiteX7" fmla="*/ 55721 w 57150"/>
                <a:gd name="connsiteY7" fmla="*/ 273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28575">
                  <a:moveTo>
                    <a:pt x="55721" y="27336"/>
                  </a:moveTo>
                  <a:lnTo>
                    <a:pt x="7144" y="27336"/>
                  </a:lnTo>
                  <a:cubicBezTo>
                    <a:pt x="8096" y="20669"/>
                    <a:pt x="12859" y="14001"/>
                    <a:pt x="19526" y="10191"/>
                  </a:cubicBezTo>
                  <a:lnTo>
                    <a:pt x="19526" y="10191"/>
                  </a:lnTo>
                  <a:cubicBezTo>
                    <a:pt x="30956" y="3524"/>
                    <a:pt x="45244" y="8286"/>
                    <a:pt x="51911" y="19716"/>
                  </a:cubicBezTo>
                  <a:lnTo>
                    <a:pt x="54769" y="25431"/>
                  </a:lnTo>
                  <a:cubicBezTo>
                    <a:pt x="54769" y="25431"/>
                    <a:pt x="54769" y="25431"/>
                    <a:pt x="54769" y="26384"/>
                  </a:cubicBezTo>
                  <a:lnTo>
                    <a:pt x="55721" y="27336"/>
                  </a:lnTo>
                  <a:close/>
                </a:path>
              </a:pathLst>
            </a:custGeom>
            <a:solidFill>
              <a:srgbClr val="FAC4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87" name="Freeform: Shape 85">
              <a:extLst>
                <a:ext uri="{FF2B5EF4-FFF2-40B4-BE49-F238E27FC236}">
                  <a16:creationId xmlns:a16="http://schemas.microsoft.com/office/drawing/2014/main" xmlns="" id="{E6034E09-FF84-4636-A916-8E7A310BBEAC}"/>
                </a:ext>
              </a:extLst>
            </p:cNvPr>
            <p:cNvSpPr/>
            <p:nvPr/>
          </p:nvSpPr>
          <p:spPr>
            <a:xfrm>
              <a:off x="4556153" y="3733189"/>
              <a:ext cx="209549" cy="180975"/>
            </a:xfrm>
            <a:custGeom>
              <a:avLst/>
              <a:gdLst>
                <a:gd name="connsiteX0" fmla="*/ 208240 w 209550"/>
                <a:gd name="connsiteY0" fmla="*/ 93956 h 180975"/>
                <a:gd name="connsiteX1" fmla="*/ 202525 w 209550"/>
                <a:gd name="connsiteY1" fmla="*/ 97766 h 180975"/>
                <a:gd name="connsiteX2" fmla="*/ 159663 w 209550"/>
                <a:gd name="connsiteY2" fmla="*/ 120626 h 180975"/>
                <a:gd name="connsiteX3" fmla="*/ 53935 w 209550"/>
                <a:gd name="connsiteY3" fmla="*/ 179681 h 180975"/>
                <a:gd name="connsiteX4" fmla="*/ 41553 w 209550"/>
                <a:gd name="connsiteY4" fmla="*/ 179681 h 180975"/>
                <a:gd name="connsiteX5" fmla="*/ 40600 w 209550"/>
                <a:gd name="connsiteY5" fmla="*/ 176823 h 180975"/>
                <a:gd name="connsiteX6" fmla="*/ 15835 w 209550"/>
                <a:gd name="connsiteY6" fmla="*/ 133961 h 180975"/>
                <a:gd name="connsiteX7" fmla="*/ 10120 w 209550"/>
                <a:gd name="connsiteY7" fmla="*/ 120626 h 180975"/>
                <a:gd name="connsiteX8" fmla="*/ 12978 w 209550"/>
                <a:gd name="connsiteY8" fmla="*/ 72048 h 180975"/>
                <a:gd name="connsiteX9" fmla="*/ 15835 w 209550"/>
                <a:gd name="connsiteY9" fmla="*/ 65381 h 180975"/>
                <a:gd name="connsiteX10" fmla="*/ 43458 w 209550"/>
                <a:gd name="connsiteY10" fmla="*/ 38711 h 180975"/>
                <a:gd name="connsiteX11" fmla="*/ 80605 w 209550"/>
                <a:gd name="connsiteY11" fmla="*/ 18708 h 180975"/>
                <a:gd name="connsiteX12" fmla="*/ 80605 w 209550"/>
                <a:gd name="connsiteY12" fmla="*/ 18708 h 180975"/>
                <a:gd name="connsiteX13" fmla="*/ 85368 w 209550"/>
                <a:gd name="connsiteY13" fmla="*/ 15851 h 180975"/>
                <a:gd name="connsiteX14" fmla="*/ 129183 w 209550"/>
                <a:gd name="connsiteY14" fmla="*/ 8231 h 180975"/>
                <a:gd name="connsiteX15" fmla="*/ 129183 w 209550"/>
                <a:gd name="connsiteY15" fmla="*/ 8231 h 180975"/>
                <a:gd name="connsiteX16" fmla="*/ 130135 w 209550"/>
                <a:gd name="connsiteY16" fmla="*/ 8231 h 180975"/>
                <a:gd name="connsiteX17" fmla="*/ 130135 w 209550"/>
                <a:gd name="connsiteY17" fmla="*/ 8231 h 180975"/>
                <a:gd name="connsiteX18" fmla="*/ 135850 w 209550"/>
                <a:gd name="connsiteY18" fmla="*/ 9183 h 180975"/>
                <a:gd name="connsiteX19" fmla="*/ 167283 w 209550"/>
                <a:gd name="connsiteY19" fmla="*/ 26328 h 180975"/>
                <a:gd name="connsiteX20" fmla="*/ 167283 w 209550"/>
                <a:gd name="connsiteY20" fmla="*/ 26328 h 180975"/>
                <a:gd name="connsiteX21" fmla="*/ 181570 w 209550"/>
                <a:gd name="connsiteY21" fmla="*/ 44426 h 180975"/>
                <a:gd name="connsiteX22" fmla="*/ 182523 w 209550"/>
                <a:gd name="connsiteY22" fmla="*/ 45378 h 180975"/>
                <a:gd name="connsiteX23" fmla="*/ 205383 w 209550"/>
                <a:gd name="connsiteY23" fmla="*/ 87288 h 180975"/>
                <a:gd name="connsiteX24" fmla="*/ 208240 w 209550"/>
                <a:gd name="connsiteY24" fmla="*/ 939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9550" h="180975">
                  <a:moveTo>
                    <a:pt x="208240" y="93956"/>
                  </a:moveTo>
                  <a:lnTo>
                    <a:pt x="202525" y="97766"/>
                  </a:lnTo>
                  <a:lnTo>
                    <a:pt x="159663" y="120626"/>
                  </a:lnTo>
                  <a:lnTo>
                    <a:pt x="53935" y="179681"/>
                  </a:lnTo>
                  <a:lnTo>
                    <a:pt x="41553" y="179681"/>
                  </a:lnTo>
                  <a:lnTo>
                    <a:pt x="40600" y="176823"/>
                  </a:lnTo>
                  <a:lnTo>
                    <a:pt x="15835" y="133961"/>
                  </a:lnTo>
                  <a:cubicBezTo>
                    <a:pt x="12978" y="129198"/>
                    <a:pt x="11073" y="125388"/>
                    <a:pt x="10120" y="120626"/>
                  </a:cubicBezTo>
                  <a:cubicBezTo>
                    <a:pt x="5358" y="104433"/>
                    <a:pt x="6310" y="87288"/>
                    <a:pt x="12978" y="72048"/>
                  </a:cubicBezTo>
                  <a:cubicBezTo>
                    <a:pt x="13930" y="70143"/>
                    <a:pt x="14883" y="68238"/>
                    <a:pt x="15835" y="65381"/>
                  </a:cubicBezTo>
                  <a:cubicBezTo>
                    <a:pt x="21550" y="54903"/>
                    <a:pt x="31075" y="45378"/>
                    <a:pt x="43458" y="38711"/>
                  </a:cubicBezTo>
                  <a:lnTo>
                    <a:pt x="80605" y="18708"/>
                  </a:lnTo>
                  <a:lnTo>
                    <a:pt x="80605" y="18708"/>
                  </a:lnTo>
                  <a:lnTo>
                    <a:pt x="85368" y="15851"/>
                  </a:lnTo>
                  <a:cubicBezTo>
                    <a:pt x="99655" y="8231"/>
                    <a:pt x="114895" y="5373"/>
                    <a:pt x="129183" y="8231"/>
                  </a:cubicBezTo>
                  <a:lnTo>
                    <a:pt x="129183" y="8231"/>
                  </a:lnTo>
                  <a:cubicBezTo>
                    <a:pt x="129183" y="8231"/>
                    <a:pt x="130135" y="8231"/>
                    <a:pt x="130135" y="8231"/>
                  </a:cubicBezTo>
                  <a:lnTo>
                    <a:pt x="130135" y="8231"/>
                  </a:lnTo>
                  <a:cubicBezTo>
                    <a:pt x="132040" y="8231"/>
                    <a:pt x="133945" y="9183"/>
                    <a:pt x="135850" y="9183"/>
                  </a:cubicBezTo>
                  <a:cubicBezTo>
                    <a:pt x="147280" y="12041"/>
                    <a:pt x="157758" y="17756"/>
                    <a:pt x="167283" y="26328"/>
                  </a:cubicBezTo>
                  <a:lnTo>
                    <a:pt x="167283" y="26328"/>
                  </a:lnTo>
                  <a:cubicBezTo>
                    <a:pt x="172998" y="31091"/>
                    <a:pt x="177760" y="36806"/>
                    <a:pt x="181570" y="44426"/>
                  </a:cubicBezTo>
                  <a:lnTo>
                    <a:pt x="182523" y="45378"/>
                  </a:lnTo>
                  <a:lnTo>
                    <a:pt x="205383" y="87288"/>
                  </a:lnTo>
                  <a:lnTo>
                    <a:pt x="208240" y="93956"/>
                  </a:ln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88" name="Freeform: Shape 86">
              <a:extLst>
                <a:ext uri="{FF2B5EF4-FFF2-40B4-BE49-F238E27FC236}">
                  <a16:creationId xmlns:a16="http://schemas.microsoft.com/office/drawing/2014/main" xmlns="" id="{35A9D02C-BD69-4A12-A2B8-824D88DD0C7B}"/>
                </a:ext>
              </a:extLst>
            </p:cNvPr>
            <p:cNvSpPr/>
            <p:nvPr/>
          </p:nvSpPr>
          <p:spPr>
            <a:xfrm>
              <a:off x="4521982" y="3660934"/>
              <a:ext cx="190499" cy="180975"/>
            </a:xfrm>
            <a:custGeom>
              <a:avLst/>
              <a:gdLst>
                <a:gd name="connsiteX0" fmla="*/ 184309 w 190500"/>
                <a:gd name="connsiteY0" fmla="*/ 118586 h 180975"/>
                <a:gd name="connsiteX1" fmla="*/ 155734 w 190500"/>
                <a:gd name="connsiteY1" fmla="*/ 134779 h 180975"/>
                <a:gd name="connsiteX2" fmla="*/ 69056 w 190500"/>
                <a:gd name="connsiteY2" fmla="*/ 182404 h 180975"/>
                <a:gd name="connsiteX3" fmla="*/ 67151 w 190500"/>
                <a:gd name="connsiteY3" fmla="*/ 178594 h 180975"/>
                <a:gd name="connsiteX4" fmla="*/ 47149 w 190500"/>
                <a:gd name="connsiteY4" fmla="*/ 144304 h 180975"/>
                <a:gd name="connsiteX5" fmla="*/ 43339 w 190500"/>
                <a:gd name="connsiteY5" fmla="*/ 135731 h 180975"/>
                <a:gd name="connsiteX6" fmla="*/ 26194 w 190500"/>
                <a:gd name="connsiteY6" fmla="*/ 105251 h 180975"/>
                <a:gd name="connsiteX7" fmla="*/ 7144 w 190500"/>
                <a:gd name="connsiteY7" fmla="*/ 70961 h 180975"/>
                <a:gd name="connsiteX8" fmla="*/ 123349 w 190500"/>
                <a:gd name="connsiteY8" fmla="*/ 7144 h 180975"/>
                <a:gd name="connsiteX9" fmla="*/ 140494 w 190500"/>
                <a:gd name="connsiteY9" fmla="*/ 38576 h 180975"/>
                <a:gd name="connsiteX10" fmla="*/ 163354 w 190500"/>
                <a:gd name="connsiteY10" fmla="*/ 79534 h 180975"/>
                <a:gd name="connsiteX11" fmla="*/ 163354 w 190500"/>
                <a:gd name="connsiteY11" fmla="*/ 80486 h 180975"/>
                <a:gd name="connsiteX12" fmla="*/ 163354 w 190500"/>
                <a:gd name="connsiteY12" fmla="*/ 8048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0500" h="180975">
                  <a:moveTo>
                    <a:pt x="184309" y="118586"/>
                  </a:moveTo>
                  <a:lnTo>
                    <a:pt x="155734" y="134779"/>
                  </a:lnTo>
                  <a:lnTo>
                    <a:pt x="69056" y="182404"/>
                  </a:lnTo>
                  <a:lnTo>
                    <a:pt x="67151" y="178594"/>
                  </a:lnTo>
                  <a:lnTo>
                    <a:pt x="47149" y="144304"/>
                  </a:lnTo>
                  <a:lnTo>
                    <a:pt x="43339" y="135731"/>
                  </a:lnTo>
                  <a:lnTo>
                    <a:pt x="26194" y="105251"/>
                  </a:lnTo>
                  <a:lnTo>
                    <a:pt x="7144" y="70961"/>
                  </a:lnTo>
                  <a:lnTo>
                    <a:pt x="123349" y="7144"/>
                  </a:lnTo>
                  <a:lnTo>
                    <a:pt x="140494" y="38576"/>
                  </a:lnTo>
                  <a:lnTo>
                    <a:pt x="163354" y="79534"/>
                  </a:lnTo>
                  <a:lnTo>
                    <a:pt x="163354" y="80486"/>
                  </a:lnTo>
                  <a:lnTo>
                    <a:pt x="163354" y="80486"/>
                  </a:ln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89" name="Freeform: Shape 87">
              <a:extLst>
                <a:ext uri="{FF2B5EF4-FFF2-40B4-BE49-F238E27FC236}">
                  <a16:creationId xmlns:a16="http://schemas.microsoft.com/office/drawing/2014/main" xmlns="" id="{6BC58AE6-1B5E-4CBA-8D55-0E9C2ABFF93A}"/>
                </a:ext>
              </a:extLst>
            </p:cNvPr>
            <p:cNvSpPr/>
            <p:nvPr/>
          </p:nvSpPr>
          <p:spPr>
            <a:xfrm>
              <a:off x="4588657" y="3812381"/>
              <a:ext cx="200024" cy="104775"/>
            </a:xfrm>
            <a:custGeom>
              <a:avLst/>
              <a:gdLst>
                <a:gd name="connsiteX0" fmla="*/ 196691 w 200025"/>
                <a:gd name="connsiteY0" fmla="*/ 51911 h 104775"/>
                <a:gd name="connsiteX1" fmla="*/ 196691 w 200025"/>
                <a:gd name="connsiteY1" fmla="*/ 85249 h 104775"/>
                <a:gd name="connsiteX2" fmla="*/ 190976 w 200025"/>
                <a:gd name="connsiteY2" fmla="*/ 90011 h 104775"/>
                <a:gd name="connsiteX3" fmla="*/ 190976 w 200025"/>
                <a:gd name="connsiteY3" fmla="*/ 90011 h 104775"/>
                <a:gd name="connsiteX4" fmla="*/ 158591 w 200025"/>
                <a:gd name="connsiteY4" fmla="*/ 81439 h 104775"/>
                <a:gd name="connsiteX5" fmla="*/ 159544 w 200025"/>
                <a:gd name="connsiteY5" fmla="*/ 100489 h 104775"/>
                <a:gd name="connsiteX6" fmla="*/ 112871 w 200025"/>
                <a:gd name="connsiteY6" fmla="*/ 100489 h 104775"/>
                <a:gd name="connsiteX7" fmla="*/ 111919 w 200025"/>
                <a:gd name="connsiteY7" fmla="*/ 98584 h 104775"/>
                <a:gd name="connsiteX8" fmla="*/ 111919 w 200025"/>
                <a:gd name="connsiteY8" fmla="*/ 99536 h 104775"/>
                <a:gd name="connsiteX9" fmla="*/ 112871 w 200025"/>
                <a:gd name="connsiteY9" fmla="*/ 100489 h 104775"/>
                <a:gd name="connsiteX10" fmla="*/ 8096 w 200025"/>
                <a:gd name="connsiteY10" fmla="*/ 100489 h 104775"/>
                <a:gd name="connsiteX11" fmla="*/ 7144 w 200025"/>
                <a:gd name="connsiteY11" fmla="*/ 97631 h 104775"/>
                <a:gd name="connsiteX12" fmla="*/ 16669 w 200025"/>
                <a:gd name="connsiteY12" fmla="*/ 92869 h 104775"/>
                <a:gd name="connsiteX13" fmla="*/ 110014 w 200025"/>
                <a:gd name="connsiteY13" fmla="*/ 41434 h 104775"/>
                <a:gd name="connsiteX14" fmla="*/ 159544 w 200025"/>
                <a:gd name="connsiteY14" fmla="*/ 13811 h 104775"/>
                <a:gd name="connsiteX15" fmla="*/ 171926 w 200025"/>
                <a:gd name="connsiteY15" fmla="*/ 7144 h 104775"/>
                <a:gd name="connsiteX16" fmla="*/ 175736 w 200025"/>
                <a:gd name="connsiteY16" fmla="*/ 14764 h 104775"/>
                <a:gd name="connsiteX17" fmla="*/ 179546 w 200025"/>
                <a:gd name="connsiteY17" fmla="*/ 21431 h 104775"/>
                <a:gd name="connsiteX18" fmla="*/ 190976 w 200025"/>
                <a:gd name="connsiteY18" fmla="*/ 41434 h 104775"/>
                <a:gd name="connsiteX19" fmla="*/ 192881 w 200025"/>
                <a:gd name="connsiteY19" fmla="*/ 45244 h 104775"/>
                <a:gd name="connsiteX20" fmla="*/ 194786 w 200025"/>
                <a:gd name="connsiteY20" fmla="*/ 48101 h 104775"/>
                <a:gd name="connsiteX21" fmla="*/ 196691 w 200025"/>
                <a:gd name="connsiteY21" fmla="*/ 5191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0025" h="104775">
                  <a:moveTo>
                    <a:pt x="196691" y="51911"/>
                  </a:moveTo>
                  <a:lnTo>
                    <a:pt x="196691" y="85249"/>
                  </a:lnTo>
                  <a:cubicBezTo>
                    <a:pt x="194786" y="87154"/>
                    <a:pt x="192881" y="89059"/>
                    <a:pt x="190976" y="90011"/>
                  </a:cubicBezTo>
                  <a:lnTo>
                    <a:pt x="190976" y="90011"/>
                  </a:lnTo>
                  <a:cubicBezTo>
                    <a:pt x="179546" y="96679"/>
                    <a:pt x="165259" y="91916"/>
                    <a:pt x="158591" y="81439"/>
                  </a:cubicBezTo>
                  <a:cubicBezTo>
                    <a:pt x="161449" y="87154"/>
                    <a:pt x="162401" y="93821"/>
                    <a:pt x="159544" y="100489"/>
                  </a:cubicBezTo>
                  <a:lnTo>
                    <a:pt x="112871" y="100489"/>
                  </a:lnTo>
                  <a:lnTo>
                    <a:pt x="111919" y="98584"/>
                  </a:lnTo>
                  <a:cubicBezTo>
                    <a:pt x="111919" y="98584"/>
                    <a:pt x="111919" y="98584"/>
                    <a:pt x="111919" y="99536"/>
                  </a:cubicBezTo>
                  <a:cubicBezTo>
                    <a:pt x="111919" y="99536"/>
                    <a:pt x="111919" y="100489"/>
                    <a:pt x="112871" y="100489"/>
                  </a:cubicBezTo>
                  <a:lnTo>
                    <a:pt x="8096" y="100489"/>
                  </a:lnTo>
                  <a:lnTo>
                    <a:pt x="7144" y="97631"/>
                  </a:lnTo>
                  <a:lnTo>
                    <a:pt x="16669" y="92869"/>
                  </a:lnTo>
                  <a:lnTo>
                    <a:pt x="110014" y="41434"/>
                  </a:lnTo>
                  <a:lnTo>
                    <a:pt x="159544" y="13811"/>
                  </a:lnTo>
                  <a:lnTo>
                    <a:pt x="171926" y="7144"/>
                  </a:lnTo>
                  <a:lnTo>
                    <a:pt x="175736" y="14764"/>
                  </a:lnTo>
                  <a:lnTo>
                    <a:pt x="179546" y="21431"/>
                  </a:lnTo>
                  <a:lnTo>
                    <a:pt x="190976" y="41434"/>
                  </a:lnTo>
                  <a:lnTo>
                    <a:pt x="192881" y="45244"/>
                  </a:lnTo>
                  <a:lnTo>
                    <a:pt x="194786" y="48101"/>
                  </a:lnTo>
                  <a:lnTo>
                    <a:pt x="196691" y="51911"/>
                  </a:lnTo>
                  <a:close/>
                </a:path>
              </a:pathLst>
            </a:custGeom>
            <a:solidFill>
              <a:srgbClr val="FFCF9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90" name="Freeform: Shape 88">
              <a:extLst>
                <a:ext uri="{FF2B5EF4-FFF2-40B4-BE49-F238E27FC236}">
                  <a16:creationId xmlns:a16="http://schemas.microsoft.com/office/drawing/2014/main" xmlns="" id="{E307E70A-4677-4BB3-870E-28523F52AE30}"/>
                </a:ext>
              </a:extLst>
            </p:cNvPr>
            <p:cNvSpPr/>
            <p:nvPr/>
          </p:nvSpPr>
          <p:spPr>
            <a:xfrm>
              <a:off x="4421275" y="2741192"/>
              <a:ext cx="361949" cy="1047750"/>
            </a:xfrm>
            <a:custGeom>
              <a:avLst/>
              <a:gdLst>
                <a:gd name="connsiteX0" fmla="*/ 349785 w 361950"/>
                <a:gd name="connsiteY0" fmla="*/ 121071 h 1047750"/>
                <a:gd name="connsiteX1" fmla="*/ 345975 w 361950"/>
                <a:gd name="connsiteY1" fmla="*/ 126786 h 1047750"/>
                <a:gd name="connsiteX2" fmla="*/ 180240 w 361950"/>
                <a:gd name="connsiteY2" fmla="*/ 714478 h 1047750"/>
                <a:gd name="connsiteX3" fmla="*/ 274538 w 361950"/>
                <a:gd name="connsiteY3" fmla="*/ 939268 h 1047750"/>
                <a:gd name="connsiteX4" fmla="*/ 241200 w 361950"/>
                <a:gd name="connsiteY4" fmla="*/ 958318 h 1047750"/>
                <a:gd name="connsiteX5" fmla="*/ 126900 w 361950"/>
                <a:gd name="connsiteY5" fmla="*/ 1024993 h 1047750"/>
                <a:gd name="connsiteX6" fmla="*/ 100230 w 361950"/>
                <a:gd name="connsiteY6" fmla="*/ 1040233 h 1047750"/>
                <a:gd name="connsiteX7" fmla="*/ 92610 w 361950"/>
                <a:gd name="connsiteY7" fmla="*/ 1044996 h 1047750"/>
                <a:gd name="connsiteX8" fmla="*/ 60225 w 361950"/>
                <a:gd name="connsiteY8" fmla="*/ 959271 h 1047750"/>
                <a:gd name="connsiteX9" fmla="*/ 7838 w 361950"/>
                <a:gd name="connsiteY9" fmla="*/ 606846 h 1047750"/>
                <a:gd name="connsiteX10" fmla="*/ 107850 w 361950"/>
                <a:gd name="connsiteY10" fmla="*/ 241086 h 1047750"/>
                <a:gd name="connsiteX11" fmla="*/ 206910 w 361950"/>
                <a:gd name="connsiteY11" fmla="*/ 86781 h 1047750"/>
                <a:gd name="connsiteX12" fmla="*/ 308828 w 361950"/>
                <a:gd name="connsiteY12" fmla="*/ 7723 h 1047750"/>
                <a:gd name="connsiteX13" fmla="*/ 349785 w 361950"/>
                <a:gd name="connsiteY13" fmla="*/ 121071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61950" h="1047750">
                  <a:moveTo>
                    <a:pt x="349785" y="121071"/>
                  </a:moveTo>
                  <a:cubicBezTo>
                    <a:pt x="348833" y="122976"/>
                    <a:pt x="346928" y="124881"/>
                    <a:pt x="345975" y="126786"/>
                  </a:cubicBezTo>
                  <a:cubicBezTo>
                    <a:pt x="221198" y="302046"/>
                    <a:pt x="151665" y="489688"/>
                    <a:pt x="180240" y="714478"/>
                  </a:cubicBezTo>
                  <a:cubicBezTo>
                    <a:pt x="195480" y="834493"/>
                    <a:pt x="225960" y="845923"/>
                    <a:pt x="274538" y="939268"/>
                  </a:cubicBezTo>
                  <a:lnTo>
                    <a:pt x="241200" y="958318"/>
                  </a:lnTo>
                  <a:lnTo>
                    <a:pt x="126900" y="1024993"/>
                  </a:lnTo>
                  <a:lnTo>
                    <a:pt x="100230" y="1040233"/>
                  </a:lnTo>
                  <a:lnTo>
                    <a:pt x="92610" y="1044996"/>
                  </a:lnTo>
                  <a:cubicBezTo>
                    <a:pt x="81180" y="1017373"/>
                    <a:pt x="69750" y="988798"/>
                    <a:pt x="60225" y="959271"/>
                  </a:cubicBezTo>
                  <a:cubicBezTo>
                    <a:pt x="23078" y="845923"/>
                    <a:pt x="3075" y="727813"/>
                    <a:pt x="7838" y="606846"/>
                  </a:cubicBezTo>
                  <a:cubicBezTo>
                    <a:pt x="10695" y="481116"/>
                    <a:pt x="49748" y="348718"/>
                    <a:pt x="107850" y="241086"/>
                  </a:cubicBezTo>
                  <a:cubicBezTo>
                    <a:pt x="137378" y="186793"/>
                    <a:pt x="170715" y="136311"/>
                    <a:pt x="206910" y="86781"/>
                  </a:cubicBezTo>
                  <a:cubicBezTo>
                    <a:pt x="231675" y="53443"/>
                    <a:pt x="264060" y="1056"/>
                    <a:pt x="308828" y="7723"/>
                  </a:cubicBezTo>
                  <a:cubicBezTo>
                    <a:pt x="356453" y="16296"/>
                    <a:pt x="379313" y="80113"/>
                    <a:pt x="349785" y="121071"/>
                  </a:cubicBez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91" name="Freeform: Shape 89">
              <a:extLst>
                <a:ext uri="{FF2B5EF4-FFF2-40B4-BE49-F238E27FC236}">
                  <a16:creationId xmlns:a16="http://schemas.microsoft.com/office/drawing/2014/main" xmlns="" id="{E78816D3-DA5D-450B-AF1B-F8E9D1093372}"/>
                </a:ext>
              </a:extLst>
            </p:cNvPr>
            <p:cNvSpPr/>
            <p:nvPr/>
          </p:nvSpPr>
          <p:spPr>
            <a:xfrm>
              <a:off x="4549604" y="3846671"/>
              <a:ext cx="238124" cy="66675"/>
            </a:xfrm>
            <a:custGeom>
              <a:avLst/>
              <a:gdLst>
                <a:gd name="connsiteX0" fmla="*/ 235744 w 238125"/>
                <a:gd name="connsiteY0" fmla="*/ 7144 h 66675"/>
                <a:gd name="connsiteX1" fmla="*/ 235744 w 238125"/>
                <a:gd name="connsiteY1" fmla="*/ 66199 h 66675"/>
                <a:gd name="connsiteX2" fmla="*/ 7144 w 238125"/>
                <a:gd name="connsiteY2" fmla="*/ 66199 h 66675"/>
                <a:gd name="connsiteX3" fmla="*/ 7144 w 238125"/>
                <a:gd name="connsiteY3" fmla="*/ 7144 h 66675"/>
                <a:gd name="connsiteX4" fmla="*/ 235744 w 23812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66675">
                  <a:moveTo>
                    <a:pt x="235744" y="7144"/>
                  </a:moveTo>
                  <a:lnTo>
                    <a:pt x="235744" y="66199"/>
                  </a:lnTo>
                  <a:lnTo>
                    <a:pt x="7144" y="66199"/>
                  </a:lnTo>
                  <a:cubicBezTo>
                    <a:pt x="7144" y="46196"/>
                    <a:pt x="7144" y="27146"/>
                    <a:pt x="7144" y="7144"/>
                  </a:cubicBezTo>
                  <a:lnTo>
                    <a:pt x="235744" y="7144"/>
                  </a:ln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92" name="Freeform: Shape 90">
              <a:extLst>
                <a:ext uri="{FF2B5EF4-FFF2-40B4-BE49-F238E27FC236}">
                  <a16:creationId xmlns:a16="http://schemas.microsoft.com/office/drawing/2014/main" xmlns="" id="{9F572440-3317-423C-A323-7528950E51FF}"/>
                </a:ext>
              </a:extLst>
            </p:cNvPr>
            <p:cNvSpPr/>
            <p:nvPr/>
          </p:nvSpPr>
          <p:spPr>
            <a:xfrm>
              <a:off x="5360767" y="3015139"/>
              <a:ext cx="476249" cy="638175"/>
            </a:xfrm>
            <a:custGeom>
              <a:avLst/>
              <a:gdLst>
                <a:gd name="connsiteX0" fmla="*/ 472329 w 476250"/>
                <a:gd name="connsiteY0" fmla="*/ 302419 h 638175"/>
                <a:gd name="connsiteX1" fmla="*/ 421846 w 476250"/>
                <a:gd name="connsiteY1" fmla="*/ 535781 h 638175"/>
                <a:gd name="connsiteX2" fmla="*/ 394224 w 476250"/>
                <a:gd name="connsiteY2" fmla="*/ 569119 h 638175"/>
                <a:gd name="connsiteX3" fmla="*/ 352314 w 476250"/>
                <a:gd name="connsiteY3" fmla="*/ 607219 h 638175"/>
                <a:gd name="connsiteX4" fmla="*/ 318024 w 476250"/>
                <a:gd name="connsiteY4" fmla="*/ 626269 h 638175"/>
                <a:gd name="connsiteX5" fmla="*/ 264684 w 476250"/>
                <a:gd name="connsiteY5" fmla="*/ 635794 h 638175"/>
                <a:gd name="connsiteX6" fmla="*/ 206581 w 476250"/>
                <a:gd name="connsiteY6" fmla="*/ 617696 h 638175"/>
                <a:gd name="connsiteX7" fmla="*/ 171339 w 476250"/>
                <a:gd name="connsiteY7" fmla="*/ 586264 h 638175"/>
                <a:gd name="connsiteX8" fmla="*/ 157051 w 476250"/>
                <a:gd name="connsiteY8" fmla="*/ 565309 h 638175"/>
                <a:gd name="connsiteX9" fmla="*/ 158956 w 476250"/>
                <a:gd name="connsiteY9" fmla="*/ 636746 h 638175"/>
                <a:gd name="connsiteX10" fmla="*/ 20844 w 476250"/>
                <a:gd name="connsiteY10" fmla="*/ 627221 h 638175"/>
                <a:gd name="connsiteX11" fmla="*/ 7509 w 476250"/>
                <a:gd name="connsiteY11" fmla="*/ 605314 h 638175"/>
                <a:gd name="connsiteX12" fmla="*/ 79899 w 476250"/>
                <a:gd name="connsiteY12" fmla="*/ 272891 h 638175"/>
                <a:gd name="connsiteX13" fmla="*/ 120856 w 476250"/>
                <a:gd name="connsiteY13" fmla="*/ 85249 h 638175"/>
                <a:gd name="connsiteX14" fmla="*/ 133239 w 476250"/>
                <a:gd name="connsiteY14" fmla="*/ 27146 h 638175"/>
                <a:gd name="connsiteX15" fmla="*/ 155146 w 476250"/>
                <a:gd name="connsiteY15" fmla="*/ 7144 h 638175"/>
                <a:gd name="connsiteX16" fmla="*/ 162766 w 476250"/>
                <a:gd name="connsiteY16" fmla="*/ 7144 h 638175"/>
                <a:gd name="connsiteX17" fmla="*/ 163719 w 476250"/>
                <a:gd name="connsiteY17" fmla="*/ 10001 h 638175"/>
                <a:gd name="connsiteX18" fmla="*/ 186579 w 476250"/>
                <a:gd name="connsiteY18" fmla="*/ 101441 h 638175"/>
                <a:gd name="connsiteX19" fmla="*/ 205629 w 476250"/>
                <a:gd name="connsiteY19" fmla="*/ 197644 h 638175"/>
                <a:gd name="connsiteX20" fmla="*/ 225631 w 476250"/>
                <a:gd name="connsiteY20" fmla="*/ 293846 h 638175"/>
                <a:gd name="connsiteX21" fmla="*/ 248491 w 476250"/>
                <a:gd name="connsiteY21" fmla="*/ 386239 h 638175"/>
                <a:gd name="connsiteX22" fmla="*/ 274209 w 476250"/>
                <a:gd name="connsiteY22" fmla="*/ 459581 h 638175"/>
                <a:gd name="connsiteX23" fmla="*/ 303736 w 476250"/>
                <a:gd name="connsiteY23" fmla="*/ 414814 h 638175"/>
                <a:gd name="connsiteX24" fmla="*/ 326596 w 476250"/>
                <a:gd name="connsiteY24" fmla="*/ 372904 h 638175"/>
                <a:gd name="connsiteX25" fmla="*/ 340884 w 476250"/>
                <a:gd name="connsiteY25" fmla="*/ 344329 h 638175"/>
                <a:gd name="connsiteX26" fmla="*/ 345646 w 476250"/>
                <a:gd name="connsiteY26" fmla="*/ 333851 h 638175"/>
                <a:gd name="connsiteX27" fmla="*/ 345646 w 476250"/>
                <a:gd name="connsiteY27" fmla="*/ 332899 h 638175"/>
                <a:gd name="connsiteX28" fmla="*/ 459946 w 476250"/>
                <a:gd name="connsiteY28" fmla="*/ 292894 h 638175"/>
                <a:gd name="connsiteX29" fmla="*/ 472329 w 476250"/>
                <a:gd name="connsiteY29" fmla="*/ 302419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76250" h="638175">
                  <a:moveTo>
                    <a:pt x="472329" y="302419"/>
                  </a:moveTo>
                  <a:lnTo>
                    <a:pt x="421846" y="535781"/>
                  </a:lnTo>
                  <a:cubicBezTo>
                    <a:pt x="414226" y="546259"/>
                    <a:pt x="404701" y="557689"/>
                    <a:pt x="394224" y="569119"/>
                  </a:cubicBezTo>
                  <a:cubicBezTo>
                    <a:pt x="383746" y="581501"/>
                    <a:pt x="370411" y="593884"/>
                    <a:pt x="352314" y="607219"/>
                  </a:cubicBezTo>
                  <a:cubicBezTo>
                    <a:pt x="342789" y="613886"/>
                    <a:pt x="332311" y="620554"/>
                    <a:pt x="318024" y="626269"/>
                  </a:cubicBezTo>
                  <a:cubicBezTo>
                    <a:pt x="303736" y="631984"/>
                    <a:pt x="285639" y="636746"/>
                    <a:pt x="264684" y="635794"/>
                  </a:cubicBezTo>
                  <a:cubicBezTo>
                    <a:pt x="243729" y="634841"/>
                    <a:pt x="221821" y="627221"/>
                    <a:pt x="206581" y="617696"/>
                  </a:cubicBezTo>
                  <a:cubicBezTo>
                    <a:pt x="190389" y="608171"/>
                    <a:pt x="179911" y="596741"/>
                    <a:pt x="171339" y="586264"/>
                  </a:cubicBezTo>
                  <a:cubicBezTo>
                    <a:pt x="165624" y="579596"/>
                    <a:pt x="160861" y="571976"/>
                    <a:pt x="157051" y="565309"/>
                  </a:cubicBezTo>
                  <a:cubicBezTo>
                    <a:pt x="158004" y="589121"/>
                    <a:pt x="158004" y="612934"/>
                    <a:pt x="158956" y="636746"/>
                  </a:cubicBezTo>
                  <a:lnTo>
                    <a:pt x="20844" y="627221"/>
                  </a:lnTo>
                  <a:cubicBezTo>
                    <a:pt x="11319" y="626269"/>
                    <a:pt x="5604" y="616744"/>
                    <a:pt x="7509" y="605314"/>
                  </a:cubicBezTo>
                  <a:lnTo>
                    <a:pt x="79899" y="272891"/>
                  </a:lnTo>
                  <a:lnTo>
                    <a:pt x="120856" y="85249"/>
                  </a:lnTo>
                  <a:lnTo>
                    <a:pt x="133239" y="27146"/>
                  </a:lnTo>
                  <a:cubicBezTo>
                    <a:pt x="136096" y="15716"/>
                    <a:pt x="145621" y="7144"/>
                    <a:pt x="155146" y="7144"/>
                  </a:cubicBezTo>
                  <a:lnTo>
                    <a:pt x="162766" y="7144"/>
                  </a:lnTo>
                  <a:cubicBezTo>
                    <a:pt x="162766" y="8096"/>
                    <a:pt x="162766" y="9049"/>
                    <a:pt x="163719" y="10001"/>
                  </a:cubicBezTo>
                  <a:cubicBezTo>
                    <a:pt x="172291" y="38576"/>
                    <a:pt x="179911" y="69056"/>
                    <a:pt x="186579" y="101441"/>
                  </a:cubicBezTo>
                  <a:cubicBezTo>
                    <a:pt x="193246" y="133826"/>
                    <a:pt x="199914" y="165259"/>
                    <a:pt x="205629" y="197644"/>
                  </a:cubicBezTo>
                  <a:cubicBezTo>
                    <a:pt x="212296" y="230029"/>
                    <a:pt x="218964" y="262414"/>
                    <a:pt x="225631" y="293846"/>
                  </a:cubicBezTo>
                  <a:cubicBezTo>
                    <a:pt x="232299" y="325279"/>
                    <a:pt x="239919" y="356711"/>
                    <a:pt x="248491" y="386239"/>
                  </a:cubicBezTo>
                  <a:cubicBezTo>
                    <a:pt x="256111" y="413861"/>
                    <a:pt x="264684" y="439579"/>
                    <a:pt x="274209" y="459581"/>
                  </a:cubicBezTo>
                  <a:cubicBezTo>
                    <a:pt x="284686" y="446246"/>
                    <a:pt x="295164" y="429101"/>
                    <a:pt x="303736" y="414814"/>
                  </a:cubicBezTo>
                  <a:cubicBezTo>
                    <a:pt x="312309" y="399574"/>
                    <a:pt x="320881" y="385286"/>
                    <a:pt x="326596" y="372904"/>
                  </a:cubicBezTo>
                  <a:cubicBezTo>
                    <a:pt x="332311" y="360521"/>
                    <a:pt x="337074" y="350996"/>
                    <a:pt x="340884" y="344329"/>
                  </a:cubicBezTo>
                  <a:cubicBezTo>
                    <a:pt x="343741" y="337661"/>
                    <a:pt x="345646" y="333851"/>
                    <a:pt x="345646" y="333851"/>
                  </a:cubicBezTo>
                  <a:lnTo>
                    <a:pt x="345646" y="332899"/>
                  </a:lnTo>
                  <a:cubicBezTo>
                    <a:pt x="366601" y="290036"/>
                    <a:pt x="417084" y="271939"/>
                    <a:pt x="459946" y="292894"/>
                  </a:cubicBezTo>
                  <a:cubicBezTo>
                    <a:pt x="464709" y="297656"/>
                    <a:pt x="468519" y="299561"/>
                    <a:pt x="472329" y="30241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93" name="Freeform: Shape 91">
              <a:extLst>
                <a:ext uri="{FF2B5EF4-FFF2-40B4-BE49-F238E27FC236}">
                  <a16:creationId xmlns:a16="http://schemas.microsoft.com/office/drawing/2014/main" xmlns="" id="{F24902E8-9438-47EE-9C1F-A955AB28AEBB}"/>
                </a:ext>
              </a:extLst>
            </p:cNvPr>
            <p:cNvSpPr/>
            <p:nvPr/>
          </p:nvSpPr>
          <p:spPr>
            <a:xfrm>
              <a:off x="5428394" y="2938873"/>
              <a:ext cx="533398" cy="657225"/>
            </a:xfrm>
            <a:custGeom>
              <a:avLst/>
              <a:gdLst>
                <a:gd name="connsiteX0" fmla="*/ 20844 w 533400"/>
                <a:gd name="connsiteY0" fmla="*/ 627287 h 657225"/>
                <a:gd name="connsiteX1" fmla="*/ 379936 w 533400"/>
                <a:gd name="connsiteY1" fmla="*/ 651099 h 657225"/>
                <a:gd name="connsiteX2" fmla="*/ 401844 w 533400"/>
                <a:gd name="connsiteY2" fmla="*/ 631097 h 657225"/>
                <a:gd name="connsiteX3" fmla="*/ 527574 w 533400"/>
                <a:gd name="connsiteY3" fmla="*/ 52930 h 657225"/>
                <a:gd name="connsiteX4" fmla="*/ 514239 w 533400"/>
                <a:gd name="connsiteY4" fmla="*/ 31022 h 657225"/>
                <a:gd name="connsiteX5" fmla="*/ 155146 w 533400"/>
                <a:gd name="connsiteY5" fmla="*/ 7210 h 657225"/>
                <a:gd name="connsiteX6" fmla="*/ 133239 w 533400"/>
                <a:gd name="connsiteY6" fmla="*/ 27212 h 657225"/>
                <a:gd name="connsiteX7" fmla="*/ 7509 w 533400"/>
                <a:gd name="connsiteY7" fmla="*/ 605380 h 657225"/>
                <a:gd name="connsiteX8" fmla="*/ 20844 w 533400"/>
                <a:gd name="connsiteY8" fmla="*/ 627287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3400" h="657225">
                  <a:moveTo>
                    <a:pt x="20844" y="627287"/>
                  </a:moveTo>
                  <a:lnTo>
                    <a:pt x="379936" y="651099"/>
                  </a:lnTo>
                  <a:cubicBezTo>
                    <a:pt x="389461" y="652052"/>
                    <a:pt x="399939" y="642527"/>
                    <a:pt x="401844" y="631097"/>
                  </a:cubicBezTo>
                  <a:lnTo>
                    <a:pt x="527574" y="52930"/>
                  </a:lnTo>
                  <a:cubicBezTo>
                    <a:pt x="530431" y="41499"/>
                    <a:pt x="524716" y="31022"/>
                    <a:pt x="514239" y="31022"/>
                  </a:cubicBezTo>
                  <a:lnTo>
                    <a:pt x="155146" y="7210"/>
                  </a:lnTo>
                  <a:cubicBezTo>
                    <a:pt x="145621" y="6257"/>
                    <a:pt x="135144" y="15782"/>
                    <a:pt x="133239" y="27212"/>
                  </a:cubicBezTo>
                  <a:lnTo>
                    <a:pt x="7509" y="605380"/>
                  </a:lnTo>
                  <a:cubicBezTo>
                    <a:pt x="5604" y="616810"/>
                    <a:pt x="11319" y="626335"/>
                    <a:pt x="20844" y="627287"/>
                  </a:cubicBezTo>
                  <a:close/>
                </a:path>
              </a:pathLst>
            </a:custGeom>
            <a:solidFill>
              <a:srgbClr val="4472C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94" name="Freeform: Shape 92">
              <a:extLst>
                <a:ext uri="{FF2B5EF4-FFF2-40B4-BE49-F238E27FC236}">
                  <a16:creationId xmlns:a16="http://schemas.microsoft.com/office/drawing/2014/main" xmlns="" id="{8F7076A5-AE08-4D1E-9B68-5897F506DA0F}"/>
                </a:ext>
              </a:extLst>
            </p:cNvPr>
            <p:cNvSpPr/>
            <p:nvPr/>
          </p:nvSpPr>
          <p:spPr>
            <a:xfrm>
              <a:off x="5676161" y="2874169"/>
              <a:ext cx="161925" cy="123825"/>
            </a:xfrm>
            <a:custGeom>
              <a:avLst/>
              <a:gdLst>
                <a:gd name="connsiteX0" fmla="*/ 62637 w 161925"/>
                <a:gd name="connsiteY0" fmla="*/ 70009 h 123825"/>
                <a:gd name="connsiteX1" fmla="*/ 74066 w 161925"/>
                <a:gd name="connsiteY1" fmla="*/ 63341 h 123825"/>
                <a:gd name="connsiteX2" fmla="*/ 95974 w 161925"/>
                <a:gd name="connsiteY2" fmla="*/ 12859 h 123825"/>
                <a:gd name="connsiteX3" fmla="*/ 104546 w 161925"/>
                <a:gd name="connsiteY3" fmla="*/ 7144 h 123825"/>
                <a:gd name="connsiteX4" fmla="*/ 107404 w 161925"/>
                <a:gd name="connsiteY4" fmla="*/ 7144 h 123825"/>
                <a:gd name="connsiteX5" fmla="*/ 113119 w 161925"/>
                <a:gd name="connsiteY5" fmla="*/ 13811 h 123825"/>
                <a:gd name="connsiteX6" fmla="*/ 113119 w 161925"/>
                <a:gd name="connsiteY6" fmla="*/ 65246 h 123825"/>
                <a:gd name="connsiteX7" fmla="*/ 120739 w 161925"/>
                <a:gd name="connsiteY7" fmla="*/ 73819 h 123825"/>
                <a:gd name="connsiteX8" fmla="*/ 145504 w 161925"/>
                <a:gd name="connsiteY8" fmla="*/ 75724 h 123825"/>
                <a:gd name="connsiteX9" fmla="*/ 162649 w 161925"/>
                <a:gd name="connsiteY9" fmla="*/ 104299 h 123825"/>
                <a:gd name="connsiteX10" fmla="*/ 159791 w 161925"/>
                <a:gd name="connsiteY10" fmla="*/ 117634 h 123825"/>
                <a:gd name="connsiteX11" fmla="*/ 153124 w 161925"/>
                <a:gd name="connsiteY11" fmla="*/ 124301 h 123825"/>
                <a:gd name="connsiteX12" fmla="*/ 11202 w 161925"/>
                <a:gd name="connsiteY12" fmla="*/ 114776 h 123825"/>
                <a:gd name="connsiteX13" fmla="*/ 7391 w 161925"/>
                <a:gd name="connsiteY13" fmla="*/ 108109 h 123825"/>
                <a:gd name="connsiteX14" fmla="*/ 10249 w 161925"/>
                <a:gd name="connsiteY14" fmla="*/ 94774 h 123825"/>
                <a:gd name="connsiteX15" fmla="*/ 38824 w 161925"/>
                <a:gd name="connsiteY15" fmla="*/ 69056 h 123825"/>
                <a:gd name="connsiteX16" fmla="*/ 62637 w 161925"/>
                <a:gd name="connsiteY16" fmla="*/ 7000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1925" h="123825">
                  <a:moveTo>
                    <a:pt x="62637" y="70009"/>
                  </a:moveTo>
                  <a:cubicBezTo>
                    <a:pt x="66446" y="70009"/>
                    <a:pt x="71209" y="67151"/>
                    <a:pt x="74066" y="63341"/>
                  </a:cubicBezTo>
                  <a:cubicBezTo>
                    <a:pt x="84544" y="45244"/>
                    <a:pt x="89307" y="26194"/>
                    <a:pt x="95974" y="12859"/>
                  </a:cubicBezTo>
                  <a:cubicBezTo>
                    <a:pt x="97879" y="9049"/>
                    <a:pt x="101689" y="7144"/>
                    <a:pt x="104546" y="7144"/>
                  </a:cubicBezTo>
                  <a:cubicBezTo>
                    <a:pt x="105499" y="7144"/>
                    <a:pt x="106452" y="7144"/>
                    <a:pt x="107404" y="7144"/>
                  </a:cubicBezTo>
                  <a:cubicBezTo>
                    <a:pt x="111214" y="7144"/>
                    <a:pt x="113119" y="10001"/>
                    <a:pt x="113119" y="13811"/>
                  </a:cubicBezTo>
                  <a:cubicBezTo>
                    <a:pt x="114071" y="27146"/>
                    <a:pt x="110262" y="46196"/>
                    <a:pt x="113119" y="65246"/>
                  </a:cubicBezTo>
                  <a:cubicBezTo>
                    <a:pt x="114071" y="70009"/>
                    <a:pt x="116929" y="72866"/>
                    <a:pt x="120739" y="73819"/>
                  </a:cubicBezTo>
                  <a:lnTo>
                    <a:pt x="145504" y="75724"/>
                  </a:lnTo>
                  <a:cubicBezTo>
                    <a:pt x="157887" y="76676"/>
                    <a:pt x="165507" y="89059"/>
                    <a:pt x="162649" y="104299"/>
                  </a:cubicBezTo>
                  <a:lnTo>
                    <a:pt x="159791" y="117634"/>
                  </a:lnTo>
                  <a:cubicBezTo>
                    <a:pt x="158839" y="121444"/>
                    <a:pt x="155982" y="124301"/>
                    <a:pt x="153124" y="124301"/>
                  </a:cubicBezTo>
                  <a:lnTo>
                    <a:pt x="11202" y="114776"/>
                  </a:lnTo>
                  <a:cubicBezTo>
                    <a:pt x="8344" y="114776"/>
                    <a:pt x="6439" y="111919"/>
                    <a:pt x="7391" y="108109"/>
                  </a:cubicBezTo>
                  <a:lnTo>
                    <a:pt x="10249" y="94774"/>
                  </a:lnTo>
                  <a:cubicBezTo>
                    <a:pt x="13107" y="79534"/>
                    <a:pt x="26441" y="68104"/>
                    <a:pt x="38824" y="69056"/>
                  </a:cubicBezTo>
                  <a:lnTo>
                    <a:pt x="62637" y="70009"/>
                  </a:lnTo>
                  <a:close/>
                </a:path>
              </a:pathLst>
            </a:custGeom>
            <a:solidFill>
              <a:srgbClr val="9595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95" name="Freeform: Shape 93">
              <a:extLst>
                <a:ext uri="{FF2B5EF4-FFF2-40B4-BE49-F238E27FC236}">
                  <a16:creationId xmlns:a16="http://schemas.microsoft.com/office/drawing/2014/main" xmlns="" id="{640E2891-F938-45E5-BF19-CAACF3282221}"/>
                </a:ext>
              </a:extLst>
            </p:cNvPr>
            <p:cNvSpPr/>
            <p:nvPr/>
          </p:nvSpPr>
          <p:spPr>
            <a:xfrm>
              <a:off x="5804753" y="2960699"/>
              <a:ext cx="19050" cy="28575"/>
            </a:xfrm>
            <a:custGeom>
              <a:avLst/>
              <a:gdLst>
                <a:gd name="connsiteX0" fmla="*/ 7386 w 19050"/>
                <a:gd name="connsiteY0" fmla="*/ 14911 h 28575"/>
                <a:gd name="connsiteX1" fmla="*/ 12149 w 19050"/>
                <a:gd name="connsiteY1" fmla="*/ 23483 h 28575"/>
                <a:gd name="connsiteX2" fmla="*/ 20722 w 19050"/>
                <a:gd name="connsiteY2" fmla="*/ 15863 h 28575"/>
                <a:gd name="connsiteX3" fmla="*/ 15959 w 19050"/>
                <a:gd name="connsiteY3" fmla="*/ 7291 h 28575"/>
                <a:gd name="connsiteX4" fmla="*/ 7386 w 19050"/>
                <a:gd name="connsiteY4" fmla="*/ 1491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28575">
                  <a:moveTo>
                    <a:pt x="7386" y="14911"/>
                  </a:moveTo>
                  <a:cubicBezTo>
                    <a:pt x="6434" y="19673"/>
                    <a:pt x="8339" y="23483"/>
                    <a:pt x="12149" y="23483"/>
                  </a:cubicBezTo>
                  <a:cubicBezTo>
                    <a:pt x="15959" y="23483"/>
                    <a:pt x="19769" y="20626"/>
                    <a:pt x="20722" y="15863"/>
                  </a:cubicBezTo>
                  <a:cubicBezTo>
                    <a:pt x="21674" y="11101"/>
                    <a:pt x="19769" y="7291"/>
                    <a:pt x="15959" y="7291"/>
                  </a:cubicBezTo>
                  <a:cubicBezTo>
                    <a:pt x="12149" y="6338"/>
                    <a:pt x="8339" y="10148"/>
                    <a:pt x="7386" y="14911"/>
                  </a:cubicBez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96" name="Freeform: Shape 94">
              <a:extLst>
                <a:ext uri="{FF2B5EF4-FFF2-40B4-BE49-F238E27FC236}">
                  <a16:creationId xmlns:a16="http://schemas.microsoft.com/office/drawing/2014/main" xmlns="" id="{46E6FD9F-E1EB-422F-964B-A8B3453300AC}"/>
                </a:ext>
              </a:extLst>
            </p:cNvPr>
            <p:cNvSpPr/>
            <p:nvPr/>
          </p:nvSpPr>
          <p:spPr>
            <a:xfrm>
              <a:off x="5690454" y="2953079"/>
              <a:ext cx="19050" cy="28575"/>
            </a:xfrm>
            <a:custGeom>
              <a:avLst/>
              <a:gdLst>
                <a:gd name="connsiteX0" fmla="*/ 7386 w 19050"/>
                <a:gd name="connsiteY0" fmla="*/ 14911 h 28575"/>
                <a:gd name="connsiteX1" fmla="*/ 12149 w 19050"/>
                <a:gd name="connsiteY1" fmla="*/ 23483 h 28575"/>
                <a:gd name="connsiteX2" fmla="*/ 20722 w 19050"/>
                <a:gd name="connsiteY2" fmla="*/ 15863 h 28575"/>
                <a:gd name="connsiteX3" fmla="*/ 15959 w 19050"/>
                <a:gd name="connsiteY3" fmla="*/ 7291 h 28575"/>
                <a:gd name="connsiteX4" fmla="*/ 7386 w 19050"/>
                <a:gd name="connsiteY4" fmla="*/ 1491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28575">
                  <a:moveTo>
                    <a:pt x="7386" y="14911"/>
                  </a:moveTo>
                  <a:cubicBezTo>
                    <a:pt x="6434" y="19673"/>
                    <a:pt x="8339" y="23483"/>
                    <a:pt x="12149" y="23483"/>
                  </a:cubicBezTo>
                  <a:cubicBezTo>
                    <a:pt x="15959" y="23483"/>
                    <a:pt x="19769" y="20626"/>
                    <a:pt x="20722" y="15863"/>
                  </a:cubicBezTo>
                  <a:cubicBezTo>
                    <a:pt x="21674" y="11101"/>
                    <a:pt x="19769" y="7291"/>
                    <a:pt x="15959" y="7291"/>
                  </a:cubicBezTo>
                  <a:cubicBezTo>
                    <a:pt x="12149" y="6338"/>
                    <a:pt x="8339" y="10148"/>
                    <a:pt x="7386" y="14911"/>
                  </a:cubicBez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97" name="Freeform: Shape 95">
              <a:extLst>
                <a:ext uri="{FF2B5EF4-FFF2-40B4-BE49-F238E27FC236}">
                  <a16:creationId xmlns:a16="http://schemas.microsoft.com/office/drawing/2014/main" xmlns="" id="{D25A8C49-C6A6-4517-B434-7FD4CEB604E1}"/>
                </a:ext>
              </a:extLst>
            </p:cNvPr>
            <p:cNvSpPr/>
            <p:nvPr/>
          </p:nvSpPr>
          <p:spPr>
            <a:xfrm>
              <a:off x="5716159" y="2967514"/>
              <a:ext cx="85725" cy="19050"/>
            </a:xfrm>
            <a:custGeom>
              <a:avLst/>
              <a:gdLst>
                <a:gd name="connsiteX0" fmla="*/ 10255 w 85725"/>
                <a:gd name="connsiteY0" fmla="*/ 15716 h 19050"/>
                <a:gd name="connsiteX1" fmla="*/ 75025 w 85725"/>
                <a:gd name="connsiteY1" fmla="*/ 20479 h 19050"/>
                <a:gd name="connsiteX2" fmla="*/ 79787 w 85725"/>
                <a:gd name="connsiteY2" fmla="*/ 16669 h 19050"/>
                <a:gd name="connsiteX3" fmla="*/ 76930 w 85725"/>
                <a:gd name="connsiteY3" fmla="*/ 11906 h 19050"/>
                <a:gd name="connsiteX4" fmla="*/ 12160 w 85725"/>
                <a:gd name="connsiteY4" fmla="*/ 7144 h 19050"/>
                <a:gd name="connsiteX5" fmla="*/ 7397 w 85725"/>
                <a:gd name="connsiteY5" fmla="*/ 10954 h 19050"/>
                <a:gd name="connsiteX6" fmla="*/ 10255 w 85725"/>
                <a:gd name="connsiteY6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19050">
                  <a:moveTo>
                    <a:pt x="10255" y="15716"/>
                  </a:moveTo>
                  <a:lnTo>
                    <a:pt x="75025" y="20479"/>
                  </a:lnTo>
                  <a:cubicBezTo>
                    <a:pt x="76930" y="20479"/>
                    <a:pt x="78835" y="18574"/>
                    <a:pt x="79787" y="16669"/>
                  </a:cubicBezTo>
                  <a:cubicBezTo>
                    <a:pt x="80740" y="13811"/>
                    <a:pt x="78835" y="11906"/>
                    <a:pt x="76930" y="11906"/>
                  </a:cubicBezTo>
                  <a:lnTo>
                    <a:pt x="12160" y="7144"/>
                  </a:lnTo>
                  <a:cubicBezTo>
                    <a:pt x="10255" y="7144"/>
                    <a:pt x="8350" y="9049"/>
                    <a:pt x="7397" y="10954"/>
                  </a:cubicBezTo>
                  <a:cubicBezTo>
                    <a:pt x="6445" y="12859"/>
                    <a:pt x="8350" y="15716"/>
                    <a:pt x="10255" y="15716"/>
                  </a:cubicBez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98" name="Freeform: Shape 96">
              <a:extLst>
                <a:ext uri="{FF2B5EF4-FFF2-40B4-BE49-F238E27FC236}">
                  <a16:creationId xmlns:a16="http://schemas.microsoft.com/office/drawing/2014/main" xmlns="" id="{751411B4-3059-456C-838C-68857B474EF7}"/>
                </a:ext>
              </a:extLst>
            </p:cNvPr>
            <p:cNvSpPr/>
            <p:nvPr/>
          </p:nvSpPr>
          <p:spPr>
            <a:xfrm>
              <a:off x="5718318" y="2956084"/>
              <a:ext cx="85725" cy="19050"/>
            </a:xfrm>
            <a:custGeom>
              <a:avLst/>
              <a:gdLst>
                <a:gd name="connsiteX0" fmla="*/ 10001 w 85725"/>
                <a:gd name="connsiteY0" fmla="*/ 15716 h 19050"/>
                <a:gd name="connsiteX1" fmla="*/ 74771 w 85725"/>
                <a:gd name="connsiteY1" fmla="*/ 20479 h 19050"/>
                <a:gd name="connsiteX2" fmla="*/ 79534 w 85725"/>
                <a:gd name="connsiteY2" fmla="*/ 16669 h 19050"/>
                <a:gd name="connsiteX3" fmla="*/ 76676 w 85725"/>
                <a:gd name="connsiteY3" fmla="*/ 11906 h 19050"/>
                <a:gd name="connsiteX4" fmla="*/ 11906 w 85725"/>
                <a:gd name="connsiteY4" fmla="*/ 7144 h 19050"/>
                <a:gd name="connsiteX5" fmla="*/ 7144 w 85725"/>
                <a:gd name="connsiteY5" fmla="*/ 10954 h 19050"/>
                <a:gd name="connsiteX6" fmla="*/ 10001 w 85725"/>
                <a:gd name="connsiteY6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19050">
                  <a:moveTo>
                    <a:pt x="10001" y="15716"/>
                  </a:moveTo>
                  <a:lnTo>
                    <a:pt x="74771" y="20479"/>
                  </a:lnTo>
                  <a:cubicBezTo>
                    <a:pt x="76676" y="20479"/>
                    <a:pt x="78581" y="18574"/>
                    <a:pt x="79534" y="16669"/>
                  </a:cubicBezTo>
                  <a:cubicBezTo>
                    <a:pt x="80486" y="13811"/>
                    <a:pt x="78581" y="11906"/>
                    <a:pt x="76676" y="11906"/>
                  </a:cubicBezTo>
                  <a:lnTo>
                    <a:pt x="11906" y="7144"/>
                  </a:lnTo>
                  <a:cubicBezTo>
                    <a:pt x="10001" y="7144"/>
                    <a:pt x="8096" y="9049"/>
                    <a:pt x="7144" y="10954"/>
                  </a:cubicBezTo>
                  <a:cubicBezTo>
                    <a:pt x="7144" y="12859"/>
                    <a:pt x="8096" y="15716"/>
                    <a:pt x="10001" y="15716"/>
                  </a:cubicBez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99" name="Freeform: Shape 97">
              <a:extLst>
                <a:ext uri="{FF2B5EF4-FFF2-40B4-BE49-F238E27FC236}">
                  <a16:creationId xmlns:a16="http://schemas.microsoft.com/office/drawing/2014/main" xmlns="" id="{B72415E4-10FE-4C5C-8BB0-80E7B6149E73}"/>
                </a:ext>
              </a:extLst>
            </p:cNvPr>
            <p:cNvSpPr/>
            <p:nvPr/>
          </p:nvSpPr>
          <p:spPr>
            <a:xfrm>
              <a:off x="5721176" y="2944654"/>
              <a:ext cx="85725" cy="19050"/>
            </a:xfrm>
            <a:custGeom>
              <a:avLst/>
              <a:gdLst>
                <a:gd name="connsiteX0" fmla="*/ 10001 w 85725"/>
                <a:gd name="connsiteY0" fmla="*/ 15716 h 19050"/>
                <a:gd name="connsiteX1" fmla="*/ 74771 w 85725"/>
                <a:gd name="connsiteY1" fmla="*/ 20479 h 19050"/>
                <a:gd name="connsiteX2" fmla="*/ 79534 w 85725"/>
                <a:gd name="connsiteY2" fmla="*/ 16669 h 19050"/>
                <a:gd name="connsiteX3" fmla="*/ 76676 w 85725"/>
                <a:gd name="connsiteY3" fmla="*/ 11906 h 19050"/>
                <a:gd name="connsiteX4" fmla="*/ 11906 w 85725"/>
                <a:gd name="connsiteY4" fmla="*/ 7144 h 19050"/>
                <a:gd name="connsiteX5" fmla="*/ 7144 w 85725"/>
                <a:gd name="connsiteY5" fmla="*/ 10954 h 19050"/>
                <a:gd name="connsiteX6" fmla="*/ 10001 w 85725"/>
                <a:gd name="connsiteY6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19050">
                  <a:moveTo>
                    <a:pt x="10001" y="15716"/>
                  </a:moveTo>
                  <a:lnTo>
                    <a:pt x="74771" y="20479"/>
                  </a:lnTo>
                  <a:cubicBezTo>
                    <a:pt x="76676" y="20479"/>
                    <a:pt x="78581" y="18574"/>
                    <a:pt x="79534" y="16669"/>
                  </a:cubicBezTo>
                  <a:cubicBezTo>
                    <a:pt x="80486" y="13811"/>
                    <a:pt x="78581" y="11906"/>
                    <a:pt x="76676" y="11906"/>
                  </a:cubicBezTo>
                  <a:lnTo>
                    <a:pt x="11906" y="7144"/>
                  </a:lnTo>
                  <a:cubicBezTo>
                    <a:pt x="10001" y="7144"/>
                    <a:pt x="8096" y="9049"/>
                    <a:pt x="7144" y="10954"/>
                  </a:cubicBezTo>
                  <a:cubicBezTo>
                    <a:pt x="7144" y="12859"/>
                    <a:pt x="8096" y="14764"/>
                    <a:pt x="10001" y="15716"/>
                  </a:cubicBez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00" name="Freeform: Shape 98">
              <a:extLst>
                <a:ext uri="{FF2B5EF4-FFF2-40B4-BE49-F238E27FC236}">
                  <a16:creationId xmlns:a16="http://schemas.microsoft.com/office/drawing/2014/main" xmlns="" id="{28A4C42A-E36D-4BB0-B2F5-F4646AA0DF1C}"/>
                </a:ext>
              </a:extLst>
            </p:cNvPr>
            <p:cNvSpPr/>
            <p:nvPr/>
          </p:nvSpPr>
          <p:spPr>
            <a:xfrm>
              <a:off x="5832589" y="3244691"/>
              <a:ext cx="104775" cy="66675"/>
            </a:xfrm>
            <a:custGeom>
              <a:avLst/>
              <a:gdLst>
                <a:gd name="connsiteX0" fmla="*/ 8124 w 104775"/>
                <a:gd name="connsiteY0" fmla="*/ 33814 h 66675"/>
                <a:gd name="connsiteX1" fmla="*/ 8124 w 104775"/>
                <a:gd name="connsiteY1" fmla="*/ 33814 h 66675"/>
                <a:gd name="connsiteX2" fmla="*/ 36699 w 104775"/>
                <a:gd name="connsiteY2" fmla="*/ 7144 h 66675"/>
                <a:gd name="connsiteX3" fmla="*/ 86229 w 104775"/>
                <a:gd name="connsiteY3" fmla="*/ 10001 h 66675"/>
                <a:gd name="connsiteX4" fmla="*/ 103374 w 104775"/>
                <a:gd name="connsiteY4" fmla="*/ 38576 h 66675"/>
                <a:gd name="connsiteX5" fmla="*/ 103374 w 104775"/>
                <a:gd name="connsiteY5" fmla="*/ 39529 h 66675"/>
                <a:gd name="connsiteX6" fmla="*/ 74799 w 104775"/>
                <a:gd name="connsiteY6" fmla="*/ 65246 h 66675"/>
                <a:gd name="connsiteX7" fmla="*/ 25270 w 104775"/>
                <a:gd name="connsiteY7" fmla="*/ 62389 h 66675"/>
                <a:gd name="connsiteX8" fmla="*/ 8124 w 104775"/>
                <a:gd name="connsiteY8" fmla="*/ 3381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775" h="66675">
                  <a:moveTo>
                    <a:pt x="8124" y="33814"/>
                  </a:moveTo>
                  <a:lnTo>
                    <a:pt x="8124" y="33814"/>
                  </a:lnTo>
                  <a:cubicBezTo>
                    <a:pt x="11935" y="18574"/>
                    <a:pt x="24317" y="7144"/>
                    <a:pt x="36699" y="7144"/>
                  </a:cubicBezTo>
                  <a:lnTo>
                    <a:pt x="86229" y="10001"/>
                  </a:lnTo>
                  <a:cubicBezTo>
                    <a:pt x="98612" y="10954"/>
                    <a:pt x="106232" y="23336"/>
                    <a:pt x="103374" y="38576"/>
                  </a:cubicBezTo>
                  <a:lnTo>
                    <a:pt x="103374" y="39529"/>
                  </a:lnTo>
                  <a:cubicBezTo>
                    <a:pt x="100517" y="54769"/>
                    <a:pt x="87182" y="66199"/>
                    <a:pt x="74799" y="65246"/>
                  </a:cubicBezTo>
                  <a:lnTo>
                    <a:pt x="25270" y="62389"/>
                  </a:lnTo>
                  <a:cubicBezTo>
                    <a:pt x="11935" y="61436"/>
                    <a:pt x="4315" y="49054"/>
                    <a:pt x="8124" y="33814"/>
                  </a:cubicBez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01" name="Freeform: Shape 99">
              <a:extLst>
                <a:ext uri="{FF2B5EF4-FFF2-40B4-BE49-F238E27FC236}">
                  <a16:creationId xmlns:a16="http://schemas.microsoft.com/office/drawing/2014/main" xmlns="" id="{47ECC2DC-04EC-43EE-9D95-B26810DEE286}"/>
                </a:ext>
              </a:extLst>
            </p:cNvPr>
            <p:cNvSpPr/>
            <p:nvPr/>
          </p:nvSpPr>
          <p:spPr>
            <a:xfrm>
              <a:off x="5820207" y="3299936"/>
              <a:ext cx="114300" cy="66675"/>
            </a:xfrm>
            <a:custGeom>
              <a:avLst/>
              <a:gdLst>
                <a:gd name="connsiteX0" fmla="*/ 8124 w 114300"/>
                <a:gd name="connsiteY0" fmla="*/ 33814 h 66675"/>
                <a:gd name="connsiteX1" fmla="*/ 8124 w 114300"/>
                <a:gd name="connsiteY1" fmla="*/ 33814 h 66675"/>
                <a:gd name="connsiteX2" fmla="*/ 36699 w 114300"/>
                <a:gd name="connsiteY2" fmla="*/ 7144 h 66675"/>
                <a:gd name="connsiteX3" fmla="*/ 96707 w 114300"/>
                <a:gd name="connsiteY3" fmla="*/ 10954 h 66675"/>
                <a:gd name="connsiteX4" fmla="*/ 113852 w 114300"/>
                <a:gd name="connsiteY4" fmla="*/ 39529 h 66675"/>
                <a:gd name="connsiteX5" fmla="*/ 113852 w 114300"/>
                <a:gd name="connsiteY5" fmla="*/ 40481 h 66675"/>
                <a:gd name="connsiteX6" fmla="*/ 85277 w 114300"/>
                <a:gd name="connsiteY6" fmla="*/ 66199 h 66675"/>
                <a:gd name="connsiteX7" fmla="*/ 25270 w 114300"/>
                <a:gd name="connsiteY7" fmla="*/ 62389 h 66675"/>
                <a:gd name="connsiteX8" fmla="*/ 8124 w 114300"/>
                <a:gd name="connsiteY8" fmla="*/ 3381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66675">
                  <a:moveTo>
                    <a:pt x="8124" y="33814"/>
                  </a:moveTo>
                  <a:lnTo>
                    <a:pt x="8124" y="33814"/>
                  </a:lnTo>
                  <a:cubicBezTo>
                    <a:pt x="11935" y="18574"/>
                    <a:pt x="24317" y="7144"/>
                    <a:pt x="36699" y="7144"/>
                  </a:cubicBezTo>
                  <a:lnTo>
                    <a:pt x="96707" y="10954"/>
                  </a:lnTo>
                  <a:cubicBezTo>
                    <a:pt x="109090" y="11906"/>
                    <a:pt x="116710" y="24289"/>
                    <a:pt x="113852" y="39529"/>
                  </a:cubicBezTo>
                  <a:lnTo>
                    <a:pt x="113852" y="40481"/>
                  </a:lnTo>
                  <a:cubicBezTo>
                    <a:pt x="110995" y="55721"/>
                    <a:pt x="97660" y="67151"/>
                    <a:pt x="85277" y="66199"/>
                  </a:cubicBezTo>
                  <a:lnTo>
                    <a:pt x="25270" y="62389"/>
                  </a:lnTo>
                  <a:cubicBezTo>
                    <a:pt x="11935" y="61436"/>
                    <a:pt x="4315" y="49054"/>
                    <a:pt x="8124" y="33814"/>
                  </a:cubicBez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02" name="Freeform: Shape 100">
              <a:extLst>
                <a:ext uri="{FF2B5EF4-FFF2-40B4-BE49-F238E27FC236}">
                  <a16:creationId xmlns:a16="http://schemas.microsoft.com/office/drawing/2014/main" xmlns="" id="{9A944776-0FA8-4D67-81E7-3A8D0F34BE28}"/>
                </a:ext>
              </a:extLst>
            </p:cNvPr>
            <p:cNvSpPr/>
            <p:nvPr/>
          </p:nvSpPr>
          <p:spPr>
            <a:xfrm>
              <a:off x="5808205" y="3355181"/>
              <a:ext cx="114300" cy="66675"/>
            </a:xfrm>
            <a:custGeom>
              <a:avLst/>
              <a:gdLst>
                <a:gd name="connsiteX0" fmla="*/ 7744 w 114300"/>
                <a:gd name="connsiteY0" fmla="*/ 33814 h 66675"/>
                <a:gd name="connsiteX1" fmla="*/ 7744 w 114300"/>
                <a:gd name="connsiteY1" fmla="*/ 33814 h 66675"/>
                <a:gd name="connsiteX2" fmla="*/ 36319 w 114300"/>
                <a:gd name="connsiteY2" fmla="*/ 7144 h 66675"/>
                <a:gd name="connsiteX3" fmla="*/ 94421 w 114300"/>
                <a:gd name="connsiteY3" fmla="*/ 10954 h 66675"/>
                <a:gd name="connsiteX4" fmla="*/ 111566 w 114300"/>
                <a:gd name="connsiteY4" fmla="*/ 39529 h 66675"/>
                <a:gd name="connsiteX5" fmla="*/ 111566 w 114300"/>
                <a:gd name="connsiteY5" fmla="*/ 40481 h 66675"/>
                <a:gd name="connsiteX6" fmla="*/ 82991 w 114300"/>
                <a:gd name="connsiteY6" fmla="*/ 66199 h 66675"/>
                <a:gd name="connsiteX7" fmla="*/ 24888 w 114300"/>
                <a:gd name="connsiteY7" fmla="*/ 62389 h 66675"/>
                <a:gd name="connsiteX8" fmla="*/ 7744 w 114300"/>
                <a:gd name="connsiteY8" fmla="*/ 3381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66675">
                  <a:moveTo>
                    <a:pt x="7744" y="33814"/>
                  </a:moveTo>
                  <a:lnTo>
                    <a:pt x="7744" y="33814"/>
                  </a:lnTo>
                  <a:cubicBezTo>
                    <a:pt x="11554" y="18574"/>
                    <a:pt x="23936" y="7144"/>
                    <a:pt x="36319" y="7144"/>
                  </a:cubicBezTo>
                  <a:lnTo>
                    <a:pt x="94421" y="10954"/>
                  </a:lnTo>
                  <a:cubicBezTo>
                    <a:pt x="106804" y="11906"/>
                    <a:pt x="114424" y="24289"/>
                    <a:pt x="111566" y="39529"/>
                  </a:cubicBezTo>
                  <a:lnTo>
                    <a:pt x="111566" y="40481"/>
                  </a:lnTo>
                  <a:cubicBezTo>
                    <a:pt x="108709" y="55721"/>
                    <a:pt x="95374" y="67151"/>
                    <a:pt x="82991" y="66199"/>
                  </a:cubicBezTo>
                  <a:lnTo>
                    <a:pt x="24888" y="62389"/>
                  </a:lnTo>
                  <a:cubicBezTo>
                    <a:pt x="12506" y="61436"/>
                    <a:pt x="4886" y="48101"/>
                    <a:pt x="7744" y="33814"/>
                  </a:cubicBez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03" name="Freeform: Shape 101">
              <a:extLst>
                <a:ext uri="{FF2B5EF4-FFF2-40B4-BE49-F238E27FC236}">
                  <a16:creationId xmlns:a16="http://schemas.microsoft.com/office/drawing/2014/main" xmlns="" id="{CD09CC1E-7D00-4EA7-82DD-5621088F6077}"/>
                </a:ext>
              </a:extLst>
            </p:cNvPr>
            <p:cNvSpPr/>
            <p:nvPr/>
          </p:nvSpPr>
          <p:spPr>
            <a:xfrm>
              <a:off x="5802430" y="3410366"/>
              <a:ext cx="95250" cy="66675"/>
            </a:xfrm>
            <a:custGeom>
              <a:avLst/>
              <a:gdLst>
                <a:gd name="connsiteX0" fmla="*/ 7804 w 95250"/>
                <a:gd name="connsiteY0" fmla="*/ 30064 h 66675"/>
                <a:gd name="connsiteX1" fmla="*/ 7804 w 95250"/>
                <a:gd name="connsiteY1" fmla="*/ 30064 h 66675"/>
                <a:gd name="connsiteX2" fmla="*/ 33521 w 95250"/>
                <a:gd name="connsiteY2" fmla="*/ 7204 h 66675"/>
                <a:gd name="connsiteX3" fmla="*/ 77336 w 95250"/>
                <a:gd name="connsiteY3" fmla="*/ 10061 h 66675"/>
                <a:gd name="connsiteX4" fmla="*/ 92576 w 95250"/>
                <a:gd name="connsiteY4" fmla="*/ 35779 h 66675"/>
                <a:gd name="connsiteX5" fmla="*/ 92576 w 95250"/>
                <a:gd name="connsiteY5" fmla="*/ 36731 h 66675"/>
                <a:gd name="connsiteX6" fmla="*/ 66859 w 95250"/>
                <a:gd name="connsiteY6" fmla="*/ 59591 h 66675"/>
                <a:gd name="connsiteX7" fmla="*/ 23044 w 95250"/>
                <a:gd name="connsiteY7" fmla="*/ 56734 h 66675"/>
                <a:gd name="connsiteX8" fmla="*/ 7804 w 95250"/>
                <a:gd name="connsiteY8" fmla="*/ 3006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66675">
                  <a:moveTo>
                    <a:pt x="7804" y="30064"/>
                  </a:moveTo>
                  <a:lnTo>
                    <a:pt x="7804" y="30064"/>
                  </a:lnTo>
                  <a:cubicBezTo>
                    <a:pt x="10661" y="16729"/>
                    <a:pt x="22091" y="6251"/>
                    <a:pt x="33521" y="7204"/>
                  </a:cubicBezTo>
                  <a:lnTo>
                    <a:pt x="77336" y="10061"/>
                  </a:lnTo>
                  <a:cubicBezTo>
                    <a:pt x="88766" y="11014"/>
                    <a:pt x="95434" y="22444"/>
                    <a:pt x="92576" y="35779"/>
                  </a:cubicBezTo>
                  <a:lnTo>
                    <a:pt x="92576" y="36731"/>
                  </a:lnTo>
                  <a:cubicBezTo>
                    <a:pt x="89719" y="50066"/>
                    <a:pt x="78289" y="60544"/>
                    <a:pt x="66859" y="59591"/>
                  </a:cubicBezTo>
                  <a:lnTo>
                    <a:pt x="23044" y="56734"/>
                  </a:lnTo>
                  <a:cubicBezTo>
                    <a:pt x="11614" y="54829"/>
                    <a:pt x="4946" y="43399"/>
                    <a:pt x="7804" y="30064"/>
                  </a:cubicBez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04" name="Freeform: Shape 102">
              <a:extLst>
                <a:ext uri="{FF2B5EF4-FFF2-40B4-BE49-F238E27FC236}">
                  <a16:creationId xmlns:a16="http://schemas.microsoft.com/office/drawing/2014/main" xmlns="" id="{C4727805-7017-4B0A-BDA0-1A711C6FE068}"/>
                </a:ext>
              </a:extLst>
            </p:cNvPr>
            <p:cNvSpPr/>
            <p:nvPr/>
          </p:nvSpPr>
          <p:spPr>
            <a:xfrm>
              <a:off x="5428979" y="3310414"/>
              <a:ext cx="419099" cy="285750"/>
            </a:xfrm>
            <a:custGeom>
              <a:avLst/>
              <a:gdLst>
                <a:gd name="connsiteX0" fmla="*/ 57407 w 419100"/>
                <a:gd name="connsiteY0" fmla="*/ 7144 h 285750"/>
                <a:gd name="connsiteX1" fmla="*/ 7877 w 419100"/>
                <a:gd name="connsiteY1" fmla="*/ 232886 h 285750"/>
                <a:gd name="connsiteX2" fmla="*/ 21212 w 419100"/>
                <a:gd name="connsiteY2" fmla="*/ 254794 h 285750"/>
                <a:gd name="connsiteX3" fmla="*/ 380304 w 419100"/>
                <a:gd name="connsiteY3" fmla="*/ 278606 h 285750"/>
                <a:gd name="connsiteX4" fmla="*/ 402212 w 419100"/>
                <a:gd name="connsiteY4" fmla="*/ 258604 h 285750"/>
                <a:gd name="connsiteX5" fmla="*/ 418404 w 419100"/>
                <a:gd name="connsiteY5" fmla="*/ 183356 h 285750"/>
                <a:gd name="connsiteX6" fmla="*/ 57407 w 419100"/>
                <a:gd name="connsiteY6" fmla="*/ 7144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9100" h="285750">
                  <a:moveTo>
                    <a:pt x="57407" y="7144"/>
                  </a:moveTo>
                  <a:lnTo>
                    <a:pt x="7877" y="232886"/>
                  </a:lnTo>
                  <a:cubicBezTo>
                    <a:pt x="5019" y="244316"/>
                    <a:pt x="10734" y="254794"/>
                    <a:pt x="21212" y="254794"/>
                  </a:cubicBezTo>
                  <a:lnTo>
                    <a:pt x="380304" y="278606"/>
                  </a:lnTo>
                  <a:cubicBezTo>
                    <a:pt x="389829" y="279559"/>
                    <a:pt x="400307" y="270034"/>
                    <a:pt x="402212" y="258604"/>
                  </a:cubicBezTo>
                  <a:lnTo>
                    <a:pt x="418404" y="183356"/>
                  </a:lnTo>
                  <a:cubicBezTo>
                    <a:pt x="274577" y="175736"/>
                    <a:pt x="146942" y="109061"/>
                    <a:pt x="57407" y="7144"/>
                  </a:cubicBezTo>
                  <a:close/>
                </a:path>
              </a:pathLst>
            </a:custGeom>
            <a:solidFill>
              <a:sysClr val="windowText" lastClr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05" name="Freeform: Shape 103">
              <a:extLst>
                <a:ext uri="{FF2B5EF4-FFF2-40B4-BE49-F238E27FC236}">
                  <a16:creationId xmlns:a16="http://schemas.microsoft.com/office/drawing/2014/main" xmlns="" id="{D2610907-0C54-4117-A2FE-43040F1B4897}"/>
                </a:ext>
              </a:extLst>
            </p:cNvPr>
            <p:cNvSpPr/>
            <p:nvPr/>
          </p:nvSpPr>
          <p:spPr>
            <a:xfrm>
              <a:off x="4641896" y="2950957"/>
              <a:ext cx="238124" cy="438150"/>
            </a:xfrm>
            <a:custGeom>
              <a:avLst/>
              <a:gdLst>
                <a:gd name="connsiteX0" fmla="*/ 147262 w 238125"/>
                <a:gd name="connsiteY0" fmla="*/ 438990 h 438150"/>
                <a:gd name="connsiteX1" fmla="*/ 110115 w 238125"/>
                <a:gd name="connsiteY1" fmla="*/ 421845 h 438150"/>
                <a:gd name="connsiteX2" fmla="*/ 82492 w 238125"/>
                <a:gd name="connsiteY2" fmla="*/ 363743 h 438150"/>
                <a:gd name="connsiteX3" fmla="*/ 25342 w 238125"/>
                <a:gd name="connsiteY3" fmla="*/ 184673 h 438150"/>
                <a:gd name="connsiteX4" fmla="*/ 8197 w 238125"/>
                <a:gd name="connsiteY4" fmla="*/ 80850 h 438150"/>
                <a:gd name="connsiteX5" fmla="*/ 34867 w 238125"/>
                <a:gd name="connsiteY5" fmla="*/ 27510 h 438150"/>
                <a:gd name="connsiteX6" fmla="*/ 70110 w 238125"/>
                <a:gd name="connsiteY6" fmla="*/ 18938 h 438150"/>
                <a:gd name="connsiteX7" fmla="*/ 68205 w 238125"/>
                <a:gd name="connsiteY7" fmla="*/ 31320 h 438150"/>
                <a:gd name="connsiteX8" fmla="*/ 40582 w 238125"/>
                <a:gd name="connsiteY8" fmla="*/ 37988 h 438150"/>
                <a:gd name="connsiteX9" fmla="*/ 17722 w 238125"/>
                <a:gd name="connsiteY9" fmla="*/ 82755 h 438150"/>
                <a:gd name="connsiteX10" fmla="*/ 33915 w 238125"/>
                <a:gd name="connsiteY10" fmla="*/ 179910 h 438150"/>
                <a:gd name="connsiteX11" fmla="*/ 91065 w 238125"/>
                <a:gd name="connsiteY11" fmla="*/ 358980 h 438150"/>
                <a:gd name="connsiteX12" fmla="*/ 115830 w 238125"/>
                <a:gd name="connsiteY12" fmla="*/ 412320 h 438150"/>
                <a:gd name="connsiteX13" fmla="*/ 152025 w 238125"/>
                <a:gd name="connsiteY13" fmla="*/ 423750 h 438150"/>
                <a:gd name="connsiteX14" fmla="*/ 153930 w 238125"/>
                <a:gd name="connsiteY14" fmla="*/ 422798 h 438150"/>
                <a:gd name="connsiteX15" fmla="*/ 155835 w 238125"/>
                <a:gd name="connsiteY15" fmla="*/ 422798 h 438150"/>
                <a:gd name="connsiteX16" fmla="*/ 189172 w 238125"/>
                <a:gd name="connsiteY16" fmla="*/ 403748 h 438150"/>
                <a:gd name="connsiteX17" fmla="*/ 201555 w 238125"/>
                <a:gd name="connsiteY17" fmla="*/ 346598 h 438150"/>
                <a:gd name="connsiteX18" fmla="*/ 218700 w 238125"/>
                <a:gd name="connsiteY18" fmla="*/ 159908 h 438150"/>
                <a:gd name="connsiteX19" fmla="*/ 213937 w 238125"/>
                <a:gd name="connsiteY19" fmla="*/ 61800 h 438150"/>
                <a:gd name="connsiteX20" fmla="*/ 182505 w 238125"/>
                <a:gd name="connsiteY20" fmla="*/ 22748 h 438150"/>
                <a:gd name="connsiteX21" fmla="*/ 153930 w 238125"/>
                <a:gd name="connsiteY21" fmla="*/ 21795 h 438150"/>
                <a:gd name="connsiteX22" fmla="*/ 149167 w 238125"/>
                <a:gd name="connsiteY22" fmla="*/ 11318 h 438150"/>
                <a:gd name="connsiteX23" fmla="*/ 185362 w 238125"/>
                <a:gd name="connsiteY23" fmla="*/ 12270 h 438150"/>
                <a:gd name="connsiteX24" fmla="*/ 222510 w 238125"/>
                <a:gd name="connsiteY24" fmla="*/ 57990 h 438150"/>
                <a:gd name="connsiteX25" fmla="*/ 228225 w 238125"/>
                <a:gd name="connsiteY25" fmla="*/ 162765 h 438150"/>
                <a:gd name="connsiteX26" fmla="*/ 211080 w 238125"/>
                <a:gd name="connsiteY26" fmla="*/ 349455 h 438150"/>
                <a:gd name="connsiteX27" fmla="*/ 196792 w 238125"/>
                <a:gd name="connsiteY27" fmla="*/ 412320 h 438150"/>
                <a:gd name="connsiteX28" fmla="*/ 154882 w 238125"/>
                <a:gd name="connsiteY28" fmla="*/ 436133 h 438150"/>
                <a:gd name="connsiteX29" fmla="*/ 147262 w 238125"/>
                <a:gd name="connsiteY29" fmla="*/ 43899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438150">
                  <a:moveTo>
                    <a:pt x="147262" y="438990"/>
                  </a:moveTo>
                  <a:cubicBezTo>
                    <a:pt x="134880" y="439943"/>
                    <a:pt x="120592" y="434228"/>
                    <a:pt x="110115" y="421845"/>
                  </a:cubicBezTo>
                  <a:cubicBezTo>
                    <a:pt x="95827" y="405653"/>
                    <a:pt x="89160" y="383745"/>
                    <a:pt x="82492" y="363743"/>
                  </a:cubicBezTo>
                  <a:lnTo>
                    <a:pt x="25342" y="184673"/>
                  </a:lnTo>
                  <a:cubicBezTo>
                    <a:pt x="15817" y="154193"/>
                    <a:pt x="3435" y="117045"/>
                    <a:pt x="8197" y="80850"/>
                  </a:cubicBezTo>
                  <a:cubicBezTo>
                    <a:pt x="11055" y="59895"/>
                    <a:pt x="20580" y="38940"/>
                    <a:pt x="34867" y="27510"/>
                  </a:cubicBezTo>
                  <a:cubicBezTo>
                    <a:pt x="45345" y="17985"/>
                    <a:pt x="57727" y="15128"/>
                    <a:pt x="70110" y="18938"/>
                  </a:cubicBezTo>
                  <a:lnTo>
                    <a:pt x="68205" y="31320"/>
                  </a:lnTo>
                  <a:cubicBezTo>
                    <a:pt x="56775" y="28463"/>
                    <a:pt x="47250" y="33225"/>
                    <a:pt x="40582" y="37988"/>
                  </a:cubicBezTo>
                  <a:cubicBezTo>
                    <a:pt x="29152" y="47513"/>
                    <a:pt x="20580" y="64658"/>
                    <a:pt x="17722" y="82755"/>
                  </a:cubicBezTo>
                  <a:cubicBezTo>
                    <a:pt x="13912" y="116093"/>
                    <a:pt x="24390" y="149430"/>
                    <a:pt x="33915" y="179910"/>
                  </a:cubicBezTo>
                  <a:lnTo>
                    <a:pt x="91065" y="358980"/>
                  </a:lnTo>
                  <a:cubicBezTo>
                    <a:pt x="96780" y="377078"/>
                    <a:pt x="103447" y="398033"/>
                    <a:pt x="115830" y="412320"/>
                  </a:cubicBezTo>
                  <a:cubicBezTo>
                    <a:pt x="126307" y="424703"/>
                    <a:pt x="141547" y="429465"/>
                    <a:pt x="152025" y="423750"/>
                  </a:cubicBezTo>
                  <a:lnTo>
                    <a:pt x="153930" y="422798"/>
                  </a:lnTo>
                  <a:lnTo>
                    <a:pt x="155835" y="422798"/>
                  </a:lnTo>
                  <a:cubicBezTo>
                    <a:pt x="167265" y="425655"/>
                    <a:pt x="180600" y="418035"/>
                    <a:pt x="189172" y="403748"/>
                  </a:cubicBezTo>
                  <a:cubicBezTo>
                    <a:pt x="197745" y="387555"/>
                    <a:pt x="199650" y="365648"/>
                    <a:pt x="201555" y="346598"/>
                  </a:cubicBezTo>
                  <a:lnTo>
                    <a:pt x="218700" y="159908"/>
                  </a:lnTo>
                  <a:cubicBezTo>
                    <a:pt x="221557" y="128475"/>
                    <a:pt x="224415" y="93233"/>
                    <a:pt x="213937" y="61800"/>
                  </a:cubicBezTo>
                  <a:cubicBezTo>
                    <a:pt x="208222" y="44655"/>
                    <a:pt x="195840" y="29415"/>
                    <a:pt x="182505" y="22748"/>
                  </a:cubicBezTo>
                  <a:cubicBezTo>
                    <a:pt x="175837" y="18938"/>
                    <a:pt x="165360" y="16080"/>
                    <a:pt x="153930" y="21795"/>
                  </a:cubicBezTo>
                  <a:lnTo>
                    <a:pt x="149167" y="11318"/>
                  </a:lnTo>
                  <a:cubicBezTo>
                    <a:pt x="159645" y="5603"/>
                    <a:pt x="172980" y="5603"/>
                    <a:pt x="185362" y="12270"/>
                  </a:cubicBezTo>
                  <a:cubicBezTo>
                    <a:pt x="201555" y="20843"/>
                    <a:pt x="215842" y="37988"/>
                    <a:pt x="222510" y="57990"/>
                  </a:cubicBezTo>
                  <a:cubicBezTo>
                    <a:pt x="234892" y="92280"/>
                    <a:pt x="231082" y="131333"/>
                    <a:pt x="228225" y="162765"/>
                  </a:cubicBezTo>
                  <a:lnTo>
                    <a:pt x="211080" y="349455"/>
                  </a:lnTo>
                  <a:cubicBezTo>
                    <a:pt x="209175" y="370410"/>
                    <a:pt x="207270" y="393270"/>
                    <a:pt x="196792" y="412320"/>
                  </a:cubicBezTo>
                  <a:cubicBezTo>
                    <a:pt x="187267" y="430418"/>
                    <a:pt x="170122" y="439943"/>
                    <a:pt x="154882" y="436133"/>
                  </a:cubicBezTo>
                  <a:cubicBezTo>
                    <a:pt x="152977" y="438038"/>
                    <a:pt x="150120" y="438990"/>
                    <a:pt x="147262" y="438990"/>
                  </a:cubicBezTo>
                  <a:close/>
                </a:path>
              </a:pathLst>
            </a:custGeom>
            <a:solidFill>
              <a:srgbClr val="8787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06" name="Freeform: Shape 104">
              <a:extLst>
                <a:ext uri="{FF2B5EF4-FFF2-40B4-BE49-F238E27FC236}">
                  <a16:creationId xmlns:a16="http://schemas.microsoft.com/office/drawing/2014/main" xmlns="" id="{51F5C702-1BCC-40A9-B82D-9EABB100ECE4}"/>
                </a:ext>
              </a:extLst>
            </p:cNvPr>
            <p:cNvSpPr/>
            <p:nvPr/>
          </p:nvSpPr>
          <p:spPr>
            <a:xfrm>
              <a:off x="4694384" y="2951139"/>
              <a:ext cx="47625" cy="38100"/>
            </a:xfrm>
            <a:custGeom>
              <a:avLst/>
              <a:gdLst>
                <a:gd name="connsiteX0" fmla="*/ 37624 w 47625"/>
                <a:gd name="connsiteY0" fmla="*/ 34949 h 38100"/>
                <a:gd name="connsiteX1" fmla="*/ 13811 w 47625"/>
                <a:gd name="connsiteY1" fmla="*/ 35901 h 38100"/>
                <a:gd name="connsiteX2" fmla="*/ 8096 w 47625"/>
                <a:gd name="connsiteY2" fmla="*/ 29234 h 38100"/>
                <a:gd name="connsiteX3" fmla="*/ 7144 w 47625"/>
                <a:gd name="connsiteY3" fmla="*/ 19709 h 38100"/>
                <a:gd name="connsiteX4" fmla="*/ 11906 w 47625"/>
                <a:gd name="connsiteY4" fmla="*/ 12089 h 38100"/>
                <a:gd name="connsiteX5" fmla="*/ 35719 w 47625"/>
                <a:gd name="connsiteY5" fmla="*/ 7326 h 38100"/>
                <a:gd name="connsiteX6" fmla="*/ 42386 w 47625"/>
                <a:gd name="connsiteY6" fmla="*/ 13994 h 38100"/>
                <a:gd name="connsiteX7" fmla="*/ 44291 w 47625"/>
                <a:gd name="connsiteY7" fmla="*/ 27329 h 38100"/>
                <a:gd name="connsiteX8" fmla="*/ 37624 w 47625"/>
                <a:gd name="connsiteY8" fmla="*/ 349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37624" y="34949"/>
                  </a:moveTo>
                  <a:lnTo>
                    <a:pt x="13811" y="35901"/>
                  </a:lnTo>
                  <a:cubicBezTo>
                    <a:pt x="10954" y="35901"/>
                    <a:pt x="8096" y="33044"/>
                    <a:pt x="8096" y="29234"/>
                  </a:cubicBezTo>
                  <a:lnTo>
                    <a:pt x="7144" y="19709"/>
                  </a:lnTo>
                  <a:cubicBezTo>
                    <a:pt x="7144" y="15899"/>
                    <a:pt x="9049" y="13041"/>
                    <a:pt x="11906" y="12089"/>
                  </a:cubicBezTo>
                  <a:lnTo>
                    <a:pt x="35719" y="7326"/>
                  </a:lnTo>
                  <a:cubicBezTo>
                    <a:pt x="38576" y="6374"/>
                    <a:pt x="41434" y="9231"/>
                    <a:pt x="42386" y="13994"/>
                  </a:cubicBezTo>
                  <a:lnTo>
                    <a:pt x="44291" y="27329"/>
                  </a:lnTo>
                  <a:cubicBezTo>
                    <a:pt x="43339" y="31139"/>
                    <a:pt x="40481" y="33996"/>
                    <a:pt x="37624" y="34949"/>
                  </a:cubicBezTo>
                  <a:close/>
                </a:path>
              </a:pathLst>
            </a:custGeom>
            <a:solidFill>
              <a:srgbClr val="706F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07" name="Freeform: Shape 105">
              <a:extLst>
                <a:ext uri="{FF2B5EF4-FFF2-40B4-BE49-F238E27FC236}">
                  <a16:creationId xmlns:a16="http://schemas.microsoft.com/office/drawing/2014/main" xmlns="" id="{32FC0A5B-7583-4ACF-B573-85F72E89FC1A}"/>
                </a:ext>
              </a:extLst>
            </p:cNvPr>
            <p:cNvSpPr/>
            <p:nvPr/>
          </p:nvSpPr>
          <p:spPr>
            <a:xfrm>
              <a:off x="4761825" y="2944654"/>
              <a:ext cx="47625" cy="38100"/>
            </a:xfrm>
            <a:custGeom>
              <a:avLst/>
              <a:gdLst>
                <a:gd name="connsiteX0" fmla="*/ 13998 w 47625"/>
                <a:gd name="connsiteY0" fmla="*/ 35719 h 38100"/>
                <a:gd name="connsiteX1" fmla="*/ 37811 w 47625"/>
                <a:gd name="connsiteY1" fmla="*/ 30956 h 38100"/>
                <a:gd name="connsiteX2" fmla="*/ 42573 w 47625"/>
                <a:gd name="connsiteY2" fmla="*/ 23336 h 38100"/>
                <a:gd name="connsiteX3" fmla="*/ 41621 w 47625"/>
                <a:gd name="connsiteY3" fmla="*/ 13811 h 38100"/>
                <a:gd name="connsiteX4" fmla="*/ 35906 w 47625"/>
                <a:gd name="connsiteY4" fmla="*/ 7144 h 38100"/>
                <a:gd name="connsiteX5" fmla="*/ 12093 w 47625"/>
                <a:gd name="connsiteY5" fmla="*/ 8096 h 38100"/>
                <a:gd name="connsiteX6" fmla="*/ 7331 w 47625"/>
                <a:gd name="connsiteY6" fmla="*/ 15716 h 38100"/>
                <a:gd name="connsiteX7" fmla="*/ 9236 w 47625"/>
                <a:gd name="connsiteY7" fmla="*/ 29051 h 38100"/>
                <a:gd name="connsiteX8" fmla="*/ 13998 w 47625"/>
                <a:gd name="connsiteY8" fmla="*/ 35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13998" y="35719"/>
                  </a:moveTo>
                  <a:lnTo>
                    <a:pt x="37811" y="30956"/>
                  </a:lnTo>
                  <a:cubicBezTo>
                    <a:pt x="40668" y="30004"/>
                    <a:pt x="42573" y="27146"/>
                    <a:pt x="42573" y="23336"/>
                  </a:cubicBezTo>
                  <a:lnTo>
                    <a:pt x="41621" y="13811"/>
                  </a:lnTo>
                  <a:cubicBezTo>
                    <a:pt x="41621" y="10001"/>
                    <a:pt x="38763" y="7144"/>
                    <a:pt x="35906" y="7144"/>
                  </a:cubicBezTo>
                  <a:lnTo>
                    <a:pt x="12093" y="8096"/>
                  </a:lnTo>
                  <a:cubicBezTo>
                    <a:pt x="9236" y="8096"/>
                    <a:pt x="6378" y="11906"/>
                    <a:pt x="7331" y="15716"/>
                  </a:cubicBezTo>
                  <a:lnTo>
                    <a:pt x="9236" y="29051"/>
                  </a:lnTo>
                  <a:cubicBezTo>
                    <a:pt x="7331" y="33814"/>
                    <a:pt x="11141" y="36671"/>
                    <a:pt x="13998" y="35719"/>
                  </a:cubicBezTo>
                  <a:close/>
                </a:path>
              </a:pathLst>
            </a:custGeom>
            <a:solidFill>
              <a:srgbClr val="706F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08" name="Freeform: Shape 106">
              <a:extLst>
                <a:ext uri="{FF2B5EF4-FFF2-40B4-BE49-F238E27FC236}">
                  <a16:creationId xmlns:a16="http://schemas.microsoft.com/office/drawing/2014/main" xmlns="" id="{4ECF2039-6F83-4B42-82F0-CC04E86660E8}"/>
                </a:ext>
              </a:extLst>
            </p:cNvPr>
            <p:cNvSpPr/>
            <p:nvPr/>
          </p:nvSpPr>
          <p:spPr>
            <a:xfrm>
              <a:off x="4766177" y="3353276"/>
              <a:ext cx="57150" cy="85725"/>
            </a:xfrm>
            <a:custGeom>
              <a:avLst/>
              <a:gdLst>
                <a:gd name="connsiteX0" fmla="*/ 32505 w 57150"/>
                <a:gd name="connsiteY0" fmla="*/ 82391 h 85725"/>
                <a:gd name="connsiteX1" fmla="*/ 23933 w 57150"/>
                <a:gd name="connsiteY1" fmla="*/ 75724 h 85725"/>
                <a:gd name="connsiteX2" fmla="*/ 7740 w 57150"/>
                <a:gd name="connsiteY2" fmla="*/ 23336 h 85725"/>
                <a:gd name="connsiteX3" fmla="*/ 13455 w 57150"/>
                <a:gd name="connsiteY3" fmla="*/ 10001 h 85725"/>
                <a:gd name="connsiteX4" fmla="*/ 29648 w 57150"/>
                <a:gd name="connsiteY4" fmla="*/ 8096 h 85725"/>
                <a:gd name="connsiteX5" fmla="*/ 45840 w 57150"/>
                <a:gd name="connsiteY5" fmla="*/ 7144 h 85725"/>
                <a:gd name="connsiteX6" fmla="*/ 54413 w 57150"/>
                <a:gd name="connsiteY6" fmla="*/ 18574 h 85725"/>
                <a:gd name="connsiteX7" fmla="*/ 49650 w 57150"/>
                <a:gd name="connsiteY7" fmla="*/ 72866 h 85725"/>
                <a:gd name="connsiteX8" fmla="*/ 42983 w 57150"/>
                <a:gd name="connsiteY8" fmla="*/ 81439 h 85725"/>
                <a:gd name="connsiteX9" fmla="*/ 32505 w 57150"/>
                <a:gd name="connsiteY9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150" h="85725">
                  <a:moveTo>
                    <a:pt x="32505" y="82391"/>
                  </a:moveTo>
                  <a:cubicBezTo>
                    <a:pt x="28695" y="82391"/>
                    <a:pt x="25838" y="80486"/>
                    <a:pt x="23933" y="75724"/>
                  </a:cubicBezTo>
                  <a:lnTo>
                    <a:pt x="7740" y="23336"/>
                  </a:lnTo>
                  <a:cubicBezTo>
                    <a:pt x="5835" y="17621"/>
                    <a:pt x="8693" y="10954"/>
                    <a:pt x="13455" y="10001"/>
                  </a:cubicBezTo>
                  <a:lnTo>
                    <a:pt x="29648" y="8096"/>
                  </a:lnTo>
                  <a:lnTo>
                    <a:pt x="45840" y="7144"/>
                  </a:lnTo>
                  <a:cubicBezTo>
                    <a:pt x="50603" y="7144"/>
                    <a:pt x="55365" y="11906"/>
                    <a:pt x="54413" y="18574"/>
                  </a:cubicBezTo>
                  <a:lnTo>
                    <a:pt x="49650" y="72866"/>
                  </a:lnTo>
                  <a:cubicBezTo>
                    <a:pt x="49650" y="77629"/>
                    <a:pt x="46793" y="80486"/>
                    <a:pt x="42983" y="81439"/>
                  </a:cubicBezTo>
                  <a:lnTo>
                    <a:pt x="32505" y="82391"/>
                  </a:lnTo>
                  <a:close/>
                </a:path>
              </a:pathLst>
            </a:custGeom>
            <a:solidFill>
              <a:srgbClr val="706F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09" name="Freeform: Shape 107">
              <a:extLst>
                <a:ext uri="{FF2B5EF4-FFF2-40B4-BE49-F238E27FC236}">
                  <a16:creationId xmlns:a16="http://schemas.microsoft.com/office/drawing/2014/main" xmlns="" id="{3679FBC9-B894-4A14-A3CE-E7AA7992B7DC}"/>
                </a:ext>
              </a:extLst>
            </p:cNvPr>
            <p:cNvSpPr/>
            <p:nvPr/>
          </p:nvSpPr>
          <p:spPr>
            <a:xfrm>
              <a:off x="4712720" y="3101113"/>
              <a:ext cx="133350" cy="238125"/>
            </a:xfrm>
            <a:custGeom>
              <a:avLst/>
              <a:gdLst>
                <a:gd name="connsiteX0" fmla="*/ 121206 w 133350"/>
                <a:gd name="connsiteY0" fmla="*/ 233590 h 238125"/>
                <a:gd name="connsiteX1" fmla="*/ 106918 w 133350"/>
                <a:gd name="connsiteY1" fmla="*/ 178345 h 238125"/>
                <a:gd name="connsiteX2" fmla="*/ 106918 w 133350"/>
                <a:gd name="connsiteY2" fmla="*/ 164057 h 238125"/>
                <a:gd name="connsiteX3" fmla="*/ 105966 w 133350"/>
                <a:gd name="connsiteY3" fmla="*/ 126909 h 238125"/>
                <a:gd name="connsiteX4" fmla="*/ 105013 w 133350"/>
                <a:gd name="connsiteY4" fmla="*/ 94525 h 238125"/>
                <a:gd name="connsiteX5" fmla="*/ 84058 w 133350"/>
                <a:gd name="connsiteY5" fmla="*/ 26897 h 238125"/>
                <a:gd name="connsiteX6" fmla="*/ 50721 w 133350"/>
                <a:gd name="connsiteY6" fmla="*/ 22134 h 238125"/>
                <a:gd name="connsiteX7" fmla="*/ 26908 w 133350"/>
                <a:gd name="connsiteY7" fmla="*/ 38327 h 238125"/>
                <a:gd name="connsiteX8" fmla="*/ 22146 w 133350"/>
                <a:gd name="connsiteY8" fmla="*/ 76427 h 238125"/>
                <a:gd name="connsiteX9" fmla="*/ 32623 w 133350"/>
                <a:gd name="connsiteY9" fmla="*/ 178345 h 238125"/>
                <a:gd name="connsiteX10" fmla="*/ 18336 w 133350"/>
                <a:gd name="connsiteY10" fmla="*/ 180250 h 238125"/>
                <a:gd name="connsiteX11" fmla="*/ 7858 w 133350"/>
                <a:gd name="connsiteY11" fmla="*/ 78332 h 238125"/>
                <a:gd name="connsiteX12" fmla="*/ 13573 w 133350"/>
                <a:gd name="connsiteY12" fmla="*/ 32612 h 238125"/>
                <a:gd name="connsiteX13" fmla="*/ 46911 w 133350"/>
                <a:gd name="connsiteY13" fmla="*/ 8800 h 238125"/>
                <a:gd name="connsiteX14" fmla="*/ 92631 w 133350"/>
                <a:gd name="connsiteY14" fmla="*/ 16420 h 238125"/>
                <a:gd name="connsiteX15" fmla="*/ 119301 w 133350"/>
                <a:gd name="connsiteY15" fmla="*/ 94525 h 238125"/>
                <a:gd name="connsiteX16" fmla="*/ 120253 w 133350"/>
                <a:gd name="connsiteY16" fmla="*/ 125957 h 238125"/>
                <a:gd name="connsiteX17" fmla="*/ 121206 w 133350"/>
                <a:gd name="connsiteY17" fmla="*/ 163104 h 238125"/>
                <a:gd name="connsiteX18" fmla="*/ 121206 w 133350"/>
                <a:gd name="connsiteY18" fmla="*/ 178345 h 238125"/>
                <a:gd name="connsiteX19" fmla="*/ 130731 w 133350"/>
                <a:gd name="connsiteY19" fmla="*/ 222159 h 238125"/>
                <a:gd name="connsiteX20" fmla="*/ 121206 w 133350"/>
                <a:gd name="connsiteY20" fmla="*/ 23359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3350" h="238125">
                  <a:moveTo>
                    <a:pt x="121206" y="233590"/>
                  </a:moveTo>
                  <a:cubicBezTo>
                    <a:pt x="105013" y="219302"/>
                    <a:pt x="105966" y="198347"/>
                    <a:pt x="106918" y="178345"/>
                  </a:cubicBezTo>
                  <a:cubicBezTo>
                    <a:pt x="106918" y="173582"/>
                    <a:pt x="106918" y="168820"/>
                    <a:pt x="106918" y="164057"/>
                  </a:cubicBezTo>
                  <a:cubicBezTo>
                    <a:pt x="106918" y="151675"/>
                    <a:pt x="105966" y="139292"/>
                    <a:pt x="105966" y="126909"/>
                  </a:cubicBezTo>
                  <a:cubicBezTo>
                    <a:pt x="105966" y="116432"/>
                    <a:pt x="105013" y="105954"/>
                    <a:pt x="105013" y="94525"/>
                  </a:cubicBezTo>
                  <a:cubicBezTo>
                    <a:pt x="105013" y="70712"/>
                    <a:pt x="99298" y="40232"/>
                    <a:pt x="84058" y="26897"/>
                  </a:cubicBezTo>
                  <a:cubicBezTo>
                    <a:pt x="76438" y="21182"/>
                    <a:pt x="64056" y="19277"/>
                    <a:pt x="50721" y="22134"/>
                  </a:cubicBezTo>
                  <a:cubicBezTo>
                    <a:pt x="39291" y="24992"/>
                    <a:pt x="30718" y="30707"/>
                    <a:pt x="26908" y="38327"/>
                  </a:cubicBezTo>
                  <a:cubicBezTo>
                    <a:pt x="22146" y="48804"/>
                    <a:pt x="21193" y="61187"/>
                    <a:pt x="22146" y="76427"/>
                  </a:cubicBezTo>
                  <a:lnTo>
                    <a:pt x="32623" y="178345"/>
                  </a:lnTo>
                  <a:lnTo>
                    <a:pt x="18336" y="180250"/>
                  </a:lnTo>
                  <a:lnTo>
                    <a:pt x="7858" y="78332"/>
                  </a:lnTo>
                  <a:cubicBezTo>
                    <a:pt x="5953" y="60234"/>
                    <a:pt x="7858" y="44995"/>
                    <a:pt x="13573" y="32612"/>
                  </a:cubicBezTo>
                  <a:cubicBezTo>
                    <a:pt x="18336" y="21182"/>
                    <a:pt x="30718" y="12609"/>
                    <a:pt x="46911" y="8800"/>
                  </a:cubicBezTo>
                  <a:cubicBezTo>
                    <a:pt x="64056" y="4990"/>
                    <a:pt x="82153" y="7847"/>
                    <a:pt x="92631" y="16420"/>
                  </a:cubicBezTo>
                  <a:cubicBezTo>
                    <a:pt x="116443" y="36422"/>
                    <a:pt x="119301" y="81190"/>
                    <a:pt x="119301" y="94525"/>
                  </a:cubicBezTo>
                  <a:cubicBezTo>
                    <a:pt x="119301" y="105002"/>
                    <a:pt x="120253" y="115479"/>
                    <a:pt x="120253" y="125957"/>
                  </a:cubicBezTo>
                  <a:cubicBezTo>
                    <a:pt x="120253" y="138340"/>
                    <a:pt x="121206" y="150722"/>
                    <a:pt x="121206" y="163104"/>
                  </a:cubicBezTo>
                  <a:cubicBezTo>
                    <a:pt x="121206" y="167867"/>
                    <a:pt x="121206" y="172629"/>
                    <a:pt x="121206" y="178345"/>
                  </a:cubicBezTo>
                  <a:cubicBezTo>
                    <a:pt x="120253" y="196442"/>
                    <a:pt x="119301" y="211682"/>
                    <a:pt x="130731" y="222159"/>
                  </a:cubicBezTo>
                  <a:lnTo>
                    <a:pt x="121206" y="233590"/>
                  </a:lnTo>
                  <a:close/>
                </a:path>
              </a:pathLst>
            </a:custGeom>
            <a:solidFill>
              <a:srgbClr val="E94E1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10" name="Freeform: Shape 108">
              <a:extLst>
                <a:ext uri="{FF2B5EF4-FFF2-40B4-BE49-F238E27FC236}">
                  <a16:creationId xmlns:a16="http://schemas.microsoft.com/office/drawing/2014/main" xmlns="" id="{E6CB5BCC-BBAA-4304-83E0-4A1560FE15F2}"/>
                </a:ext>
              </a:extLst>
            </p:cNvPr>
            <p:cNvSpPr/>
            <p:nvPr/>
          </p:nvSpPr>
          <p:spPr>
            <a:xfrm>
              <a:off x="4745271" y="3164456"/>
              <a:ext cx="66675" cy="142875"/>
            </a:xfrm>
            <a:custGeom>
              <a:avLst/>
              <a:gdLst>
                <a:gd name="connsiteX0" fmla="*/ 54365 w 66675"/>
                <a:gd name="connsiteY0" fmla="*/ 138814 h 142875"/>
                <a:gd name="connsiteX1" fmla="*/ 51507 w 66675"/>
                <a:gd name="connsiteY1" fmla="*/ 95951 h 142875"/>
                <a:gd name="connsiteX2" fmla="*/ 48650 w 66675"/>
                <a:gd name="connsiteY2" fmla="*/ 57851 h 142875"/>
                <a:gd name="connsiteX3" fmla="*/ 47697 w 66675"/>
                <a:gd name="connsiteY3" fmla="*/ 50231 h 142875"/>
                <a:gd name="connsiteX4" fmla="*/ 44840 w 66675"/>
                <a:gd name="connsiteY4" fmla="*/ 30229 h 142875"/>
                <a:gd name="connsiteX5" fmla="*/ 32457 w 66675"/>
                <a:gd name="connsiteY5" fmla="*/ 21656 h 142875"/>
                <a:gd name="connsiteX6" fmla="*/ 26742 w 66675"/>
                <a:gd name="connsiteY6" fmla="*/ 96904 h 142875"/>
                <a:gd name="connsiteX7" fmla="*/ 12455 w 66675"/>
                <a:gd name="connsiteY7" fmla="*/ 99761 h 142875"/>
                <a:gd name="connsiteX8" fmla="*/ 27695 w 66675"/>
                <a:gd name="connsiteY8" fmla="*/ 8322 h 142875"/>
                <a:gd name="connsiteX9" fmla="*/ 58175 w 66675"/>
                <a:gd name="connsiteY9" fmla="*/ 25466 h 142875"/>
                <a:gd name="connsiteX10" fmla="*/ 61985 w 66675"/>
                <a:gd name="connsiteY10" fmla="*/ 49279 h 142875"/>
                <a:gd name="connsiteX11" fmla="*/ 62937 w 66675"/>
                <a:gd name="connsiteY11" fmla="*/ 56899 h 142875"/>
                <a:gd name="connsiteX12" fmla="*/ 65795 w 66675"/>
                <a:gd name="connsiteY12" fmla="*/ 96904 h 142875"/>
                <a:gd name="connsiteX13" fmla="*/ 68652 w 66675"/>
                <a:gd name="connsiteY13" fmla="*/ 137861 h 142875"/>
                <a:gd name="connsiteX14" fmla="*/ 54365 w 66675"/>
                <a:gd name="connsiteY14" fmla="*/ 13881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6675" h="142875">
                  <a:moveTo>
                    <a:pt x="54365" y="138814"/>
                  </a:moveTo>
                  <a:cubicBezTo>
                    <a:pt x="52460" y="124526"/>
                    <a:pt x="51507" y="110239"/>
                    <a:pt x="51507" y="95951"/>
                  </a:cubicBezTo>
                  <a:cubicBezTo>
                    <a:pt x="51507" y="83569"/>
                    <a:pt x="50555" y="70234"/>
                    <a:pt x="48650" y="57851"/>
                  </a:cubicBezTo>
                  <a:cubicBezTo>
                    <a:pt x="48650" y="54994"/>
                    <a:pt x="47697" y="53089"/>
                    <a:pt x="47697" y="50231"/>
                  </a:cubicBezTo>
                  <a:cubicBezTo>
                    <a:pt x="46745" y="43564"/>
                    <a:pt x="46745" y="35944"/>
                    <a:pt x="44840" y="30229"/>
                  </a:cubicBezTo>
                  <a:cubicBezTo>
                    <a:pt x="42935" y="25466"/>
                    <a:pt x="37220" y="20704"/>
                    <a:pt x="32457" y="21656"/>
                  </a:cubicBezTo>
                  <a:cubicBezTo>
                    <a:pt x="16265" y="26419"/>
                    <a:pt x="21980" y="71186"/>
                    <a:pt x="26742" y="96904"/>
                  </a:cubicBezTo>
                  <a:lnTo>
                    <a:pt x="12455" y="99761"/>
                  </a:lnTo>
                  <a:cubicBezTo>
                    <a:pt x="-880" y="26419"/>
                    <a:pt x="13407" y="12131"/>
                    <a:pt x="27695" y="8322"/>
                  </a:cubicBezTo>
                  <a:cubicBezTo>
                    <a:pt x="41030" y="3559"/>
                    <a:pt x="54365" y="14036"/>
                    <a:pt x="58175" y="25466"/>
                  </a:cubicBezTo>
                  <a:cubicBezTo>
                    <a:pt x="61032" y="33086"/>
                    <a:pt x="61985" y="41659"/>
                    <a:pt x="61985" y="49279"/>
                  </a:cubicBezTo>
                  <a:cubicBezTo>
                    <a:pt x="61985" y="52136"/>
                    <a:pt x="61985" y="54041"/>
                    <a:pt x="62937" y="56899"/>
                  </a:cubicBezTo>
                  <a:cubicBezTo>
                    <a:pt x="64842" y="70234"/>
                    <a:pt x="64842" y="83569"/>
                    <a:pt x="65795" y="96904"/>
                  </a:cubicBezTo>
                  <a:cubicBezTo>
                    <a:pt x="66747" y="111191"/>
                    <a:pt x="66747" y="124526"/>
                    <a:pt x="68652" y="137861"/>
                  </a:cubicBezTo>
                  <a:lnTo>
                    <a:pt x="54365" y="138814"/>
                  </a:lnTo>
                  <a:close/>
                </a:path>
              </a:pathLst>
            </a:custGeom>
            <a:solidFill>
              <a:srgbClr val="E94E1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11" name="Freeform: Shape 109">
              <a:extLst>
                <a:ext uri="{FF2B5EF4-FFF2-40B4-BE49-F238E27FC236}">
                  <a16:creationId xmlns:a16="http://schemas.microsoft.com/office/drawing/2014/main" xmlns="" id="{A0C7F209-FF60-4E6B-84E3-543E6847B002}"/>
                </a:ext>
              </a:extLst>
            </p:cNvPr>
            <p:cNvSpPr/>
            <p:nvPr/>
          </p:nvSpPr>
          <p:spPr>
            <a:xfrm>
              <a:off x="4678192" y="3228499"/>
              <a:ext cx="200024" cy="257175"/>
            </a:xfrm>
            <a:custGeom>
              <a:avLst/>
              <a:gdLst>
                <a:gd name="connsiteX0" fmla="*/ 7144 w 200025"/>
                <a:gd name="connsiteY0" fmla="*/ 7144 h 257175"/>
                <a:gd name="connsiteX1" fmla="*/ 7144 w 200025"/>
                <a:gd name="connsiteY1" fmla="*/ 190024 h 257175"/>
                <a:gd name="connsiteX2" fmla="*/ 67151 w 200025"/>
                <a:gd name="connsiteY2" fmla="*/ 250031 h 257175"/>
                <a:gd name="connsiteX3" fmla="*/ 135731 w 200025"/>
                <a:gd name="connsiteY3" fmla="*/ 250031 h 257175"/>
                <a:gd name="connsiteX4" fmla="*/ 195739 w 200025"/>
                <a:gd name="connsiteY4" fmla="*/ 190024 h 257175"/>
                <a:gd name="connsiteX5" fmla="*/ 195739 w 200025"/>
                <a:gd name="connsiteY5" fmla="*/ 7144 h 257175"/>
                <a:gd name="connsiteX6" fmla="*/ 7144 w 20002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57175">
                  <a:moveTo>
                    <a:pt x="7144" y="7144"/>
                  </a:moveTo>
                  <a:lnTo>
                    <a:pt x="7144" y="190024"/>
                  </a:lnTo>
                  <a:cubicBezTo>
                    <a:pt x="7144" y="223361"/>
                    <a:pt x="33814" y="250031"/>
                    <a:pt x="67151" y="250031"/>
                  </a:cubicBezTo>
                  <a:lnTo>
                    <a:pt x="135731" y="250031"/>
                  </a:lnTo>
                  <a:cubicBezTo>
                    <a:pt x="169069" y="250031"/>
                    <a:pt x="195739" y="223361"/>
                    <a:pt x="195739" y="190024"/>
                  </a:cubicBezTo>
                  <a:lnTo>
                    <a:pt x="195739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12" name="Freeform: Shape 110">
              <a:extLst>
                <a:ext uri="{FF2B5EF4-FFF2-40B4-BE49-F238E27FC236}">
                  <a16:creationId xmlns:a16="http://schemas.microsoft.com/office/drawing/2014/main" xmlns="" id="{51C9FF9A-903C-48EF-BF75-6CA40EC34E40}"/>
                </a:ext>
              </a:extLst>
            </p:cNvPr>
            <p:cNvSpPr/>
            <p:nvPr/>
          </p:nvSpPr>
          <p:spPr>
            <a:xfrm>
              <a:off x="4678192" y="3228499"/>
              <a:ext cx="200024" cy="57150"/>
            </a:xfrm>
            <a:custGeom>
              <a:avLst/>
              <a:gdLst>
                <a:gd name="connsiteX0" fmla="*/ 7144 w 200025"/>
                <a:gd name="connsiteY0" fmla="*/ 7144 h 57150"/>
                <a:gd name="connsiteX1" fmla="*/ 196691 w 200025"/>
                <a:gd name="connsiteY1" fmla="*/ 7144 h 57150"/>
                <a:gd name="connsiteX2" fmla="*/ 196691 w 200025"/>
                <a:gd name="connsiteY2" fmla="*/ 52864 h 57150"/>
                <a:gd name="connsiteX3" fmla="*/ 7144 w 200025"/>
                <a:gd name="connsiteY3" fmla="*/ 5286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025" h="57150">
                  <a:moveTo>
                    <a:pt x="7144" y="7144"/>
                  </a:moveTo>
                  <a:lnTo>
                    <a:pt x="196691" y="7144"/>
                  </a:lnTo>
                  <a:lnTo>
                    <a:pt x="196691" y="52864"/>
                  </a:lnTo>
                  <a:lnTo>
                    <a:pt x="7144" y="5286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13" name="Freeform: Shape 111">
              <a:extLst>
                <a:ext uri="{FF2B5EF4-FFF2-40B4-BE49-F238E27FC236}">
                  <a16:creationId xmlns:a16="http://schemas.microsoft.com/office/drawing/2014/main" xmlns="" id="{20B23BF8-820C-4AEC-B1A2-9181536E7589}"/>
                </a:ext>
              </a:extLst>
            </p:cNvPr>
            <p:cNvSpPr/>
            <p:nvPr/>
          </p:nvSpPr>
          <p:spPr>
            <a:xfrm>
              <a:off x="4693595" y="3203983"/>
              <a:ext cx="66675" cy="190500"/>
            </a:xfrm>
            <a:custGeom>
              <a:avLst/>
              <a:gdLst>
                <a:gd name="connsiteX0" fmla="*/ 41271 w 66675"/>
                <a:gd name="connsiteY0" fmla="*/ 191680 h 190500"/>
                <a:gd name="connsiteX1" fmla="*/ 26983 w 66675"/>
                <a:gd name="connsiteY1" fmla="*/ 189775 h 190500"/>
                <a:gd name="connsiteX2" fmla="*/ 19363 w 66675"/>
                <a:gd name="connsiteY2" fmla="*/ 105002 h 190500"/>
                <a:gd name="connsiteX3" fmla="*/ 16506 w 66675"/>
                <a:gd name="connsiteY3" fmla="*/ 95477 h 190500"/>
                <a:gd name="connsiteX4" fmla="*/ 7933 w 66675"/>
                <a:gd name="connsiteY4" fmla="*/ 64997 h 190500"/>
                <a:gd name="connsiteX5" fmla="*/ 17458 w 66675"/>
                <a:gd name="connsiteY5" fmla="*/ 16420 h 190500"/>
                <a:gd name="connsiteX6" fmla="*/ 49843 w 66675"/>
                <a:gd name="connsiteY6" fmla="*/ 8800 h 190500"/>
                <a:gd name="connsiteX7" fmla="*/ 68893 w 66675"/>
                <a:gd name="connsiteY7" fmla="*/ 30707 h 190500"/>
                <a:gd name="connsiteX8" fmla="*/ 54606 w 66675"/>
                <a:gd name="connsiteY8" fmla="*/ 30707 h 190500"/>
                <a:gd name="connsiteX9" fmla="*/ 45081 w 66675"/>
                <a:gd name="connsiteY9" fmla="*/ 22135 h 190500"/>
                <a:gd name="connsiteX10" fmla="*/ 28888 w 66675"/>
                <a:gd name="connsiteY10" fmla="*/ 24992 h 190500"/>
                <a:gd name="connsiteX11" fmla="*/ 22221 w 66675"/>
                <a:gd name="connsiteY11" fmla="*/ 63092 h 190500"/>
                <a:gd name="connsiteX12" fmla="*/ 29841 w 66675"/>
                <a:gd name="connsiteY12" fmla="*/ 90714 h 190500"/>
                <a:gd name="connsiteX13" fmla="*/ 33651 w 66675"/>
                <a:gd name="connsiteY13" fmla="*/ 100239 h 190500"/>
                <a:gd name="connsiteX14" fmla="*/ 41271 w 66675"/>
                <a:gd name="connsiteY14" fmla="*/ 191680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6675" h="190500">
                  <a:moveTo>
                    <a:pt x="41271" y="191680"/>
                  </a:moveTo>
                  <a:lnTo>
                    <a:pt x="26983" y="189775"/>
                  </a:lnTo>
                  <a:cubicBezTo>
                    <a:pt x="30793" y="161200"/>
                    <a:pt x="27936" y="131672"/>
                    <a:pt x="19363" y="105002"/>
                  </a:cubicBezTo>
                  <a:cubicBezTo>
                    <a:pt x="18411" y="102145"/>
                    <a:pt x="17458" y="98335"/>
                    <a:pt x="16506" y="95477"/>
                  </a:cubicBezTo>
                  <a:cubicBezTo>
                    <a:pt x="12696" y="85952"/>
                    <a:pt x="9838" y="75475"/>
                    <a:pt x="7933" y="64997"/>
                  </a:cubicBezTo>
                  <a:cubicBezTo>
                    <a:pt x="6028" y="50710"/>
                    <a:pt x="6981" y="28802"/>
                    <a:pt x="17458" y="16420"/>
                  </a:cubicBezTo>
                  <a:cubicBezTo>
                    <a:pt x="24126" y="7847"/>
                    <a:pt x="36508" y="4989"/>
                    <a:pt x="49843" y="8800"/>
                  </a:cubicBezTo>
                  <a:cubicBezTo>
                    <a:pt x="61273" y="12610"/>
                    <a:pt x="68893" y="21182"/>
                    <a:pt x="68893" y="30707"/>
                  </a:cubicBezTo>
                  <a:lnTo>
                    <a:pt x="54606" y="30707"/>
                  </a:lnTo>
                  <a:cubicBezTo>
                    <a:pt x="54606" y="27850"/>
                    <a:pt x="50796" y="24039"/>
                    <a:pt x="45081" y="22135"/>
                  </a:cubicBezTo>
                  <a:cubicBezTo>
                    <a:pt x="40318" y="20230"/>
                    <a:pt x="32698" y="20230"/>
                    <a:pt x="28888" y="24992"/>
                  </a:cubicBezTo>
                  <a:cubicBezTo>
                    <a:pt x="22221" y="33564"/>
                    <a:pt x="21268" y="50710"/>
                    <a:pt x="22221" y="63092"/>
                  </a:cubicBezTo>
                  <a:cubicBezTo>
                    <a:pt x="23173" y="72617"/>
                    <a:pt x="26031" y="81189"/>
                    <a:pt x="29841" y="90714"/>
                  </a:cubicBezTo>
                  <a:cubicBezTo>
                    <a:pt x="30793" y="93572"/>
                    <a:pt x="31746" y="97382"/>
                    <a:pt x="33651" y="100239"/>
                  </a:cubicBezTo>
                  <a:cubicBezTo>
                    <a:pt x="42223" y="129767"/>
                    <a:pt x="45081" y="161200"/>
                    <a:pt x="41271" y="191680"/>
                  </a:cubicBezTo>
                  <a:close/>
                </a:path>
              </a:pathLst>
            </a:custGeom>
            <a:solidFill>
              <a:srgbClr val="C943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14" name="Freeform: Shape 112">
              <a:extLst>
                <a:ext uri="{FF2B5EF4-FFF2-40B4-BE49-F238E27FC236}">
                  <a16:creationId xmlns:a16="http://schemas.microsoft.com/office/drawing/2014/main" xmlns="" id="{DCD68395-680C-4819-9F2C-C585A81AF574}"/>
                </a:ext>
              </a:extLst>
            </p:cNvPr>
            <p:cNvSpPr/>
            <p:nvPr/>
          </p:nvSpPr>
          <p:spPr>
            <a:xfrm>
              <a:off x="4708671" y="3377089"/>
              <a:ext cx="38100" cy="47625"/>
            </a:xfrm>
            <a:custGeom>
              <a:avLst/>
              <a:gdLst>
                <a:gd name="connsiteX0" fmla="*/ 7144 w 38100"/>
                <a:gd name="connsiteY0" fmla="*/ 7144 h 47625"/>
                <a:gd name="connsiteX1" fmla="*/ 35719 w 38100"/>
                <a:gd name="connsiteY1" fmla="*/ 7144 h 47625"/>
                <a:gd name="connsiteX2" fmla="*/ 35719 w 38100"/>
                <a:gd name="connsiteY2" fmla="*/ 46196 h 47625"/>
                <a:gd name="connsiteX3" fmla="*/ 7144 w 38100"/>
                <a:gd name="connsiteY3" fmla="*/ 461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47625">
                  <a:moveTo>
                    <a:pt x="7144" y="7144"/>
                  </a:moveTo>
                  <a:lnTo>
                    <a:pt x="35719" y="7144"/>
                  </a:lnTo>
                  <a:lnTo>
                    <a:pt x="35719" y="46196"/>
                  </a:lnTo>
                  <a:lnTo>
                    <a:pt x="7144" y="46196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15" name="Freeform: Shape 113">
              <a:extLst>
                <a:ext uri="{FF2B5EF4-FFF2-40B4-BE49-F238E27FC236}">
                  <a16:creationId xmlns:a16="http://schemas.microsoft.com/office/drawing/2014/main" xmlns="" id="{03C6997D-8793-4B8C-B09D-909B81C1C4B9}"/>
                </a:ext>
              </a:extLst>
            </p:cNvPr>
            <p:cNvSpPr/>
            <p:nvPr/>
          </p:nvSpPr>
          <p:spPr>
            <a:xfrm>
              <a:off x="4665809" y="3405664"/>
              <a:ext cx="123825" cy="123825"/>
            </a:xfrm>
            <a:custGeom>
              <a:avLst/>
              <a:gdLst>
                <a:gd name="connsiteX0" fmla="*/ 121444 w 123825"/>
                <a:gd name="connsiteY0" fmla="*/ 64294 h 123825"/>
                <a:gd name="connsiteX1" fmla="*/ 64294 w 123825"/>
                <a:gd name="connsiteY1" fmla="*/ 121444 h 123825"/>
                <a:gd name="connsiteX2" fmla="*/ 7144 w 123825"/>
                <a:gd name="connsiteY2" fmla="*/ 64294 h 123825"/>
                <a:gd name="connsiteX3" fmla="*/ 64294 w 123825"/>
                <a:gd name="connsiteY3" fmla="*/ 7144 h 123825"/>
                <a:gd name="connsiteX4" fmla="*/ 121444 w 123825"/>
                <a:gd name="connsiteY4" fmla="*/ 6429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23825">
                  <a:moveTo>
                    <a:pt x="121444" y="64294"/>
                  </a:moveTo>
                  <a:cubicBezTo>
                    <a:pt x="121444" y="95857"/>
                    <a:pt x="95857" y="121444"/>
                    <a:pt x="64294" y="121444"/>
                  </a:cubicBezTo>
                  <a:cubicBezTo>
                    <a:pt x="32731" y="121444"/>
                    <a:pt x="7144" y="95857"/>
                    <a:pt x="7144" y="64294"/>
                  </a:cubicBezTo>
                  <a:cubicBezTo>
                    <a:pt x="7144" y="32731"/>
                    <a:pt x="32731" y="7144"/>
                    <a:pt x="64294" y="7144"/>
                  </a:cubicBezTo>
                  <a:cubicBezTo>
                    <a:pt x="95857" y="7144"/>
                    <a:pt x="121444" y="32731"/>
                    <a:pt x="121444" y="64294"/>
                  </a:cubicBezTo>
                  <a:close/>
                </a:path>
              </a:pathLst>
            </a:custGeom>
            <a:solidFill>
              <a:srgbClr val="C6C6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16" name="Freeform: Shape 114">
              <a:extLst>
                <a:ext uri="{FF2B5EF4-FFF2-40B4-BE49-F238E27FC236}">
                  <a16:creationId xmlns:a16="http://schemas.microsoft.com/office/drawing/2014/main" xmlns="" id="{81B87F57-20C6-4924-9B16-ABF8AC8E17C0}"/>
                </a:ext>
              </a:extLst>
            </p:cNvPr>
            <p:cNvSpPr/>
            <p:nvPr/>
          </p:nvSpPr>
          <p:spPr>
            <a:xfrm>
              <a:off x="4696289" y="3436144"/>
              <a:ext cx="66675" cy="66675"/>
            </a:xfrm>
            <a:custGeom>
              <a:avLst/>
              <a:gdLst>
                <a:gd name="connsiteX0" fmla="*/ 60484 w 66675"/>
                <a:gd name="connsiteY0" fmla="*/ 33814 h 66675"/>
                <a:gd name="connsiteX1" fmla="*/ 33814 w 66675"/>
                <a:gd name="connsiteY1" fmla="*/ 60484 h 66675"/>
                <a:gd name="connsiteX2" fmla="*/ 7144 w 66675"/>
                <a:gd name="connsiteY2" fmla="*/ 33814 h 66675"/>
                <a:gd name="connsiteX3" fmla="*/ 33814 w 66675"/>
                <a:gd name="connsiteY3" fmla="*/ 7144 h 66675"/>
                <a:gd name="connsiteX4" fmla="*/ 60484 w 66675"/>
                <a:gd name="connsiteY4" fmla="*/ 3381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60484" y="33814"/>
                  </a:moveTo>
                  <a:cubicBezTo>
                    <a:pt x="60484" y="48543"/>
                    <a:pt x="48543" y="60484"/>
                    <a:pt x="33814" y="60484"/>
                  </a:cubicBezTo>
                  <a:cubicBezTo>
                    <a:pt x="19084" y="60484"/>
                    <a:pt x="7144" y="48543"/>
                    <a:pt x="7144" y="33814"/>
                  </a:cubicBezTo>
                  <a:cubicBezTo>
                    <a:pt x="7144" y="19084"/>
                    <a:pt x="19084" y="7144"/>
                    <a:pt x="33814" y="7144"/>
                  </a:cubicBezTo>
                  <a:cubicBezTo>
                    <a:pt x="48543" y="7144"/>
                    <a:pt x="60484" y="19084"/>
                    <a:pt x="60484" y="33814"/>
                  </a:cubicBezTo>
                  <a:close/>
                </a:path>
              </a:pathLst>
            </a:custGeom>
            <a:solidFill>
              <a:srgbClr val="706F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17" name="Freeform: Shape 115">
              <a:extLst>
                <a:ext uri="{FF2B5EF4-FFF2-40B4-BE49-F238E27FC236}">
                  <a16:creationId xmlns:a16="http://schemas.microsoft.com/office/drawing/2014/main" xmlns="" id="{E4C476AA-9693-43C2-BE36-27D14FBD8D4A}"/>
                </a:ext>
              </a:extLst>
            </p:cNvPr>
            <p:cNvSpPr/>
            <p:nvPr/>
          </p:nvSpPr>
          <p:spPr>
            <a:xfrm>
              <a:off x="6941069" y="2830096"/>
              <a:ext cx="590548" cy="866774"/>
            </a:xfrm>
            <a:custGeom>
              <a:avLst/>
              <a:gdLst>
                <a:gd name="connsiteX0" fmla="*/ 174089 w 590550"/>
                <a:gd name="connsiteY0" fmla="*/ 73124 h 866775"/>
                <a:gd name="connsiteX1" fmla="*/ 208379 w 590550"/>
                <a:gd name="connsiteY1" fmla="*/ 212189 h 866775"/>
                <a:gd name="connsiteX2" fmla="*/ 243622 w 590550"/>
                <a:gd name="connsiteY2" fmla="*/ 355064 h 866775"/>
                <a:gd name="connsiteX3" fmla="*/ 263624 w 590550"/>
                <a:gd name="connsiteY3" fmla="*/ 435074 h 866775"/>
                <a:gd name="connsiteX4" fmla="*/ 274102 w 590550"/>
                <a:gd name="connsiteY4" fmla="*/ 476032 h 866775"/>
                <a:gd name="connsiteX5" fmla="*/ 278864 w 590550"/>
                <a:gd name="connsiteY5" fmla="*/ 496987 h 866775"/>
                <a:gd name="connsiteX6" fmla="*/ 281722 w 590550"/>
                <a:gd name="connsiteY6" fmla="*/ 507464 h 866775"/>
                <a:gd name="connsiteX7" fmla="*/ 282674 w 590550"/>
                <a:gd name="connsiteY7" fmla="*/ 512227 h 866775"/>
                <a:gd name="connsiteX8" fmla="*/ 282674 w 590550"/>
                <a:gd name="connsiteY8" fmla="*/ 512227 h 866775"/>
                <a:gd name="connsiteX9" fmla="*/ 284579 w 590550"/>
                <a:gd name="connsiteY9" fmla="*/ 517942 h 866775"/>
                <a:gd name="connsiteX10" fmla="*/ 284579 w 590550"/>
                <a:gd name="connsiteY10" fmla="*/ 518894 h 866775"/>
                <a:gd name="connsiteX11" fmla="*/ 284579 w 590550"/>
                <a:gd name="connsiteY11" fmla="*/ 518894 h 866775"/>
                <a:gd name="connsiteX12" fmla="*/ 284579 w 590550"/>
                <a:gd name="connsiteY12" fmla="*/ 518894 h 866775"/>
                <a:gd name="connsiteX13" fmla="*/ 284579 w 590550"/>
                <a:gd name="connsiteY13" fmla="*/ 518894 h 866775"/>
                <a:gd name="connsiteX14" fmla="*/ 283627 w 590550"/>
                <a:gd name="connsiteY14" fmla="*/ 517942 h 866775"/>
                <a:gd name="connsiteX15" fmla="*/ 287437 w 590550"/>
                <a:gd name="connsiteY15" fmla="*/ 521752 h 866775"/>
                <a:gd name="connsiteX16" fmla="*/ 294104 w 590550"/>
                <a:gd name="connsiteY16" fmla="*/ 529372 h 866775"/>
                <a:gd name="connsiteX17" fmla="*/ 322679 w 590550"/>
                <a:gd name="connsiteY17" fmla="*/ 560804 h 866775"/>
                <a:gd name="connsiteX18" fmla="*/ 378877 w 590550"/>
                <a:gd name="connsiteY18" fmla="*/ 619859 h 866775"/>
                <a:gd name="connsiteX19" fmla="*/ 480794 w 590550"/>
                <a:gd name="connsiteY19" fmla="*/ 724634 h 866775"/>
                <a:gd name="connsiteX20" fmla="*/ 581759 w 590550"/>
                <a:gd name="connsiteY20" fmla="*/ 825599 h 866775"/>
                <a:gd name="connsiteX21" fmla="*/ 581759 w 590550"/>
                <a:gd name="connsiteY21" fmla="*/ 825599 h 866775"/>
                <a:gd name="connsiteX22" fmla="*/ 581759 w 590550"/>
                <a:gd name="connsiteY22" fmla="*/ 859889 h 866775"/>
                <a:gd name="connsiteX23" fmla="*/ 550327 w 590550"/>
                <a:gd name="connsiteY23" fmla="*/ 861794 h 866775"/>
                <a:gd name="connsiteX24" fmla="*/ 436979 w 590550"/>
                <a:gd name="connsiteY24" fmla="*/ 774164 h 866775"/>
                <a:gd name="connsiteX25" fmla="*/ 320774 w 590550"/>
                <a:gd name="connsiteY25" fmla="*/ 682724 h 866775"/>
                <a:gd name="connsiteX26" fmla="*/ 255052 w 590550"/>
                <a:gd name="connsiteY26" fmla="*/ 629384 h 866775"/>
                <a:gd name="connsiteX27" fmla="*/ 222667 w 590550"/>
                <a:gd name="connsiteY27" fmla="*/ 601762 h 866775"/>
                <a:gd name="connsiteX28" fmla="*/ 214094 w 590550"/>
                <a:gd name="connsiteY28" fmla="*/ 595094 h 866775"/>
                <a:gd name="connsiteX29" fmla="*/ 210284 w 590550"/>
                <a:gd name="connsiteY29" fmla="*/ 591284 h 866775"/>
                <a:gd name="connsiteX30" fmla="*/ 206474 w 590550"/>
                <a:gd name="connsiteY30" fmla="*/ 587474 h 866775"/>
                <a:gd name="connsiteX31" fmla="*/ 203617 w 590550"/>
                <a:gd name="connsiteY31" fmla="*/ 583664 h 866775"/>
                <a:gd name="connsiteX32" fmla="*/ 182662 w 590550"/>
                <a:gd name="connsiteY32" fmla="*/ 553184 h 866775"/>
                <a:gd name="connsiteX33" fmla="*/ 178852 w 590550"/>
                <a:gd name="connsiteY33" fmla="*/ 543659 h 866775"/>
                <a:gd name="connsiteX34" fmla="*/ 176947 w 590550"/>
                <a:gd name="connsiteY34" fmla="*/ 538897 h 866775"/>
                <a:gd name="connsiteX35" fmla="*/ 173137 w 590550"/>
                <a:gd name="connsiteY35" fmla="*/ 529372 h 866775"/>
                <a:gd name="connsiteX36" fmla="*/ 165517 w 590550"/>
                <a:gd name="connsiteY36" fmla="*/ 509369 h 866775"/>
                <a:gd name="connsiteX37" fmla="*/ 150277 w 590550"/>
                <a:gd name="connsiteY37" fmla="*/ 469364 h 866775"/>
                <a:gd name="connsiteX38" fmla="*/ 119797 w 590550"/>
                <a:gd name="connsiteY38" fmla="*/ 392212 h 866775"/>
                <a:gd name="connsiteX39" fmla="*/ 65504 w 590550"/>
                <a:gd name="connsiteY39" fmla="*/ 256004 h 866775"/>
                <a:gd name="connsiteX40" fmla="*/ 13117 w 590550"/>
                <a:gd name="connsiteY40" fmla="*/ 122654 h 866775"/>
                <a:gd name="connsiteX41" fmla="*/ 60742 w 590550"/>
                <a:gd name="connsiteY41" fmla="*/ 13117 h 866775"/>
                <a:gd name="connsiteX42" fmla="*/ 170279 w 590550"/>
                <a:gd name="connsiteY42" fmla="*/ 60742 h 866775"/>
                <a:gd name="connsiteX43" fmla="*/ 174089 w 590550"/>
                <a:gd name="connsiteY43" fmla="*/ 7312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550" h="866775">
                  <a:moveTo>
                    <a:pt x="174089" y="73124"/>
                  </a:moveTo>
                  <a:cubicBezTo>
                    <a:pt x="174089" y="73124"/>
                    <a:pt x="188377" y="128369"/>
                    <a:pt x="208379" y="212189"/>
                  </a:cubicBezTo>
                  <a:cubicBezTo>
                    <a:pt x="218857" y="254099"/>
                    <a:pt x="231239" y="302677"/>
                    <a:pt x="243622" y="355064"/>
                  </a:cubicBezTo>
                  <a:cubicBezTo>
                    <a:pt x="250289" y="380782"/>
                    <a:pt x="256957" y="408404"/>
                    <a:pt x="263624" y="435074"/>
                  </a:cubicBezTo>
                  <a:cubicBezTo>
                    <a:pt x="267434" y="448409"/>
                    <a:pt x="270292" y="462697"/>
                    <a:pt x="274102" y="476032"/>
                  </a:cubicBezTo>
                  <a:lnTo>
                    <a:pt x="278864" y="496987"/>
                  </a:lnTo>
                  <a:lnTo>
                    <a:pt x="281722" y="507464"/>
                  </a:lnTo>
                  <a:lnTo>
                    <a:pt x="282674" y="512227"/>
                  </a:lnTo>
                  <a:cubicBezTo>
                    <a:pt x="282674" y="512227"/>
                    <a:pt x="282674" y="511274"/>
                    <a:pt x="282674" y="512227"/>
                  </a:cubicBezTo>
                  <a:cubicBezTo>
                    <a:pt x="282674" y="514132"/>
                    <a:pt x="283627" y="516037"/>
                    <a:pt x="284579" y="517942"/>
                  </a:cubicBezTo>
                  <a:cubicBezTo>
                    <a:pt x="284579" y="517942"/>
                    <a:pt x="284579" y="517942"/>
                    <a:pt x="284579" y="518894"/>
                  </a:cubicBezTo>
                  <a:lnTo>
                    <a:pt x="284579" y="518894"/>
                  </a:lnTo>
                  <a:lnTo>
                    <a:pt x="284579" y="518894"/>
                  </a:lnTo>
                  <a:lnTo>
                    <a:pt x="284579" y="518894"/>
                  </a:lnTo>
                  <a:cubicBezTo>
                    <a:pt x="284579" y="518894"/>
                    <a:pt x="283627" y="517942"/>
                    <a:pt x="283627" y="517942"/>
                  </a:cubicBezTo>
                  <a:lnTo>
                    <a:pt x="287437" y="521752"/>
                  </a:lnTo>
                  <a:lnTo>
                    <a:pt x="294104" y="529372"/>
                  </a:lnTo>
                  <a:cubicBezTo>
                    <a:pt x="303629" y="539849"/>
                    <a:pt x="313154" y="551279"/>
                    <a:pt x="322679" y="560804"/>
                  </a:cubicBezTo>
                  <a:cubicBezTo>
                    <a:pt x="341729" y="580807"/>
                    <a:pt x="359827" y="600809"/>
                    <a:pt x="378877" y="619859"/>
                  </a:cubicBezTo>
                  <a:cubicBezTo>
                    <a:pt x="416024" y="657959"/>
                    <a:pt x="451267" y="694154"/>
                    <a:pt x="480794" y="724634"/>
                  </a:cubicBezTo>
                  <a:cubicBezTo>
                    <a:pt x="541754" y="785594"/>
                    <a:pt x="581759" y="825599"/>
                    <a:pt x="581759" y="825599"/>
                  </a:cubicBezTo>
                  <a:lnTo>
                    <a:pt x="581759" y="825599"/>
                  </a:lnTo>
                  <a:cubicBezTo>
                    <a:pt x="591284" y="835124"/>
                    <a:pt x="591284" y="850364"/>
                    <a:pt x="581759" y="859889"/>
                  </a:cubicBezTo>
                  <a:cubicBezTo>
                    <a:pt x="573187" y="868462"/>
                    <a:pt x="559852" y="869414"/>
                    <a:pt x="550327" y="861794"/>
                  </a:cubicBezTo>
                  <a:cubicBezTo>
                    <a:pt x="550327" y="861794"/>
                    <a:pt x="504607" y="826552"/>
                    <a:pt x="436979" y="774164"/>
                  </a:cubicBezTo>
                  <a:cubicBezTo>
                    <a:pt x="402689" y="747494"/>
                    <a:pt x="363637" y="717014"/>
                    <a:pt x="320774" y="682724"/>
                  </a:cubicBezTo>
                  <a:cubicBezTo>
                    <a:pt x="299819" y="666532"/>
                    <a:pt x="277912" y="647482"/>
                    <a:pt x="255052" y="629384"/>
                  </a:cubicBezTo>
                  <a:cubicBezTo>
                    <a:pt x="243622" y="619859"/>
                    <a:pt x="233144" y="611287"/>
                    <a:pt x="222667" y="601762"/>
                  </a:cubicBezTo>
                  <a:lnTo>
                    <a:pt x="214094" y="595094"/>
                  </a:lnTo>
                  <a:lnTo>
                    <a:pt x="210284" y="591284"/>
                  </a:lnTo>
                  <a:lnTo>
                    <a:pt x="206474" y="587474"/>
                  </a:lnTo>
                  <a:cubicBezTo>
                    <a:pt x="205522" y="586522"/>
                    <a:pt x="204569" y="585569"/>
                    <a:pt x="203617" y="583664"/>
                  </a:cubicBezTo>
                  <a:cubicBezTo>
                    <a:pt x="195044" y="574139"/>
                    <a:pt x="188377" y="564614"/>
                    <a:pt x="182662" y="553184"/>
                  </a:cubicBezTo>
                  <a:cubicBezTo>
                    <a:pt x="181709" y="550327"/>
                    <a:pt x="179804" y="546517"/>
                    <a:pt x="178852" y="543659"/>
                  </a:cubicBezTo>
                  <a:lnTo>
                    <a:pt x="176947" y="538897"/>
                  </a:lnTo>
                  <a:lnTo>
                    <a:pt x="173137" y="529372"/>
                  </a:lnTo>
                  <a:lnTo>
                    <a:pt x="165517" y="509369"/>
                  </a:lnTo>
                  <a:cubicBezTo>
                    <a:pt x="160754" y="496034"/>
                    <a:pt x="155039" y="482699"/>
                    <a:pt x="150277" y="469364"/>
                  </a:cubicBezTo>
                  <a:cubicBezTo>
                    <a:pt x="139799" y="442694"/>
                    <a:pt x="129322" y="416977"/>
                    <a:pt x="119797" y="392212"/>
                  </a:cubicBezTo>
                  <a:cubicBezTo>
                    <a:pt x="99794" y="342682"/>
                    <a:pt x="81697" y="296009"/>
                    <a:pt x="65504" y="256004"/>
                  </a:cubicBezTo>
                  <a:cubicBezTo>
                    <a:pt x="34072" y="175994"/>
                    <a:pt x="13117" y="122654"/>
                    <a:pt x="13117" y="122654"/>
                  </a:cubicBezTo>
                  <a:cubicBezTo>
                    <a:pt x="-4028" y="78839"/>
                    <a:pt x="16927" y="30262"/>
                    <a:pt x="60742" y="13117"/>
                  </a:cubicBezTo>
                  <a:cubicBezTo>
                    <a:pt x="104557" y="-4028"/>
                    <a:pt x="153134" y="16927"/>
                    <a:pt x="170279" y="60742"/>
                  </a:cubicBezTo>
                  <a:cubicBezTo>
                    <a:pt x="172184" y="65504"/>
                    <a:pt x="173137" y="69314"/>
                    <a:pt x="174089" y="73124"/>
                  </a:cubicBez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18" name="Freeform: Shape 116">
              <a:extLst>
                <a:ext uri="{FF2B5EF4-FFF2-40B4-BE49-F238E27FC236}">
                  <a16:creationId xmlns:a16="http://schemas.microsoft.com/office/drawing/2014/main" xmlns="" id="{7C84FD1C-AEC6-4A26-8A7A-9D21DE35B837}"/>
                </a:ext>
              </a:extLst>
            </p:cNvPr>
            <p:cNvSpPr/>
            <p:nvPr/>
          </p:nvSpPr>
          <p:spPr>
            <a:xfrm>
              <a:off x="5985190" y="2487454"/>
              <a:ext cx="752473" cy="552450"/>
            </a:xfrm>
            <a:custGeom>
              <a:avLst/>
              <a:gdLst>
                <a:gd name="connsiteX0" fmla="*/ 677532 w 752475"/>
                <a:gd name="connsiteY0" fmla="*/ 489109 h 552450"/>
                <a:gd name="connsiteX1" fmla="*/ 412737 w 752475"/>
                <a:gd name="connsiteY1" fmla="*/ 521494 h 552450"/>
                <a:gd name="connsiteX2" fmla="*/ 259385 w 752475"/>
                <a:gd name="connsiteY2" fmla="*/ 540544 h 552450"/>
                <a:gd name="connsiteX3" fmla="*/ 228905 w 752475"/>
                <a:gd name="connsiteY3" fmla="*/ 544354 h 552450"/>
                <a:gd name="connsiteX4" fmla="*/ 118415 w 752475"/>
                <a:gd name="connsiteY4" fmla="*/ 493871 h 552450"/>
                <a:gd name="connsiteX5" fmla="*/ 92697 w 752475"/>
                <a:gd name="connsiteY5" fmla="*/ 415766 h 552450"/>
                <a:gd name="connsiteX6" fmla="*/ 79362 w 752475"/>
                <a:gd name="connsiteY6" fmla="*/ 355759 h 552450"/>
                <a:gd name="connsiteX7" fmla="*/ 56502 w 752475"/>
                <a:gd name="connsiteY7" fmla="*/ 255746 h 552450"/>
                <a:gd name="connsiteX8" fmla="*/ 18402 w 752475"/>
                <a:gd name="connsiteY8" fmla="*/ 86201 h 552450"/>
                <a:gd name="connsiteX9" fmla="*/ 7925 w 752475"/>
                <a:gd name="connsiteY9" fmla="*/ 37624 h 552450"/>
                <a:gd name="connsiteX10" fmla="*/ 31737 w 752475"/>
                <a:gd name="connsiteY10" fmla="*/ 7144 h 552450"/>
                <a:gd name="connsiteX11" fmla="*/ 55550 w 752475"/>
                <a:gd name="connsiteY11" fmla="*/ 26194 h 552450"/>
                <a:gd name="connsiteX12" fmla="*/ 145085 w 752475"/>
                <a:gd name="connsiteY12" fmla="*/ 269081 h 552450"/>
                <a:gd name="connsiteX13" fmla="*/ 181280 w 752475"/>
                <a:gd name="connsiteY13" fmla="*/ 367189 h 552450"/>
                <a:gd name="connsiteX14" fmla="*/ 190805 w 752475"/>
                <a:gd name="connsiteY14" fmla="*/ 392906 h 552450"/>
                <a:gd name="connsiteX15" fmla="*/ 199377 w 752475"/>
                <a:gd name="connsiteY15" fmla="*/ 417671 h 552450"/>
                <a:gd name="connsiteX16" fmla="*/ 213665 w 752475"/>
                <a:gd name="connsiteY16" fmla="*/ 430054 h 552450"/>
                <a:gd name="connsiteX17" fmla="*/ 208902 w 752475"/>
                <a:gd name="connsiteY17" fmla="*/ 431006 h 552450"/>
                <a:gd name="connsiteX18" fmla="*/ 467982 w 752475"/>
                <a:gd name="connsiteY18" fmla="*/ 367189 h 552450"/>
                <a:gd name="connsiteX19" fmla="*/ 618477 w 752475"/>
                <a:gd name="connsiteY19" fmla="*/ 330041 h 552450"/>
                <a:gd name="connsiteX20" fmla="*/ 648005 w 752475"/>
                <a:gd name="connsiteY20" fmla="*/ 322421 h 552450"/>
                <a:gd name="connsiteX21" fmla="*/ 743255 w 752475"/>
                <a:gd name="connsiteY21" fmla="*/ 364331 h 552450"/>
                <a:gd name="connsiteX22" fmla="*/ 677532 w 752475"/>
                <a:gd name="connsiteY22" fmla="*/ 489109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2475" h="552450">
                  <a:moveTo>
                    <a:pt x="677532" y="489109"/>
                  </a:moveTo>
                  <a:cubicBezTo>
                    <a:pt x="588950" y="499586"/>
                    <a:pt x="501320" y="511016"/>
                    <a:pt x="412737" y="521494"/>
                  </a:cubicBezTo>
                  <a:cubicBezTo>
                    <a:pt x="361302" y="528161"/>
                    <a:pt x="310820" y="533876"/>
                    <a:pt x="259385" y="540544"/>
                  </a:cubicBezTo>
                  <a:cubicBezTo>
                    <a:pt x="248907" y="541496"/>
                    <a:pt x="239382" y="543401"/>
                    <a:pt x="228905" y="544354"/>
                  </a:cubicBezTo>
                  <a:cubicBezTo>
                    <a:pt x="186042" y="550069"/>
                    <a:pt x="142227" y="530066"/>
                    <a:pt x="118415" y="493871"/>
                  </a:cubicBezTo>
                  <a:cubicBezTo>
                    <a:pt x="103175" y="471011"/>
                    <a:pt x="99365" y="442436"/>
                    <a:pt x="92697" y="415766"/>
                  </a:cubicBezTo>
                  <a:cubicBezTo>
                    <a:pt x="87935" y="395764"/>
                    <a:pt x="83172" y="375761"/>
                    <a:pt x="79362" y="355759"/>
                  </a:cubicBezTo>
                  <a:cubicBezTo>
                    <a:pt x="71742" y="322421"/>
                    <a:pt x="64122" y="289084"/>
                    <a:pt x="56502" y="255746"/>
                  </a:cubicBezTo>
                  <a:cubicBezTo>
                    <a:pt x="44120" y="199549"/>
                    <a:pt x="30785" y="142399"/>
                    <a:pt x="18402" y="86201"/>
                  </a:cubicBezTo>
                  <a:cubicBezTo>
                    <a:pt x="14592" y="70009"/>
                    <a:pt x="10782" y="53816"/>
                    <a:pt x="7925" y="37624"/>
                  </a:cubicBezTo>
                  <a:cubicBezTo>
                    <a:pt x="4115" y="22384"/>
                    <a:pt x="14592" y="7144"/>
                    <a:pt x="31737" y="7144"/>
                  </a:cubicBezTo>
                  <a:cubicBezTo>
                    <a:pt x="44120" y="7144"/>
                    <a:pt x="51740" y="15716"/>
                    <a:pt x="55550" y="26194"/>
                  </a:cubicBezTo>
                  <a:cubicBezTo>
                    <a:pt x="85077" y="107156"/>
                    <a:pt x="114605" y="188119"/>
                    <a:pt x="145085" y="269081"/>
                  </a:cubicBezTo>
                  <a:cubicBezTo>
                    <a:pt x="157467" y="301466"/>
                    <a:pt x="168897" y="334804"/>
                    <a:pt x="181280" y="367189"/>
                  </a:cubicBezTo>
                  <a:cubicBezTo>
                    <a:pt x="184137" y="375761"/>
                    <a:pt x="187947" y="384334"/>
                    <a:pt x="190805" y="392906"/>
                  </a:cubicBezTo>
                  <a:cubicBezTo>
                    <a:pt x="193662" y="401479"/>
                    <a:pt x="196520" y="409099"/>
                    <a:pt x="199377" y="417671"/>
                  </a:cubicBezTo>
                  <a:cubicBezTo>
                    <a:pt x="201282" y="422434"/>
                    <a:pt x="205092" y="437674"/>
                    <a:pt x="213665" y="430054"/>
                  </a:cubicBezTo>
                  <a:cubicBezTo>
                    <a:pt x="211760" y="430054"/>
                    <a:pt x="210807" y="430054"/>
                    <a:pt x="208902" y="431006"/>
                  </a:cubicBezTo>
                  <a:cubicBezTo>
                    <a:pt x="295580" y="410051"/>
                    <a:pt x="381305" y="388144"/>
                    <a:pt x="467982" y="367189"/>
                  </a:cubicBezTo>
                  <a:cubicBezTo>
                    <a:pt x="518465" y="354806"/>
                    <a:pt x="567995" y="342424"/>
                    <a:pt x="618477" y="330041"/>
                  </a:cubicBezTo>
                  <a:cubicBezTo>
                    <a:pt x="628002" y="327184"/>
                    <a:pt x="638480" y="325279"/>
                    <a:pt x="648005" y="322421"/>
                  </a:cubicBezTo>
                  <a:cubicBezTo>
                    <a:pt x="685152" y="312896"/>
                    <a:pt x="725157" y="330041"/>
                    <a:pt x="743255" y="364331"/>
                  </a:cubicBezTo>
                  <a:cubicBezTo>
                    <a:pt x="769925" y="416719"/>
                    <a:pt x="735635" y="481489"/>
                    <a:pt x="677532" y="489109"/>
                  </a:cubicBez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19" name="Freeform: Shape 117">
              <a:extLst>
                <a:ext uri="{FF2B5EF4-FFF2-40B4-BE49-F238E27FC236}">
                  <a16:creationId xmlns:a16="http://schemas.microsoft.com/office/drawing/2014/main" xmlns="" id="{C3188A3F-C1BF-426F-AF53-526DB6CF17AF}"/>
                </a:ext>
              </a:extLst>
            </p:cNvPr>
            <p:cNvSpPr/>
            <p:nvPr/>
          </p:nvSpPr>
          <p:spPr>
            <a:xfrm>
              <a:off x="6941235" y="2830971"/>
              <a:ext cx="590548" cy="866774"/>
            </a:xfrm>
            <a:custGeom>
              <a:avLst/>
              <a:gdLst>
                <a:gd name="connsiteX0" fmla="*/ 173923 w 590550"/>
                <a:gd name="connsiteY0" fmla="*/ 72250 h 866775"/>
                <a:gd name="connsiteX1" fmla="*/ 283461 w 590550"/>
                <a:gd name="connsiteY1" fmla="*/ 512304 h 866775"/>
                <a:gd name="connsiteX2" fmla="*/ 285366 w 590550"/>
                <a:gd name="connsiteY2" fmla="*/ 518972 h 866775"/>
                <a:gd name="connsiteX3" fmla="*/ 284413 w 590550"/>
                <a:gd name="connsiteY3" fmla="*/ 518020 h 866775"/>
                <a:gd name="connsiteX4" fmla="*/ 318703 w 590550"/>
                <a:gd name="connsiteY4" fmla="*/ 556120 h 866775"/>
                <a:gd name="connsiteX5" fmla="*/ 381568 w 590550"/>
                <a:gd name="connsiteY5" fmla="*/ 622795 h 866775"/>
                <a:gd name="connsiteX6" fmla="*/ 501583 w 590550"/>
                <a:gd name="connsiteY6" fmla="*/ 745667 h 866775"/>
                <a:gd name="connsiteX7" fmla="*/ 579688 w 590550"/>
                <a:gd name="connsiteY7" fmla="*/ 823772 h 866775"/>
                <a:gd name="connsiteX8" fmla="*/ 584451 w 590550"/>
                <a:gd name="connsiteY8" fmla="*/ 859014 h 866775"/>
                <a:gd name="connsiteX9" fmla="*/ 547303 w 590550"/>
                <a:gd name="connsiteY9" fmla="*/ 859967 h 866775"/>
                <a:gd name="connsiteX10" fmla="*/ 321561 w 590550"/>
                <a:gd name="connsiteY10" fmla="*/ 683755 h 866775"/>
                <a:gd name="connsiteX11" fmla="*/ 250123 w 590550"/>
                <a:gd name="connsiteY11" fmla="*/ 625652 h 866775"/>
                <a:gd name="connsiteX12" fmla="*/ 210118 w 590550"/>
                <a:gd name="connsiteY12" fmla="*/ 591362 h 866775"/>
                <a:gd name="connsiteX13" fmla="*/ 165351 w 590550"/>
                <a:gd name="connsiteY13" fmla="*/ 509447 h 866775"/>
                <a:gd name="connsiteX14" fmla="*/ 40573 w 590550"/>
                <a:gd name="connsiteY14" fmla="*/ 192264 h 866775"/>
                <a:gd name="connsiteX15" fmla="*/ 11045 w 590550"/>
                <a:gd name="connsiteY15" fmla="*/ 117017 h 866775"/>
                <a:gd name="connsiteX16" fmla="*/ 60576 w 590550"/>
                <a:gd name="connsiteY16" fmla="*/ 12242 h 866775"/>
                <a:gd name="connsiteX17" fmla="*/ 173923 w 590550"/>
                <a:gd name="connsiteY17" fmla="*/ 72250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0550" h="866775">
                  <a:moveTo>
                    <a:pt x="173923" y="72250"/>
                  </a:moveTo>
                  <a:cubicBezTo>
                    <a:pt x="210118" y="218934"/>
                    <a:pt x="247266" y="365620"/>
                    <a:pt x="283461" y="512304"/>
                  </a:cubicBezTo>
                  <a:cubicBezTo>
                    <a:pt x="283461" y="513257"/>
                    <a:pt x="284413" y="517067"/>
                    <a:pt x="285366" y="518972"/>
                  </a:cubicBezTo>
                  <a:cubicBezTo>
                    <a:pt x="285366" y="518972"/>
                    <a:pt x="285366" y="518972"/>
                    <a:pt x="284413" y="518020"/>
                  </a:cubicBezTo>
                  <a:cubicBezTo>
                    <a:pt x="296795" y="530402"/>
                    <a:pt x="307273" y="543737"/>
                    <a:pt x="318703" y="556120"/>
                  </a:cubicBezTo>
                  <a:cubicBezTo>
                    <a:pt x="339658" y="578980"/>
                    <a:pt x="360613" y="600887"/>
                    <a:pt x="381568" y="622795"/>
                  </a:cubicBezTo>
                  <a:cubicBezTo>
                    <a:pt x="421573" y="663752"/>
                    <a:pt x="461578" y="704709"/>
                    <a:pt x="501583" y="745667"/>
                  </a:cubicBezTo>
                  <a:cubicBezTo>
                    <a:pt x="527301" y="771384"/>
                    <a:pt x="553018" y="798055"/>
                    <a:pt x="579688" y="823772"/>
                  </a:cubicBezTo>
                  <a:cubicBezTo>
                    <a:pt x="589213" y="833297"/>
                    <a:pt x="593976" y="846632"/>
                    <a:pt x="584451" y="859014"/>
                  </a:cubicBezTo>
                  <a:cubicBezTo>
                    <a:pt x="573973" y="871397"/>
                    <a:pt x="558733" y="869492"/>
                    <a:pt x="547303" y="859967"/>
                  </a:cubicBezTo>
                  <a:cubicBezTo>
                    <a:pt x="471103" y="801864"/>
                    <a:pt x="395855" y="743762"/>
                    <a:pt x="321561" y="683755"/>
                  </a:cubicBezTo>
                  <a:cubicBezTo>
                    <a:pt x="297748" y="664705"/>
                    <a:pt x="273936" y="645655"/>
                    <a:pt x="250123" y="625652"/>
                  </a:cubicBezTo>
                  <a:cubicBezTo>
                    <a:pt x="236788" y="614222"/>
                    <a:pt x="222501" y="603745"/>
                    <a:pt x="210118" y="591362"/>
                  </a:cubicBezTo>
                  <a:cubicBezTo>
                    <a:pt x="187258" y="568502"/>
                    <a:pt x="176780" y="538975"/>
                    <a:pt x="165351" y="509447"/>
                  </a:cubicBezTo>
                  <a:cubicBezTo>
                    <a:pt x="123441" y="403720"/>
                    <a:pt x="82483" y="297992"/>
                    <a:pt x="40573" y="192264"/>
                  </a:cubicBezTo>
                  <a:cubicBezTo>
                    <a:pt x="31048" y="167500"/>
                    <a:pt x="19618" y="142734"/>
                    <a:pt x="11045" y="117017"/>
                  </a:cubicBezTo>
                  <a:cubicBezTo>
                    <a:pt x="-2289" y="75107"/>
                    <a:pt x="19618" y="28434"/>
                    <a:pt x="60576" y="12242"/>
                  </a:cubicBezTo>
                  <a:cubicBezTo>
                    <a:pt x="107248" y="-4903"/>
                    <a:pt x="161541" y="22720"/>
                    <a:pt x="173923" y="72250"/>
                  </a:cubicBez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20" name="Freeform: Shape 118">
              <a:extLst>
                <a:ext uri="{FF2B5EF4-FFF2-40B4-BE49-F238E27FC236}">
                  <a16:creationId xmlns:a16="http://schemas.microsoft.com/office/drawing/2014/main" xmlns="" id="{2FF57C12-7B08-432F-BB74-0D588370F092}"/>
                </a:ext>
              </a:extLst>
            </p:cNvPr>
            <p:cNvSpPr/>
            <p:nvPr/>
          </p:nvSpPr>
          <p:spPr>
            <a:xfrm>
              <a:off x="5999306" y="2580799"/>
              <a:ext cx="733423" cy="457200"/>
            </a:xfrm>
            <a:custGeom>
              <a:avLst/>
              <a:gdLst>
                <a:gd name="connsiteX0" fmla="*/ 703421 w 733425"/>
                <a:gd name="connsiteY0" fmla="*/ 354806 h 457200"/>
                <a:gd name="connsiteX1" fmla="*/ 428149 w 733425"/>
                <a:gd name="connsiteY1" fmla="*/ 399574 h 457200"/>
                <a:gd name="connsiteX2" fmla="*/ 268129 w 733425"/>
                <a:gd name="connsiteY2" fmla="*/ 425291 h 457200"/>
                <a:gd name="connsiteX3" fmla="*/ 236696 w 733425"/>
                <a:gd name="connsiteY3" fmla="*/ 430054 h 457200"/>
                <a:gd name="connsiteX4" fmla="*/ 118586 w 733425"/>
                <a:gd name="connsiteY4" fmla="*/ 382429 h 457200"/>
                <a:gd name="connsiteX5" fmla="*/ 89059 w 733425"/>
                <a:gd name="connsiteY5" fmla="*/ 303371 h 457200"/>
                <a:gd name="connsiteX6" fmla="*/ 71914 w 733425"/>
                <a:gd name="connsiteY6" fmla="*/ 242411 h 457200"/>
                <a:gd name="connsiteX7" fmla="*/ 44291 w 733425"/>
                <a:gd name="connsiteY7" fmla="*/ 141446 h 457200"/>
                <a:gd name="connsiteX8" fmla="*/ 7144 w 733425"/>
                <a:gd name="connsiteY8" fmla="*/ 7144 h 457200"/>
                <a:gd name="connsiteX9" fmla="*/ 42386 w 733425"/>
                <a:gd name="connsiteY9" fmla="*/ 162401 h 457200"/>
                <a:gd name="connsiteX10" fmla="*/ 65246 w 733425"/>
                <a:gd name="connsiteY10" fmla="*/ 262414 h 457200"/>
                <a:gd name="connsiteX11" fmla="*/ 78581 w 733425"/>
                <a:gd name="connsiteY11" fmla="*/ 322421 h 457200"/>
                <a:gd name="connsiteX12" fmla="*/ 104299 w 733425"/>
                <a:gd name="connsiteY12" fmla="*/ 400526 h 457200"/>
                <a:gd name="connsiteX13" fmla="*/ 214789 w 733425"/>
                <a:gd name="connsiteY13" fmla="*/ 451009 h 457200"/>
                <a:gd name="connsiteX14" fmla="*/ 245269 w 733425"/>
                <a:gd name="connsiteY14" fmla="*/ 447199 h 457200"/>
                <a:gd name="connsiteX15" fmla="*/ 398621 w 733425"/>
                <a:gd name="connsiteY15" fmla="*/ 428149 h 457200"/>
                <a:gd name="connsiteX16" fmla="*/ 663416 w 733425"/>
                <a:gd name="connsiteY16" fmla="*/ 395764 h 457200"/>
                <a:gd name="connsiteX17" fmla="*/ 730091 w 733425"/>
                <a:gd name="connsiteY17" fmla="*/ 346234 h 457200"/>
                <a:gd name="connsiteX18" fmla="*/ 703421 w 733425"/>
                <a:gd name="connsiteY18" fmla="*/ 354806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33425" h="457200">
                  <a:moveTo>
                    <a:pt x="703421" y="354806"/>
                  </a:moveTo>
                  <a:cubicBezTo>
                    <a:pt x="611981" y="370046"/>
                    <a:pt x="519589" y="384334"/>
                    <a:pt x="428149" y="399574"/>
                  </a:cubicBezTo>
                  <a:cubicBezTo>
                    <a:pt x="374809" y="408146"/>
                    <a:pt x="321469" y="416719"/>
                    <a:pt x="268129" y="425291"/>
                  </a:cubicBezTo>
                  <a:cubicBezTo>
                    <a:pt x="257651" y="427196"/>
                    <a:pt x="247174" y="429101"/>
                    <a:pt x="236696" y="430054"/>
                  </a:cubicBezTo>
                  <a:cubicBezTo>
                    <a:pt x="191929" y="437674"/>
                    <a:pt x="145256" y="418624"/>
                    <a:pt x="118586" y="382429"/>
                  </a:cubicBezTo>
                  <a:cubicBezTo>
                    <a:pt x="101441" y="359569"/>
                    <a:pt x="96679" y="330994"/>
                    <a:pt x="89059" y="303371"/>
                  </a:cubicBezTo>
                  <a:cubicBezTo>
                    <a:pt x="83344" y="283369"/>
                    <a:pt x="77629" y="262414"/>
                    <a:pt x="71914" y="242411"/>
                  </a:cubicBezTo>
                  <a:cubicBezTo>
                    <a:pt x="62389" y="209074"/>
                    <a:pt x="53816" y="174784"/>
                    <a:pt x="44291" y="141446"/>
                  </a:cubicBezTo>
                  <a:cubicBezTo>
                    <a:pt x="31909" y="96679"/>
                    <a:pt x="19526" y="51911"/>
                    <a:pt x="7144" y="7144"/>
                  </a:cubicBezTo>
                  <a:cubicBezTo>
                    <a:pt x="18574" y="58579"/>
                    <a:pt x="30956" y="110014"/>
                    <a:pt x="42386" y="162401"/>
                  </a:cubicBezTo>
                  <a:cubicBezTo>
                    <a:pt x="50006" y="195739"/>
                    <a:pt x="57626" y="229076"/>
                    <a:pt x="65246" y="262414"/>
                  </a:cubicBezTo>
                  <a:cubicBezTo>
                    <a:pt x="70009" y="282416"/>
                    <a:pt x="74771" y="302419"/>
                    <a:pt x="78581" y="322421"/>
                  </a:cubicBezTo>
                  <a:cubicBezTo>
                    <a:pt x="84296" y="349091"/>
                    <a:pt x="88106" y="377666"/>
                    <a:pt x="104299" y="400526"/>
                  </a:cubicBezTo>
                  <a:cubicBezTo>
                    <a:pt x="128111" y="436721"/>
                    <a:pt x="171926" y="456724"/>
                    <a:pt x="214789" y="451009"/>
                  </a:cubicBezTo>
                  <a:cubicBezTo>
                    <a:pt x="225266" y="450056"/>
                    <a:pt x="234791" y="448151"/>
                    <a:pt x="245269" y="447199"/>
                  </a:cubicBezTo>
                  <a:cubicBezTo>
                    <a:pt x="296704" y="440531"/>
                    <a:pt x="347186" y="434816"/>
                    <a:pt x="398621" y="428149"/>
                  </a:cubicBezTo>
                  <a:cubicBezTo>
                    <a:pt x="487204" y="417671"/>
                    <a:pt x="574834" y="406241"/>
                    <a:pt x="663416" y="395764"/>
                  </a:cubicBezTo>
                  <a:cubicBezTo>
                    <a:pt x="693896" y="391954"/>
                    <a:pt x="717709" y="371951"/>
                    <a:pt x="730091" y="346234"/>
                  </a:cubicBezTo>
                  <a:cubicBezTo>
                    <a:pt x="721519" y="350044"/>
                    <a:pt x="712946" y="353854"/>
                    <a:pt x="703421" y="354806"/>
                  </a:cubicBezTo>
                  <a:close/>
                </a:path>
              </a:pathLst>
            </a:custGeom>
            <a:solidFill>
              <a:srgbClr val="EDB6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21" name="Freeform: Shape 119">
              <a:extLst>
                <a:ext uri="{FF2B5EF4-FFF2-40B4-BE49-F238E27FC236}">
                  <a16:creationId xmlns:a16="http://schemas.microsoft.com/office/drawing/2014/main" xmlns="" id="{FFA0539C-76B8-4FE0-B9C6-67D3673E88C1}"/>
                </a:ext>
              </a:extLst>
            </p:cNvPr>
            <p:cNvSpPr/>
            <p:nvPr/>
          </p:nvSpPr>
          <p:spPr>
            <a:xfrm>
              <a:off x="6940044" y="2839879"/>
              <a:ext cx="590548" cy="857249"/>
            </a:xfrm>
            <a:custGeom>
              <a:avLst/>
              <a:gdLst>
                <a:gd name="connsiteX0" fmla="*/ 556114 w 590550"/>
                <a:gd name="connsiteY0" fmla="*/ 840581 h 857250"/>
                <a:gd name="connsiteX1" fmla="*/ 335134 w 590550"/>
                <a:gd name="connsiteY1" fmla="*/ 658654 h 857250"/>
                <a:gd name="connsiteX2" fmla="*/ 265602 w 590550"/>
                <a:gd name="connsiteY2" fmla="*/ 598646 h 857250"/>
                <a:gd name="connsiteX3" fmla="*/ 226549 w 590550"/>
                <a:gd name="connsiteY3" fmla="*/ 563404 h 857250"/>
                <a:gd name="connsiteX4" fmla="*/ 183687 w 590550"/>
                <a:gd name="connsiteY4" fmla="*/ 480536 h 857250"/>
                <a:gd name="connsiteX5" fmla="*/ 67482 w 590550"/>
                <a:gd name="connsiteY5" fmla="*/ 159544 h 857250"/>
                <a:gd name="connsiteX6" fmla="*/ 39859 w 590550"/>
                <a:gd name="connsiteY6" fmla="*/ 83344 h 857250"/>
                <a:gd name="connsiteX7" fmla="*/ 55099 w 590550"/>
                <a:gd name="connsiteY7" fmla="*/ 7144 h 857250"/>
                <a:gd name="connsiteX8" fmla="*/ 11284 w 590550"/>
                <a:gd name="connsiteY8" fmla="*/ 109061 h 857250"/>
                <a:gd name="connsiteX9" fmla="*/ 40812 w 590550"/>
                <a:gd name="connsiteY9" fmla="*/ 184309 h 857250"/>
                <a:gd name="connsiteX10" fmla="*/ 165589 w 590550"/>
                <a:gd name="connsiteY10" fmla="*/ 501491 h 857250"/>
                <a:gd name="connsiteX11" fmla="*/ 210357 w 590550"/>
                <a:gd name="connsiteY11" fmla="*/ 583406 h 857250"/>
                <a:gd name="connsiteX12" fmla="*/ 250362 w 590550"/>
                <a:gd name="connsiteY12" fmla="*/ 617696 h 857250"/>
                <a:gd name="connsiteX13" fmla="*/ 321799 w 590550"/>
                <a:gd name="connsiteY13" fmla="*/ 675799 h 857250"/>
                <a:gd name="connsiteX14" fmla="*/ 547542 w 590550"/>
                <a:gd name="connsiteY14" fmla="*/ 852011 h 857250"/>
                <a:gd name="connsiteX15" fmla="*/ 584689 w 590550"/>
                <a:gd name="connsiteY15" fmla="*/ 851059 h 857250"/>
                <a:gd name="connsiteX16" fmla="*/ 588499 w 590550"/>
                <a:gd name="connsiteY16" fmla="*/ 844391 h 857250"/>
                <a:gd name="connsiteX17" fmla="*/ 556114 w 590550"/>
                <a:gd name="connsiteY17" fmla="*/ 84058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0550" h="857250">
                  <a:moveTo>
                    <a:pt x="556114" y="840581"/>
                  </a:moveTo>
                  <a:cubicBezTo>
                    <a:pt x="481819" y="780574"/>
                    <a:pt x="407524" y="719614"/>
                    <a:pt x="335134" y="658654"/>
                  </a:cubicBezTo>
                  <a:cubicBezTo>
                    <a:pt x="311322" y="638651"/>
                    <a:pt x="288462" y="618649"/>
                    <a:pt x="265602" y="598646"/>
                  </a:cubicBezTo>
                  <a:cubicBezTo>
                    <a:pt x="252267" y="587216"/>
                    <a:pt x="238932" y="575786"/>
                    <a:pt x="226549" y="563404"/>
                  </a:cubicBezTo>
                  <a:cubicBezTo>
                    <a:pt x="203689" y="539591"/>
                    <a:pt x="195117" y="511016"/>
                    <a:pt x="183687" y="480536"/>
                  </a:cubicBezTo>
                  <a:cubicBezTo>
                    <a:pt x="144634" y="373856"/>
                    <a:pt x="106534" y="267176"/>
                    <a:pt x="67482" y="159544"/>
                  </a:cubicBezTo>
                  <a:cubicBezTo>
                    <a:pt x="57957" y="134779"/>
                    <a:pt x="47479" y="109061"/>
                    <a:pt x="39859" y="83344"/>
                  </a:cubicBezTo>
                  <a:cubicBezTo>
                    <a:pt x="32239" y="56674"/>
                    <a:pt x="38907" y="28099"/>
                    <a:pt x="55099" y="7144"/>
                  </a:cubicBezTo>
                  <a:cubicBezTo>
                    <a:pt x="17952" y="25241"/>
                    <a:pt x="-2051" y="69056"/>
                    <a:pt x="11284" y="109061"/>
                  </a:cubicBezTo>
                  <a:cubicBezTo>
                    <a:pt x="19857" y="134779"/>
                    <a:pt x="31287" y="159544"/>
                    <a:pt x="40812" y="184309"/>
                  </a:cubicBezTo>
                  <a:cubicBezTo>
                    <a:pt x="82722" y="290036"/>
                    <a:pt x="123679" y="395764"/>
                    <a:pt x="165589" y="501491"/>
                  </a:cubicBezTo>
                  <a:cubicBezTo>
                    <a:pt x="177019" y="531019"/>
                    <a:pt x="187497" y="559594"/>
                    <a:pt x="210357" y="583406"/>
                  </a:cubicBezTo>
                  <a:cubicBezTo>
                    <a:pt x="222739" y="595789"/>
                    <a:pt x="237027" y="606266"/>
                    <a:pt x="250362" y="617696"/>
                  </a:cubicBezTo>
                  <a:cubicBezTo>
                    <a:pt x="274174" y="637699"/>
                    <a:pt x="297034" y="656749"/>
                    <a:pt x="321799" y="675799"/>
                  </a:cubicBezTo>
                  <a:cubicBezTo>
                    <a:pt x="396094" y="735806"/>
                    <a:pt x="472294" y="793909"/>
                    <a:pt x="547542" y="852011"/>
                  </a:cubicBezTo>
                  <a:cubicBezTo>
                    <a:pt x="558972" y="860584"/>
                    <a:pt x="574212" y="863441"/>
                    <a:pt x="584689" y="851059"/>
                  </a:cubicBezTo>
                  <a:cubicBezTo>
                    <a:pt x="586594" y="849154"/>
                    <a:pt x="587547" y="847249"/>
                    <a:pt x="588499" y="844391"/>
                  </a:cubicBezTo>
                  <a:cubicBezTo>
                    <a:pt x="578974" y="852011"/>
                    <a:pt x="565639" y="848201"/>
                    <a:pt x="556114" y="840581"/>
                  </a:cubicBezTo>
                  <a:close/>
                </a:path>
              </a:pathLst>
            </a:custGeom>
            <a:solidFill>
              <a:srgbClr val="EDB6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22" name="Freeform: Shape 120">
              <a:extLst>
                <a:ext uri="{FF2B5EF4-FFF2-40B4-BE49-F238E27FC236}">
                  <a16:creationId xmlns:a16="http://schemas.microsoft.com/office/drawing/2014/main" xmlns="" id="{824DE36C-5787-4A85-B3BC-4F5BD5ADA6E3}"/>
                </a:ext>
              </a:extLst>
            </p:cNvPr>
            <p:cNvSpPr/>
            <p:nvPr/>
          </p:nvSpPr>
          <p:spPr>
            <a:xfrm>
              <a:off x="5921096" y="2257901"/>
              <a:ext cx="152400" cy="285750"/>
            </a:xfrm>
            <a:custGeom>
              <a:avLst/>
              <a:gdLst>
                <a:gd name="connsiteX0" fmla="*/ 50112 w 152400"/>
                <a:gd name="connsiteY0" fmla="*/ 7144 h 285750"/>
                <a:gd name="connsiteX1" fmla="*/ 7250 w 152400"/>
                <a:gd name="connsiteY1" fmla="*/ 123349 h 285750"/>
                <a:gd name="connsiteX2" fmla="*/ 77735 w 152400"/>
                <a:gd name="connsiteY2" fmla="*/ 283369 h 285750"/>
                <a:gd name="connsiteX3" fmla="*/ 119645 w 152400"/>
                <a:gd name="connsiteY3" fmla="*/ 273844 h 285750"/>
                <a:gd name="connsiteX4" fmla="*/ 146315 w 152400"/>
                <a:gd name="connsiteY4" fmla="*/ 118586 h 285750"/>
                <a:gd name="connsiteX5" fmla="*/ 50112 w 152400"/>
                <a:gd name="connsiteY5" fmla="*/ 7144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85750">
                  <a:moveTo>
                    <a:pt x="50112" y="7144"/>
                  </a:moveTo>
                  <a:cubicBezTo>
                    <a:pt x="46302" y="50959"/>
                    <a:pt x="55827" y="97631"/>
                    <a:pt x="7250" y="123349"/>
                  </a:cubicBezTo>
                  <a:cubicBezTo>
                    <a:pt x="5345" y="153829"/>
                    <a:pt x="29157" y="228124"/>
                    <a:pt x="77735" y="283369"/>
                  </a:cubicBezTo>
                  <a:lnTo>
                    <a:pt x="119645" y="273844"/>
                  </a:lnTo>
                  <a:lnTo>
                    <a:pt x="146315" y="118586"/>
                  </a:lnTo>
                  <a:cubicBezTo>
                    <a:pt x="104405" y="89059"/>
                    <a:pt x="71067" y="53816"/>
                    <a:pt x="50112" y="7144"/>
                  </a:cubicBezTo>
                  <a:close/>
                </a:path>
              </a:pathLst>
            </a:custGeom>
            <a:solidFill>
              <a:srgbClr val="EDB6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23" name="Freeform: Shape 121">
              <a:extLst>
                <a:ext uri="{FF2B5EF4-FFF2-40B4-BE49-F238E27FC236}">
                  <a16:creationId xmlns:a16="http://schemas.microsoft.com/office/drawing/2014/main" xmlns="" id="{5125E1E6-ED16-4137-859B-9244F33B8425}"/>
                </a:ext>
              </a:extLst>
            </p:cNvPr>
            <p:cNvSpPr/>
            <p:nvPr/>
          </p:nvSpPr>
          <p:spPr>
            <a:xfrm>
              <a:off x="6544943" y="3542405"/>
              <a:ext cx="542923" cy="1562099"/>
            </a:xfrm>
            <a:custGeom>
              <a:avLst/>
              <a:gdLst>
                <a:gd name="connsiteX0" fmla="*/ 269226 w 542925"/>
                <a:gd name="connsiteY0" fmla="*/ 640976 h 1562100"/>
                <a:gd name="connsiteX1" fmla="*/ 253986 w 542925"/>
                <a:gd name="connsiteY1" fmla="*/ 850526 h 1562100"/>
                <a:gd name="connsiteX2" fmla="*/ 245413 w 542925"/>
                <a:gd name="connsiteY2" fmla="*/ 1016260 h 1562100"/>
                <a:gd name="connsiteX3" fmla="*/ 232079 w 542925"/>
                <a:gd name="connsiteY3" fmla="*/ 1307726 h 1562100"/>
                <a:gd name="connsiteX4" fmla="*/ 223506 w 542925"/>
                <a:gd name="connsiteY4" fmla="*/ 1460126 h 1562100"/>
                <a:gd name="connsiteX5" fmla="*/ 219696 w 542925"/>
                <a:gd name="connsiteY5" fmla="*/ 1517276 h 1562100"/>
                <a:gd name="connsiteX6" fmla="*/ 173024 w 542925"/>
                <a:gd name="connsiteY6" fmla="*/ 1558233 h 1562100"/>
                <a:gd name="connsiteX7" fmla="*/ 145401 w 542925"/>
                <a:gd name="connsiteY7" fmla="*/ 1516323 h 1562100"/>
                <a:gd name="connsiteX8" fmla="*/ 62533 w 542925"/>
                <a:gd name="connsiteY8" fmla="*/ 986733 h 1562100"/>
                <a:gd name="connsiteX9" fmla="*/ 44436 w 542925"/>
                <a:gd name="connsiteY9" fmla="*/ 857193 h 1562100"/>
                <a:gd name="connsiteX10" fmla="*/ 7288 w 542925"/>
                <a:gd name="connsiteY10" fmla="*/ 381895 h 1562100"/>
                <a:gd name="connsiteX11" fmla="*/ 12051 w 542925"/>
                <a:gd name="connsiteY11" fmla="*/ 285693 h 1562100"/>
                <a:gd name="connsiteX12" fmla="*/ 22529 w 542925"/>
                <a:gd name="connsiteY12" fmla="*/ 207588 h 1562100"/>
                <a:gd name="connsiteX13" fmla="*/ 34911 w 542925"/>
                <a:gd name="connsiteY13" fmla="*/ 154248 h 1562100"/>
                <a:gd name="connsiteX14" fmla="*/ 40626 w 542925"/>
                <a:gd name="connsiteY14" fmla="*/ 134245 h 1562100"/>
                <a:gd name="connsiteX15" fmla="*/ 41579 w 542925"/>
                <a:gd name="connsiteY15" fmla="*/ 131388 h 1562100"/>
                <a:gd name="connsiteX16" fmla="*/ 249224 w 542925"/>
                <a:gd name="connsiteY16" fmla="*/ 13278 h 1562100"/>
                <a:gd name="connsiteX17" fmla="*/ 272084 w 542925"/>
                <a:gd name="connsiteY17" fmla="*/ 21850 h 1562100"/>
                <a:gd name="connsiteX18" fmla="*/ 294944 w 542925"/>
                <a:gd name="connsiteY18" fmla="*/ 13278 h 1562100"/>
                <a:gd name="connsiteX19" fmla="*/ 502588 w 542925"/>
                <a:gd name="connsiteY19" fmla="*/ 131388 h 1562100"/>
                <a:gd name="connsiteX20" fmla="*/ 503541 w 542925"/>
                <a:gd name="connsiteY20" fmla="*/ 134245 h 1562100"/>
                <a:gd name="connsiteX21" fmla="*/ 509256 w 542925"/>
                <a:gd name="connsiteY21" fmla="*/ 154248 h 1562100"/>
                <a:gd name="connsiteX22" fmla="*/ 521638 w 542925"/>
                <a:gd name="connsiteY22" fmla="*/ 207588 h 1562100"/>
                <a:gd name="connsiteX23" fmla="*/ 532116 w 542925"/>
                <a:gd name="connsiteY23" fmla="*/ 285693 h 1562100"/>
                <a:gd name="connsiteX24" fmla="*/ 536879 w 542925"/>
                <a:gd name="connsiteY24" fmla="*/ 381895 h 1562100"/>
                <a:gd name="connsiteX25" fmla="*/ 499731 w 542925"/>
                <a:gd name="connsiteY25" fmla="*/ 857193 h 1562100"/>
                <a:gd name="connsiteX26" fmla="*/ 481634 w 542925"/>
                <a:gd name="connsiteY26" fmla="*/ 986733 h 1562100"/>
                <a:gd name="connsiteX27" fmla="*/ 398766 w 542925"/>
                <a:gd name="connsiteY27" fmla="*/ 1516323 h 1562100"/>
                <a:gd name="connsiteX28" fmla="*/ 371144 w 542925"/>
                <a:gd name="connsiteY28" fmla="*/ 1558233 h 1562100"/>
                <a:gd name="connsiteX29" fmla="*/ 324471 w 542925"/>
                <a:gd name="connsiteY29" fmla="*/ 1517276 h 1562100"/>
                <a:gd name="connsiteX30" fmla="*/ 320661 w 542925"/>
                <a:gd name="connsiteY30" fmla="*/ 1460126 h 1562100"/>
                <a:gd name="connsiteX31" fmla="*/ 312088 w 542925"/>
                <a:gd name="connsiteY31" fmla="*/ 1307726 h 1562100"/>
                <a:gd name="connsiteX32" fmla="*/ 298754 w 542925"/>
                <a:gd name="connsiteY32" fmla="*/ 1016260 h 1562100"/>
                <a:gd name="connsiteX33" fmla="*/ 290181 w 542925"/>
                <a:gd name="connsiteY33" fmla="*/ 850526 h 1562100"/>
                <a:gd name="connsiteX34" fmla="*/ 269226 w 542925"/>
                <a:gd name="connsiteY34" fmla="*/ 640976 h 156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42925" h="1562100">
                  <a:moveTo>
                    <a:pt x="269226" y="640976"/>
                  </a:moveTo>
                  <a:cubicBezTo>
                    <a:pt x="262559" y="707651"/>
                    <a:pt x="257796" y="779088"/>
                    <a:pt x="253986" y="850526"/>
                  </a:cubicBezTo>
                  <a:cubicBezTo>
                    <a:pt x="251129" y="906723"/>
                    <a:pt x="248271" y="961968"/>
                    <a:pt x="245413" y="1016260"/>
                  </a:cubicBezTo>
                  <a:cubicBezTo>
                    <a:pt x="240651" y="1122940"/>
                    <a:pt x="235888" y="1224858"/>
                    <a:pt x="232079" y="1307726"/>
                  </a:cubicBezTo>
                  <a:cubicBezTo>
                    <a:pt x="229221" y="1370590"/>
                    <a:pt x="225411" y="1422978"/>
                    <a:pt x="223506" y="1460126"/>
                  </a:cubicBezTo>
                  <a:cubicBezTo>
                    <a:pt x="220649" y="1496320"/>
                    <a:pt x="219696" y="1517276"/>
                    <a:pt x="219696" y="1517276"/>
                  </a:cubicBezTo>
                  <a:cubicBezTo>
                    <a:pt x="217791" y="1541088"/>
                    <a:pt x="196836" y="1560138"/>
                    <a:pt x="173024" y="1558233"/>
                  </a:cubicBezTo>
                  <a:cubicBezTo>
                    <a:pt x="151116" y="1556328"/>
                    <a:pt x="147306" y="1537278"/>
                    <a:pt x="145401" y="1516323"/>
                  </a:cubicBezTo>
                  <a:cubicBezTo>
                    <a:pt x="145401" y="1516323"/>
                    <a:pt x="93966" y="1198188"/>
                    <a:pt x="62533" y="986733"/>
                  </a:cubicBezTo>
                  <a:cubicBezTo>
                    <a:pt x="54913" y="935298"/>
                    <a:pt x="48246" y="889578"/>
                    <a:pt x="44436" y="857193"/>
                  </a:cubicBezTo>
                  <a:cubicBezTo>
                    <a:pt x="22529" y="690505"/>
                    <a:pt x="5383" y="520008"/>
                    <a:pt x="7288" y="381895"/>
                  </a:cubicBezTo>
                  <a:cubicBezTo>
                    <a:pt x="8241" y="347605"/>
                    <a:pt x="9194" y="315220"/>
                    <a:pt x="12051" y="285693"/>
                  </a:cubicBezTo>
                  <a:cubicBezTo>
                    <a:pt x="14908" y="256165"/>
                    <a:pt x="18719" y="229495"/>
                    <a:pt x="22529" y="207588"/>
                  </a:cubicBezTo>
                  <a:cubicBezTo>
                    <a:pt x="27291" y="184728"/>
                    <a:pt x="31101" y="166630"/>
                    <a:pt x="34911" y="154248"/>
                  </a:cubicBezTo>
                  <a:cubicBezTo>
                    <a:pt x="38721" y="141865"/>
                    <a:pt x="40626" y="134245"/>
                    <a:pt x="40626" y="134245"/>
                  </a:cubicBezTo>
                  <a:lnTo>
                    <a:pt x="41579" y="131388"/>
                  </a:lnTo>
                  <a:cubicBezTo>
                    <a:pt x="66344" y="41853"/>
                    <a:pt x="158736" y="-11487"/>
                    <a:pt x="249224" y="13278"/>
                  </a:cubicBezTo>
                  <a:cubicBezTo>
                    <a:pt x="256844" y="15183"/>
                    <a:pt x="265416" y="18040"/>
                    <a:pt x="272084" y="21850"/>
                  </a:cubicBezTo>
                  <a:cubicBezTo>
                    <a:pt x="279704" y="18993"/>
                    <a:pt x="287324" y="16135"/>
                    <a:pt x="294944" y="13278"/>
                  </a:cubicBezTo>
                  <a:cubicBezTo>
                    <a:pt x="384479" y="-11487"/>
                    <a:pt x="477823" y="40900"/>
                    <a:pt x="502588" y="131388"/>
                  </a:cubicBezTo>
                  <a:lnTo>
                    <a:pt x="503541" y="134245"/>
                  </a:lnTo>
                  <a:cubicBezTo>
                    <a:pt x="503541" y="134245"/>
                    <a:pt x="505446" y="140913"/>
                    <a:pt x="509256" y="154248"/>
                  </a:cubicBezTo>
                  <a:cubicBezTo>
                    <a:pt x="513066" y="167583"/>
                    <a:pt x="516876" y="185680"/>
                    <a:pt x="521638" y="207588"/>
                  </a:cubicBezTo>
                  <a:cubicBezTo>
                    <a:pt x="525448" y="229495"/>
                    <a:pt x="529259" y="257118"/>
                    <a:pt x="532116" y="285693"/>
                  </a:cubicBezTo>
                  <a:cubicBezTo>
                    <a:pt x="534973" y="315220"/>
                    <a:pt x="535926" y="347605"/>
                    <a:pt x="536879" y="381895"/>
                  </a:cubicBezTo>
                  <a:cubicBezTo>
                    <a:pt x="538784" y="519055"/>
                    <a:pt x="521638" y="689553"/>
                    <a:pt x="499731" y="857193"/>
                  </a:cubicBezTo>
                  <a:cubicBezTo>
                    <a:pt x="494969" y="889578"/>
                    <a:pt x="489254" y="935298"/>
                    <a:pt x="481634" y="986733"/>
                  </a:cubicBezTo>
                  <a:cubicBezTo>
                    <a:pt x="450201" y="1198188"/>
                    <a:pt x="398766" y="1516323"/>
                    <a:pt x="398766" y="1516323"/>
                  </a:cubicBezTo>
                  <a:cubicBezTo>
                    <a:pt x="395909" y="1537278"/>
                    <a:pt x="392098" y="1556328"/>
                    <a:pt x="371144" y="1558233"/>
                  </a:cubicBezTo>
                  <a:cubicBezTo>
                    <a:pt x="347331" y="1560138"/>
                    <a:pt x="325423" y="1542040"/>
                    <a:pt x="324471" y="1517276"/>
                  </a:cubicBezTo>
                  <a:cubicBezTo>
                    <a:pt x="324471" y="1517276"/>
                    <a:pt x="322566" y="1496320"/>
                    <a:pt x="320661" y="1460126"/>
                  </a:cubicBezTo>
                  <a:cubicBezTo>
                    <a:pt x="317804" y="1422978"/>
                    <a:pt x="314946" y="1370590"/>
                    <a:pt x="312088" y="1307726"/>
                  </a:cubicBezTo>
                  <a:cubicBezTo>
                    <a:pt x="307326" y="1224858"/>
                    <a:pt x="303516" y="1122940"/>
                    <a:pt x="298754" y="1016260"/>
                  </a:cubicBezTo>
                  <a:cubicBezTo>
                    <a:pt x="295896" y="961968"/>
                    <a:pt x="293038" y="905770"/>
                    <a:pt x="290181" y="850526"/>
                  </a:cubicBezTo>
                  <a:cubicBezTo>
                    <a:pt x="280656" y="778135"/>
                    <a:pt x="275894" y="707651"/>
                    <a:pt x="269226" y="640976"/>
                  </a:cubicBez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24" name="Freeform: Shape 122">
              <a:extLst>
                <a:ext uri="{FF2B5EF4-FFF2-40B4-BE49-F238E27FC236}">
                  <a16:creationId xmlns:a16="http://schemas.microsoft.com/office/drawing/2014/main" xmlns="" id="{BD48167F-8D3D-4470-AB15-7B9DA211FD0F}"/>
                </a:ext>
              </a:extLst>
            </p:cNvPr>
            <p:cNvSpPr/>
            <p:nvPr/>
          </p:nvSpPr>
          <p:spPr>
            <a:xfrm>
              <a:off x="6518418" y="2697956"/>
              <a:ext cx="581023" cy="857249"/>
            </a:xfrm>
            <a:custGeom>
              <a:avLst/>
              <a:gdLst>
                <a:gd name="connsiteX0" fmla="*/ 295751 w 581025"/>
                <a:gd name="connsiteY0" fmla="*/ 360521 h 857250"/>
                <a:gd name="connsiteX1" fmla="*/ 201454 w 581025"/>
                <a:gd name="connsiteY1" fmla="*/ 7144 h 857250"/>
                <a:gd name="connsiteX2" fmla="*/ 7144 w 581025"/>
                <a:gd name="connsiteY2" fmla="*/ 117634 h 857250"/>
                <a:gd name="connsiteX3" fmla="*/ 148114 w 581025"/>
                <a:gd name="connsiteY3" fmla="*/ 765334 h 857250"/>
                <a:gd name="connsiteX4" fmla="*/ 295751 w 581025"/>
                <a:gd name="connsiteY4" fmla="*/ 857726 h 857250"/>
                <a:gd name="connsiteX5" fmla="*/ 443389 w 581025"/>
                <a:gd name="connsiteY5" fmla="*/ 765334 h 857250"/>
                <a:gd name="connsiteX6" fmla="*/ 578644 w 581025"/>
                <a:gd name="connsiteY6" fmla="*/ 143351 h 857250"/>
                <a:gd name="connsiteX7" fmla="*/ 390049 w 581025"/>
                <a:gd name="connsiteY7" fmla="*/ 7144 h 857250"/>
                <a:gd name="connsiteX8" fmla="*/ 295751 w 581025"/>
                <a:gd name="connsiteY8" fmla="*/ 36052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025" h="857250">
                  <a:moveTo>
                    <a:pt x="295751" y="360521"/>
                  </a:moveTo>
                  <a:lnTo>
                    <a:pt x="201454" y="7144"/>
                  </a:lnTo>
                  <a:lnTo>
                    <a:pt x="7144" y="117634"/>
                  </a:lnTo>
                  <a:lnTo>
                    <a:pt x="148114" y="765334"/>
                  </a:lnTo>
                  <a:cubicBezTo>
                    <a:pt x="208121" y="796766"/>
                    <a:pt x="237649" y="856774"/>
                    <a:pt x="295751" y="857726"/>
                  </a:cubicBezTo>
                  <a:cubicBezTo>
                    <a:pt x="354806" y="857726"/>
                    <a:pt x="383381" y="796766"/>
                    <a:pt x="443389" y="765334"/>
                  </a:cubicBezTo>
                  <a:lnTo>
                    <a:pt x="578644" y="143351"/>
                  </a:lnTo>
                  <a:lnTo>
                    <a:pt x="390049" y="7144"/>
                  </a:lnTo>
                  <a:lnTo>
                    <a:pt x="295751" y="360521"/>
                  </a:ln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25" name="Freeform: Shape 123">
              <a:extLst>
                <a:ext uri="{FF2B5EF4-FFF2-40B4-BE49-F238E27FC236}">
                  <a16:creationId xmlns:a16="http://schemas.microsoft.com/office/drawing/2014/main" xmlns="" id="{80872FE1-BE31-4BD7-B486-50642C972C8E}"/>
                </a:ext>
              </a:extLst>
            </p:cNvPr>
            <p:cNvSpPr/>
            <p:nvPr/>
          </p:nvSpPr>
          <p:spPr>
            <a:xfrm>
              <a:off x="6543038" y="3543357"/>
              <a:ext cx="542923" cy="1019175"/>
            </a:xfrm>
            <a:custGeom>
              <a:avLst/>
              <a:gdLst>
                <a:gd name="connsiteX0" fmla="*/ 271131 w 542925"/>
                <a:gd name="connsiteY0" fmla="*/ 640023 h 1019175"/>
                <a:gd name="connsiteX1" fmla="*/ 255891 w 542925"/>
                <a:gd name="connsiteY1" fmla="*/ 849573 h 1019175"/>
                <a:gd name="connsiteX2" fmla="*/ 247318 w 542925"/>
                <a:gd name="connsiteY2" fmla="*/ 1015308 h 1019175"/>
                <a:gd name="connsiteX3" fmla="*/ 62533 w 542925"/>
                <a:gd name="connsiteY3" fmla="*/ 986733 h 1019175"/>
                <a:gd name="connsiteX4" fmla="*/ 44436 w 542925"/>
                <a:gd name="connsiteY4" fmla="*/ 857193 h 1019175"/>
                <a:gd name="connsiteX5" fmla="*/ 7288 w 542925"/>
                <a:gd name="connsiteY5" fmla="*/ 381895 h 1019175"/>
                <a:gd name="connsiteX6" fmla="*/ 12051 w 542925"/>
                <a:gd name="connsiteY6" fmla="*/ 285693 h 1019175"/>
                <a:gd name="connsiteX7" fmla="*/ 22529 w 542925"/>
                <a:gd name="connsiteY7" fmla="*/ 207588 h 1019175"/>
                <a:gd name="connsiteX8" fmla="*/ 34911 w 542925"/>
                <a:gd name="connsiteY8" fmla="*/ 154248 h 1019175"/>
                <a:gd name="connsiteX9" fmla="*/ 40626 w 542925"/>
                <a:gd name="connsiteY9" fmla="*/ 134245 h 1019175"/>
                <a:gd name="connsiteX10" fmla="*/ 41579 w 542925"/>
                <a:gd name="connsiteY10" fmla="*/ 131388 h 1019175"/>
                <a:gd name="connsiteX11" fmla="*/ 249224 w 542925"/>
                <a:gd name="connsiteY11" fmla="*/ 13278 h 1019175"/>
                <a:gd name="connsiteX12" fmla="*/ 272084 w 542925"/>
                <a:gd name="connsiteY12" fmla="*/ 21850 h 1019175"/>
                <a:gd name="connsiteX13" fmla="*/ 294943 w 542925"/>
                <a:gd name="connsiteY13" fmla="*/ 13278 h 1019175"/>
                <a:gd name="connsiteX14" fmla="*/ 502589 w 542925"/>
                <a:gd name="connsiteY14" fmla="*/ 131388 h 1019175"/>
                <a:gd name="connsiteX15" fmla="*/ 503541 w 542925"/>
                <a:gd name="connsiteY15" fmla="*/ 134245 h 1019175"/>
                <a:gd name="connsiteX16" fmla="*/ 509256 w 542925"/>
                <a:gd name="connsiteY16" fmla="*/ 154248 h 1019175"/>
                <a:gd name="connsiteX17" fmla="*/ 521639 w 542925"/>
                <a:gd name="connsiteY17" fmla="*/ 207588 h 1019175"/>
                <a:gd name="connsiteX18" fmla="*/ 532116 w 542925"/>
                <a:gd name="connsiteY18" fmla="*/ 285693 h 1019175"/>
                <a:gd name="connsiteX19" fmla="*/ 536878 w 542925"/>
                <a:gd name="connsiteY19" fmla="*/ 381895 h 1019175"/>
                <a:gd name="connsiteX20" fmla="*/ 499731 w 542925"/>
                <a:gd name="connsiteY20" fmla="*/ 857193 h 1019175"/>
                <a:gd name="connsiteX21" fmla="*/ 481634 w 542925"/>
                <a:gd name="connsiteY21" fmla="*/ 986733 h 1019175"/>
                <a:gd name="connsiteX22" fmla="*/ 296849 w 542925"/>
                <a:gd name="connsiteY22" fmla="*/ 1015308 h 1019175"/>
                <a:gd name="connsiteX23" fmla="*/ 288276 w 542925"/>
                <a:gd name="connsiteY23" fmla="*/ 849573 h 1019175"/>
                <a:gd name="connsiteX24" fmla="*/ 271131 w 542925"/>
                <a:gd name="connsiteY24" fmla="*/ 640023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42925" h="1019175">
                  <a:moveTo>
                    <a:pt x="271131" y="640023"/>
                  </a:moveTo>
                  <a:cubicBezTo>
                    <a:pt x="264463" y="706698"/>
                    <a:pt x="259701" y="778136"/>
                    <a:pt x="255891" y="849573"/>
                  </a:cubicBezTo>
                  <a:cubicBezTo>
                    <a:pt x="253033" y="905770"/>
                    <a:pt x="250176" y="961015"/>
                    <a:pt x="247318" y="1015308"/>
                  </a:cubicBezTo>
                  <a:cubicBezTo>
                    <a:pt x="185406" y="1012450"/>
                    <a:pt x="123493" y="1003878"/>
                    <a:pt x="62533" y="986733"/>
                  </a:cubicBezTo>
                  <a:cubicBezTo>
                    <a:pt x="54913" y="935298"/>
                    <a:pt x="48246" y="889578"/>
                    <a:pt x="44436" y="857193"/>
                  </a:cubicBezTo>
                  <a:cubicBezTo>
                    <a:pt x="22529" y="690505"/>
                    <a:pt x="5383" y="520008"/>
                    <a:pt x="7288" y="381895"/>
                  </a:cubicBezTo>
                  <a:cubicBezTo>
                    <a:pt x="8241" y="347605"/>
                    <a:pt x="9193" y="315220"/>
                    <a:pt x="12051" y="285693"/>
                  </a:cubicBezTo>
                  <a:cubicBezTo>
                    <a:pt x="14908" y="256165"/>
                    <a:pt x="18718" y="229495"/>
                    <a:pt x="22529" y="207588"/>
                  </a:cubicBezTo>
                  <a:cubicBezTo>
                    <a:pt x="27291" y="184728"/>
                    <a:pt x="31101" y="166630"/>
                    <a:pt x="34911" y="154248"/>
                  </a:cubicBezTo>
                  <a:cubicBezTo>
                    <a:pt x="38721" y="141865"/>
                    <a:pt x="40626" y="134245"/>
                    <a:pt x="40626" y="134245"/>
                  </a:cubicBezTo>
                  <a:lnTo>
                    <a:pt x="41579" y="131388"/>
                  </a:lnTo>
                  <a:cubicBezTo>
                    <a:pt x="66343" y="41853"/>
                    <a:pt x="158736" y="-11487"/>
                    <a:pt x="249224" y="13278"/>
                  </a:cubicBezTo>
                  <a:cubicBezTo>
                    <a:pt x="256843" y="15183"/>
                    <a:pt x="265416" y="18040"/>
                    <a:pt x="272084" y="21850"/>
                  </a:cubicBezTo>
                  <a:cubicBezTo>
                    <a:pt x="279704" y="18993"/>
                    <a:pt x="287324" y="16135"/>
                    <a:pt x="294943" y="13278"/>
                  </a:cubicBezTo>
                  <a:cubicBezTo>
                    <a:pt x="384478" y="-11487"/>
                    <a:pt x="477824" y="40900"/>
                    <a:pt x="502589" y="131388"/>
                  </a:cubicBezTo>
                  <a:lnTo>
                    <a:pt x="503541" y="134245"/>
                  </a:lnTo>
                  <a:cubicBezTo>
                    <a:pt x="503541" y="134245"/>
                    <a:pt x="505446" y="140913"/>
                    <a:pt x="509256" y="154248"/>
                  </a:cubicBezTo>
                  <a:cubicBezTo>
                    <a:pt x="513066" y="167583"/>
                    <a:pt x="516876" y="185680"/>
                    <a:pt x="521639" y="207588"/>
                  </a:cubicBezTo>
                  <a:cubicBezTo>
                    <a:pt x="525449" y="229495"/>
                    <a:pt x="529259" y="257118"/>
                    <a:pt x="532116" y="285693"/>
                  </a:cubicBezTo>
                  <a:cubicBezTo>
                    <a:pt x="534974" y="315220"/>
                    <a:pt x="535926" y="347605"/>
                    <a:pt x="536878" y="381895"/>
                  </a:cubicBezTo>
                  <a:cubicBezTo>
                    <a:pt x="538784" y="519055"/>
                    <a:pt x="521639" y="689553"/>
                    <a:pt x="499731" y="857193"/>
                  </a:cubicBezTo>
                  <a:cubicBezTo>
                    <a:pt x="494968" y="889578"/>
                    <a:pt x="489253" y="935298"/>
                    <a:pt x="481634" y="986733"/>
                  </a:cubicBezTo>
                  <a:cubicBezTo>
                    <a:pt x="420674" y="1003878"/>
                    <a:pt x="359714" y="1013403"/>
                    <a:pt x="296849" y="1015308"/>
                  </a:cubicBezTo>
                  <a:cubicBezTo>
                    <a:pt x="293991" y="961015"/>
                    <a:pt x="291134" y="904818"/>
                    <a:pt x="288276" y="849573"/>
                  </a:cubicBezTo>
                  <a:cubicBezTo>
                    <a:pt x="282561" y="777183"/>
                    <a:pt x="277799" y="706698"/>
                    <a:pt x="271131" y="640023"/>
                  </a:cubicBezTo>
                  <a:close/>
                </a:path>
              </a:pathLst>
            </a:custGeom>
            <a:solidFill>
              <a:srgbClr val="1D1D1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26" name="Freeform: Shape 124">
              <a:extLst>
                <a:ext uri="{FF2B5EF4-FFF2-40B4-BE49-F238E27FC236}">
                  <a16:creationId xmlns:a16="http://schemas.microsoft.com/office/drawing/2014/main" xmlns="" id="{67C136EF-CFED-40DE-882F-EBC0527F05BC}"/>
                </a:ext>
              </a:extLst>
            </p:cNvPr>
            <p:cNvSpPr/>
            <p:nvPr/>
          </p:nvSpPr>
          <p:spPr>
            <a:xfrm>
              <a:off x="6481225" y="3456146"/>
              <a:ext cx="666748" cy="1066800"/>
            </a:xfrm>
            <a:custGeom>
              <a:avLst/>
              <a:gdLst>
                <a:gd name="connsiteX0" fmla="*/ 332944 w 666750"/>
                <a:gd name="connsiteY0" fmla="*/ 1059656 h 1066800"/>
                <a:gd name="connsiteX1" fmla="*/ 26239 w 666750"/>
                <a:gd name="connsiteY1" fmla="*/ 994886 h 1066800"/>
                <a:gd name="connsiteX2" fmla="*/ 185307 w 666750"/>
                <a:gd name="connsiteY2" fmla="*/ 7144 h 1066800"/>
                <a:gd name="connsiteX3" fmla="*/ 481534 w 666750"/>
                <a:gd name="connsiteY3" fmla="*/ 7144 h 1066800"/>
                <a:gd name="connsiteX4" fmla="*/ 640602 w 666750"/>
                <a:gd name="connsiteY4" fmla="*/ 994886 h 1066800"/>
                <a:gd name="connsiteX5" fmla="*/ 332944 w 666750"/>
                <a:gd name="connsiteY5" fmla="*/ 1059656 h 106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0" h="1066800">
                  <a:moveTo>
                    <a:pt x="332944" y="1059656"/>
                  </a:moveTo>
                  <a:cubicBezTo>
                    <a:pt x="228169" y="1058704"/>
                    <a:pt x="126252" y="1038701"/>
                    <a:pt x="26239" y="994886"/>
                  </a:cubicBezTo>
                  <a:cubicBezTo>
                    <a:pt x="10047" y="578644"/>
                    <a:pt x="-50913" y="286226"/>
                    <a:pt x="185307" y="7144"/>
                  </a:cubicBezTo>
                  <a:lnTo>
                    <a:pt x="481534" y="7144"/>
                  </a:lnTo>
                  <a:cubicBezTo>
                    <a:pt x="717754" y="285274"/>
                    <a:pt x="656794" y="578644"/>
                    <a:pt x="640602" y="994886"/>
                  </a:cubicBezTo>
                  <a:cubicBezTo>
                    <a:pt x="539637" y="1038701"/>
                    <a:pt x="437719" y="1058704"/>
                    <a:pt x="332944" y="1059656"/>
                  </a:cubicBez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27" name="Freeform: Shape 125">
              <a:extLst>
                <a:ext uri="{FF2B5EF4-FFF2-40B4-BE49-F238E27FC236}">
                  <a16:creationId xmlns:a16="http://schemas.microsoft.com/office/drawing/2014/main" xmlns="" id="{577D53D2-A55D-4F7A-B78E-18330F698068}"/>
                </a:ext>
              </a:extLst>
            </p:cNvPr>
            <p:cNvSpPr/>
            <p:nvPr/>
          </p:nvSpPr>
          <p:spPr>
            <a:xfrm>
              <a:off x="6525085" y="2941796"/>
              <a:ext cx="571498" cy="323850"/>
            </a:xfrm>
            <a:custGeom>
              <a:avLst/>
              <a:gdLst>
                <a:gd name="connsiteX0" fmla="*/ 289084 w 571500"/>
                <a:gd name="connsiteY0" fmla="*/ 231934 h 323850"/>
                <a:gd name="connsiteX1" fmla="*/ 155734 w 571500"/>
                <a:gd name="connsiteY1" fmla="*/ 321469 h 323850"/>
                <a:gd name="connsiteX2" fmla="*/ 67151 w 571500"/>
                <a:gd name="connsiteY2" fmla="*/ 290036 h 323850"/>
                <a:gd name="connsiteX3" fmla="*/ 7144 w 571500"/>
                <a:gd name="connsiteY3" fmla="*/ 164306 h 323850"/>
                <a:gd name="connsiteX4" fmla="*/ 32861 w 571500"/>
                <a:gd name="connsiteY4" fmla="*/ 75724 h 323850"/>
                <a:gd name="connsiteX5" fmla="*/ 154781 w 571500"/>
                <a:gd name="connsiteY5" fmla="*/ 7144 h 323850"/>
                <a:gd name="connsiteX6" fmla="*/ 278606 w 571500"/>
                <a:gd name="connsiteY6" fmla="*/ 77629 h 323850"/>
                <a:gd name="connsiteX7" fmla="*/ 278606 w 571500"/>
                <a:gd name="connsiteY7" fmla="*/ 77629 h 323850"/>
                <a:gd name="connsiteX8" fmla="*/ 289084 w 571500"/>
                <a:gd name="connsiteY8" fmla="*/ 96679 h 323850"/>
                <a:gd name="connsiteX9" fmla="*/ 299561 w 571500"/>
                <a:gd name="connsiteY9" fmla="*/ 77629 h 323850"/>
                <a:gd name="connsiteX10" fmla="*/ 299561 w 571500"/>
                <a:gd name="connsiteY10" fmla="*/ 77629 h 323850"/>
                <a:gd name="connsiteX11" fmla="*/ 423386 w 571500"/>
                <a:gd name="connsiteY11" fmla="*/ 7144 h 323850"/>
                <a:gd name="connsiteX12" fmla="*/ 545306 w 571500"/>
                <a:gd name="connsiteY12" fmla="*/ 75724 h 323850"/>
                <a:gd name="connsiteX13" fmla="*/ 571024 w 571500"/>
                <a:gd name="connsiteY13" fmla="*/ 164306 h 323850"/>
                <a:gd name="connsiteX14" fmla="*/ 511016 w 571500"/>
                <a:gd name="connsiteY14" fmla="*/ 290036 h 323850"/>
                <a:gd name="connsiteX15" fmla="*/ 422434 w 571500"/>
                <a:gd name="connsiteY15" fmla="*/ 321469 h 323850"/>
                <a:gd name="connsiteX16" fmla="*/ 289084 w 571500"/>
                <a:gd name="connsiteY16" fmla="*/ 231934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71500" h="323850">
                  <a:moveTo>
                    <a:pt x="289084" y="231934"/>
                  </a:moveTo>
                  <a:cubicBezTo>
                    <a:pt x="265271" y="285274"/>
                    <a:pt x="214789" y="321469"/>
                    <a:pt x="155734" y="321469"/>
                  </a:cubicBezTo>
                  <a:cubicBezTo>
                    <a:pt x="122396" y="321469"/>
                    <a:pt x="91916" y="310039"/>
                    <a:pt x="67151" y="290036"/>
                  </a:cubicBezTo>
                  <a:cubicBezTo>
                    <a:pt x="30956" y="261461"/>
                    <a:pt x="7144" y="215741"/>
                    <a:pt x="7144" y="164306"/>
                  </a:cubicBezTo>
                  <a:cubicBezTo>
                    <a:pt x="7144" y="130969"/>
                    <a:pt x="16669" y="100489"/>
                    <a:pt x="32861" y="75724"/>
                  </a:cubicBezTo>
                  <a:cubicBezTo>
                    <a:pt x="59531" y="34766"/>
                    <a:pt x="104299" y="7144"/>
                    <a:pt x="154781" y="7144"/>
                  </a:cubicBezTo>
                  <a:cubicBezTo>
                    <a:pt x="206216" y="7144"/>
                    <a:pt x="251936" y="34766"/>
                    <a:pt x="278606" y="77629"/>
                  </a:cubicBezTo>
                  <a:lnTo>
                    <a:pt x="278606" y="77629"/>
                  </a:lnTo>
                  <a:cubicBezTo>
                    <a:pt x="282416" y="83344"/>
                    <a:pt x="286226" y="90011"/>
                    <a:pt x="289084" y="96679"/>
                  </a:cubicBezTo>
                  <a:cubicBezTo>
                    <a:pt x="291941" y="90011"/>
                    <a:pt x="295751" y="83344"/>
                    <a:pt x="299561" y="77629"/>
                  </a:cubicBezTo>
                  <a:lnTo>
                    <a:pt x="299561" y="77629"/>
                  </a:lnTo>
                  <a:cubicBezTo>
                    <a:pt x="326231" y="34766"/>
                    <a:pt x="370999" y="7144"/>
                    <a:pt x="423386" y="7144"/>
                  </a:cubicBezTo>
                  <a:cubicBezTo>
                    <a:pt x="473869" y="7144"/>
                    <a:pt x="518636" y="33814"/>
                    <a:pt x="545306" y="75724"/>
                  </a:cubicBezTo>
                  <a:cubicBezTo>
                    <a:pt x="561499" y="100489"/>
                    <a:pt x="571024" y="131921"/>
                    <a:pt x="571024" y="164306"/>
                  </a:cubicBezTo>
                  <a:cubicBezTo>
                    <a:pt x="571024" y="215741"/>
                    <a:pt x="547211" y="261461"/>
                    <a:pt x="511016" y="290036"/>
                  </a:cubicBezTo>
                  <a:cubicBezTo>
                    <a:pt x="486251" y="309086"/>
                    <a:pt x="455771" y="321469"/>
                    <a:pt x="422434" y="321469"/>
                  </a:cubicBezTo>
                  <a:cubicBezTo>
                    <a:pt x="364331" y="321469"/>
                    <a:pt x="312896" y="285274"/>
                    <a:pt x="289084" y="231934"/>
                  </a:cubicBez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28" name="Freeform: Shape 126">
              <a:extLst>
                <a:ext uri="{FF2B5EF4-FFF2-40B4-BE49-F238E27FC236}">
                  <a16:creationId xmlns:a16="http://schemas.microsoft.com/office/drawing/2014/main" xmlns="" id="{0D3F0001-C835-4E0D-9C06-1D7BC4AC6A1A}"/>
                </a:ext>
              </a:extLst>
            </p:cNvPr>
            <p:cNvSpPr/>
            <p:nvPr/>
          </p:nvSpPr>
          <p:spPr>
            <a:xfrm>
              <a:off x="6548898" y="3141821"/>
              <a:ext cx="523873" cy="123825"/>
            </a:xfrm>
            <a:custGeom>
              <a:avLst/>
              <a:gdLst>
                <a:gd name="connsiteX0" fmla="*/ 505301 w 523875"/>
                <a:gd name="connsiteY0" fmla="*/ 65246 h 123825"/>
                <a:gd name="connsiteX1" fmla="*/ 410051 w 523875"/>
                <a:gd name="connsiteY1" fmla="*/ 96679 h 123825"/>
                <a:gd name="connsiteX2" fmla="*/ 265271 w 523875"/>
                <a:gd name="connsiteY2" fmla="*/ 7144 h 123825"/>
                <a:gd name="connsiteX3" fmla="*/ 120491 w 523875"/>
                <a:gd name="connsiteY3" fmla="*/ 96679 h 123825"/>
                <a:gd name="connsiteX4" fmla="*/ 25241 w 523875"/>
                <a:gd name="connsiteY4" fmla="*/ 65246 h 123825"/>
                <a:gd name="connsiteX5" fmla="*/ 7144 w 523875"/>
                <a:gd name="connsiteY5" fmla="*/ 50006 h 123825"/>
                <a:gd name="connsiteX6" fmla="*/ 43339 w 523875"/>
                <a:gd name="connsiteY6" fmla="*/ 90964 h 123825"/>
                <a:gd name="connsiteX7" fmla="*/ 131921 w 523875"/>
                <a:gd name="connsiteY7" fmla="*/ 122396 h 123825"/>
                <a:gd name="connsiteX8" fmla="*/ 265271 w 523875"/>
                <a:gd name="connsiteY8" fmla="*/ 32861 h 123825"/>
                <a:gd name="connsiteX9" fmla="*/ 398621 w 523875"/>
                <a:gd name="connsiteY9" fmla="*/ 122396 h 123825"/>
                <a:gd name="connsiteX10" fmla="*/ 487204 w 523875"/>
                <a:gd name="connsiteY10" fmla="*/ 90964 h 123825"/>
                <a:gd name="connsiteX11" fmla="*/ 523399 w 523875"/>
                <a:gd name="connsiteY11" fmla="*/ 50006 h 123825"/>
                <a:gd name="connsiteX12" fmla="*/ 505301 w 523875"/>
                <a:gd name="connsiteY12" fmla="*/ 65246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875" h="123825">
                  <a:moveTo>
                    <a:pt x="505301" y="65246"/>
                  </a:moveTo>
                  <a:cubicBezTo>
                    <a:pt x="478631" y="85249"/>
                    <a:pt x="445294" y="96679"/>
                    <a:pt x="410051" y="96679"/>
                  </a:cubicBezTo>
                  <a:cubicBezTo>
                    <a:pt x="346234" y="96679"/>
                    <a:pt x="290989" y="60484"/>
                    <a:pt x="265271" y="7144"/>
                  </a:cubicBezTo>
                  <a:cubicBezTo>
                    <a:pt x="239554" y="60484"/>
                    <a:pt x="184309" y="96679"/>
                    <a:pt x="120491" y="96679"/>
                  </a:cubicBezTo>
                  <a:cubicBezTo>
                    <a:pt x="84296" y="96679"/>
                    <a:pt x="51911" y="85249"/>
                    <a:pt x="25241" y="65246"/>
                  </a:cubicBezTo>
                  <a:cubicBezTo>
                    <a:pt x="18574" y="60484"/>
                    <a:pt x="12859" y="55721"/>
                    <a:pt x="7144" y="50006"/>
                  </a:cubicBezTo>
                  <a:cubicBezTo>
                    <a:pt x="16669" y="66199"/>
                    <a:pt x="29051" y="79534"/>
                    <a:pt x="43339" y="90964"/>
                  </a:cubicBezTo>
                  <a:cubicBezTo>
                    <a:pt x="68104" y="110014"/>
                    <a:pt x="98584" y="122396"/>
                    <a:pt x="131921" y="122396"/>
                  </a:cubicBezTo>
                  <a:cubicBezTo>
                    <a:pt x="190976" y="122396"/>
                    <a:pt x="241459" y="86201"/>
                    <a:pt x="265271" y="32861"/>
                  </a:cubicBezTo>
                  <a:cubicBezTo>
                    <a:pt x="289084" y="86201"/>
                    <a:pt x="339566" y="122396"/>
                    <a:pt x="398621" y="122396"/>
                  </a:cubicBezTo>
                  <a:cubicBezTo>
                    <a:pt x="431959" y="122396"/>
                    <a:pt x="462439" y="110966"/>
                    <a:pt x="487204" y="90964"/>
                  </a:cubicBezTo>
                  <a:cubicBezTo>
                    <a:pt x="501491" y="79534"/>
                    <a:pt x="513874" y="66199"/>
                    <a:pt x="523399" y="50006"/>
                  </a:cubicBezTo>
                  <a:cubicBezTo>
                    <a:pt x="517684" y="55721"/>
                    <a:pt x="511969" y="60484"/>
                    <a:pt x="505301" y="65246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29" name="Freeform: Shape 127">
              <a:extLst>
                <a:ext uri="{FF2B5EF4-FFF2-40B4-BE49-F238E27FC236}">
                  <a16:creationId xmlns:a16="http://schemas.microsoft.com/office/drawing/2014/main" xmlns="" id="{9EFCF1F9-56DE-4F82-8051-D1E3B6F97A7F}"/>
                </a:ext>
              </a:extLst>
            </p:cNvPr>
            <p:cNvSpPr/>
            <p:nvPr/>
          </p:nvSpPr>
          <p:spPr>
            <a:xfrm>
              <a:off x="6807024" y="3489484"/>
              <a:ext cx="9525" cy="19050"/>
            </a:xfrm>
            <a:custGeom>
              <a:avLst/>
              <a:gdLst>
                <a:gd name="connsiteX0" fmla="*/ 7144 w 9525"/>
                <a:gd name="connsiteY0" fmla="*/ 18574 h 19050"/>
                <a:gd name="connsiteX1" fmla="*/ 7144 w 9525"/>
                <a:gd name="connsiteY1" fmla="*/ 7144 h 19050"/>
                <a:gd name="connsiteX2" fmla="*/ 7144 w 9525"/>
                <a:gd name="connsiteY2" fmla="*/ 185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8574"/>
                  </a:moveTo>
                  <a:cubicBezTo>
                    <a:pt x="7144" y="18574"/>
                    <a:pt x="7144" y="12859"/>
                    <a:pt x="7144" y="7144"/>
                  </a:cubicBezTo>
                  <a:cubicBezTo>
                    <a:pt x="7144" y="12859"/>
                    <a:pt x="7144" y="18574"/>
                    <a:pt x="7144" y="18574"/>
                  </a:cubicBezTo>
                  <a:close/>
                </a:path>
              </a:pathLst>
            </a:custGeom>
            <a:solidFill>
              <a:srgbClr val="EDED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30" name="Freeform: Shape 128">
              <a:extLst>
                <a:ext uri="{FF2B5EF4-FFF2-40B4-BE49-F238E27FC236}">
                  <a16:creationId xmlns:a16="http://schemas.microsoft.com/office/drawing/2014/main" xmlns="" id="{CE41E978-F577-4FD5-B853-BA41312CEF2F}"/>
                </a:ext>
              </a:extLst>
            </p:cNvPr>
            <p:cNvSpPr/>
            <p:nvPr/>
          </p:nvSpPr>
          <p:spPr>
            <a:xfrm>
              <a:off x="6585093" y="3166586"/>
              <a:ext cx="457199" cy="333375"/>
            </a:xfrm>
            <a:custGeom>
              <a:avLst/>
              <a:gdLst>
                <a:gd name="connsiteX0" fmla="*/ 229076 w 457200"/>
                <a:gd name="connsiteY0" fmla="*/ 330041 h 333375"/>
                <a:gd name="connsiteX1" fmla="*/ 81439 w 457200"/>
                <a:gd name="connsiteY1" fmla="*/ 296704 h 333375"/>
                <a:gd name="connsiteX2" fmla="*/ 7144 w 457200"/>
                <a:gd name="connsiteY2" fmla="*/ 65246 h 333375"/>
                <a:gd name="connsiteX3" fmla="*/ 95726 w 457200"/>
                <a:gd name="connsiteY3" fmla="*/ 96679 h 333375"/>
                <a:gd name="connsiteX4" fmla="*/ 229076 w 457200"/>
                <a:gd name="connsiteY4" fmla="*/ 7144 h 333375"/>
                <a:gd name="connsiteX5" fmla="*/ 362426 w 457200"/>
                <a:gd name="connsiteY5" fmla="*/ 96679 h 333375"/>
                <a:gd name="connsiteX6" fmla="*/ 451009 w 457200"/>
                <a:gd name="connsiteY6" fmla="*/ 65246 h 333375"/>
                <a:gd name="connsiteX7" fmla="*/ 376714 w 457200"/>
                <a:gd name="connsiteY7" fmla="*/ 296704 h 333375"/>
                <a:gd name="connsiteX8" fmla="*/ 229076 w 457200"/>
                <a:gd name="connsiteY8" fmla="*/ 330041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7200" h="333375">
                  <a:moveTo>
                    <a:pt x="229076" y="330041"/>
                  </a:moveTo>
                  <a:cubicBezTo>
                    <a:pt x="128111" y="330041"/>
                    <a:pt x="93821" y="303371"/>
                    <a:pt x="81439" y="296704"/>
                  </a:cubicBezTo>
                  <a:lnTo>
                    <a:pt x="7144" y="65246"/>
                  </a:lnTo>
                  <a:cubicBezTo>
                    <a:pt x="31909" y="84296"/>
                    <a:pt x="62389" y="96679"/>
                    <a:pt x="95726" y="96679"/>
                  </a:cubicBezTo>
                  <a:cubicBezTo>
                    <a:pt x="154781" y="96679"/>
                    <a:pt x="205264" y="60484"/>
                    <a:pt x="229076" y="7144"/>
                  </a:cubicBezTo>
                  <a:cubicBezTo>
                    <a:pt x="252889" y="60484"/>
                    <a:pt x="303371" y="96679"/>
                    <a:pt x="362426" y="96679"/>
                  </a:cubicBezTo>
                  <a:cubicBezTo>
                    <a:pt x="395764" y="96679"/>
                    <a:pt x="426244" y="85249"/>
                    <a:pt x="451009" y="65246"/>
                  </a:cubicBezTo>
                  <a:lnTo>
                    <a:pt x="376714" y="296704"/>
                  </a:lnTo>
                  <a:cubicBezTo>
                    <a:pt x="364331" y="303371"/>
                    <a:pt x="330041" y="330041"/>
                    <a:pt x="229076" y="330041"/>
                  </a:cubicBezTo>
                  <a:close/>
                </a:path>
              </a:pathLst>
            </a:custGeom>
            <a:solidFill>
              <a:srgbClr val="EDED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31" name="Freeform: Shape 129">
              <a:extLst>
                <a:ext uri="{FF2B5EF4-FFF2-40B4-BE49-F238E27FC236}">
                  <a16:creationId xmlns:a16="http://schemas.microsoft.com/office/drawing/2014/main" xmlns="" id="{C803719C-D837-4CA1-8394-72B66DBAE4BE}"/>
                </a:ext>
              </a:extLst>
            </p:cNvPr>
            <p:cNvSpPr/>
            <p:nvPr/>
          </p:nvSpPr>
          <p:spPr>
            <a:xfrm>
              <a:off x="6618430" y="2668429"/>
              <a:ext cx="390524" cy="381000"/>
            </a:xfrm>
            <a:custGeom>
              <a:avLst/>
              <a:gdLst>
                <a:gd name="connsiteX0" fmla="*/ 195739 w 390525"/>
                <a:gd name="connsiteY0" fmla="*/ 359569 h 381000"/>
                <a:gd name="connsiteX1" fmla="*/ 153829 w 390525"/>
                <a:gd name="connsiteY1" fmla="*/ 7144 h 381000"/>
                <a:gd name="connsiteX2" fmla="*/ 99536 w 390525"/>
                <a:gd name="connsiteY2" fmla="*/ 25241 h 381000"/>
                <a:gd name="connsiteX3" fmla="*/ 43339 w 390525"/>
                <a:gd name="connsiteY3" fmla="*/ 70961 h 381000"/>
                <a:gd name="connsiteX4" fmla="*/ 15716 w 390525"/>
                <a:gd name="connsiteY4" fmla="*/ 144304 h 381000"/>
                <a:gd name="connsiteX5" fmla="*/ 81439 w 390525"/>
                <a:gd name="connsiteY5" fmla="*/ 153829 h 381000"/>
                <a:gd name="connsiteX6" fmla="*/ 7144 w 390525"/>
                <a:gd name="connsiteY6" fmla="*/ 168116 h 381000"/>
                <a:gd name="connsiteX7" fmla="*/ 195739 w 390525"/>
                <a:gd name="connsiteY7" fmla="*/ 378619 h 381000"/>
                <a:gd name="connsiteX8" fmla="*/ 384334 w 390525"/>
                <a:gd name="connsiteY8" fmla="*/ 168116 h 381000"/>
                <a:gd name="connsiteX9" fmla="*/ 310039 w 390525"/>
                <a:gd name="connsiteY9" fmla="*/ 153829 h 381000"/>
                <a:gd name="connsiteX10" fmla="*/ 375761 w 390525"/>
                <a:gd name="connsiteY10" fmla="*/ 144304 h 381000"/>
                <a:gd name="connsiteX11" fmla="*/ 348139 w 390525"/>
                <a:gd name="connsiteY11" fmla="*/ 70961 h 381000"/>
                <a:gd name="connsiteX12" fmla="*/ 291941 w 390525"/>
                <a:gd name="connsiteY12" fmla="*/ 25241 h 381000"/>
                <a:gd name="connsiteX13" fmla="*/ 237649 w 390525"/>
                <a:gd name="connsiteY13" fmla="*/ 7144 h 381000"/>
                <a:gd name="connsiteX14" fmla="*/ 195739 w 390525"/>
                <a:gd name="connsiteY14" fmla="*/ 35956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381000">
                  <a:moveTo>
                    <a:pt x="195739" y="359569"/>
                  </a:moveTo>
                  <a:lnTo>
                    <a:pt x="153829" y="7144"/>
                  </a:lnTo>
                  <a:lnTo>
                    <a:pt x="99536" y="25241"/>
                  </a:lnTo>
                  <a:cubicBezTo>
                    <a:pt x="75724" y="32861"/>
                    <a:pt x="55721" y="49054"/>
                    <a:pt x="43339" y="70961"/>
                  </a:cubicBezTo>
                  <a:lnTo>
                    <a:pt x="15716" y="144304"/>
                  </a:lnTo>
                  <a:lnTo>
                    <a:pt x="81439" y="153829"/>
                  </a:lnTo>
                  <a:lnTo>
                    <a:pt x="7144" y="168116"/>
                  </a:lnTo>
                  <a:lnTo>
                    <a:pt x="195739" y="378619"/>
                  </a:lnTo>
                  <a:lnTo>
                    <a:pt x="384334" y="168116"/>
                  </a:lnTo>
                  <a:lnTo>
                    <a:pt x="310039" y="153829"/>
                  </a:lnTo>
                  <a:lnTo>
                    <a:pt x="375761" y="144304"/>
                  </a:lnTo>
                  <a:lnTo>
                    <a:pt x="348139" y="70961"/>
                  </a:lnTo>
                  <a:cubicBezTo>
                    <a:pt x="335756" y="49054"/>
                    <a:pt x="315754" y="32861"/>
                    <a:pt x="291941" y="25241"/>
                  </a:cubicBezTo>
                  <a:lnTo>
                    <a:pt x="237649" y="7144"/>
                  </a:lnTo>
                  <a:lnTo>
                    <a:pt x="195739" y="359569"/>
                  </a:lnTo>
                  <a:close/>
                </a:path>
              </a:pathLst>
            </a:custGeom>
            <a:solidFill>
              <a:srgbClr val="EDED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32" name="Freeform: Shape 130">
              <a:extLst>
                <a:ext uri="{FF2B5EF4-FFF2-40B4-BE49-F238E27FC236}">
                  <a16:creationId xmlns:a16="http://schemas.microsoft.com/office/drawing/2014/main" xmlns="" id="{4FFD2F2C-1DD9-4A7E-AE7B-97AF0548591A}"/>
                </a:ext>
              </a:extLst>
            </p:cNvPr>
            <p:cNvSpPr/>
            <p:nvPr/>
          </p:nvSpPr>
          <p:spPr>
            <a:xfrm>
              <a:off x="6530800" y="5045333"/>
              <a:ext cx="247649" cy="209550"/>
            </a:xfrm>
            <a:custGeom>
              <a:avLst/>
              <a:gdLst>
                <a:gd name="connsiteX0" fmla="*/ 239554 w 247650"/>
                <a:gd name="connsiteY0" fmla="*/ 196273 h 209550"/>
                <a:gd name="connsiteX1" fmla="*/ 221456 w 247650"/>
                <a:gd name="connsiteY1" fmla="*/ 196273 h 209550"/>
                <a:gd name="connsiteX2" fmla="*/ 219551 w 247650"/>
                <a:gd name="connsiteY2" fmla="*/ 121026 h 209550"/>
                <a:gd name="connsiteX3" fmla="*/ 124301 w 247650"/>
                <a:gd name="connsiteY3" fmla="*/ 203894 h 209550"/>
                <a:gd name="connsiteX4" fmla="*/ 7144 w 247650"/>
                <a:gd name="connsiteY4" fmla="*/ 188653 h 209550"/>
                <a:gd name="connsiteX5" fmla="*/ 158591 w 247650"/>
                <a:gd name="connsiteY5" fmla="*/ 14346 h 209550"/>
                <a:gd name="connsiteX6" fmla="*/ 233839 w 247650"/>
                <a:gd name="connsiteY6" fmla="*/ 7678 h 209550"/>
                <a:gd name="connsiteX7" fmla="*/ 239554 w 247650"/>
                <a:gd name="connsiteY7" fmla="*/ 196273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7650" h="209550">
                  <a:moveTo>
                    <a:pt x="239554" y="196273"/>
                  </a:moveTo>
                  <a:lnTo>
                    <a:pt x="221456" y="196273"/>
                  </a:lnTo>
                  <a:cubicBezTo>
                    <a:pt x="221456" y="196273"/>
                    <a:pt x="219551" y="139123"/>
                    <a:pt x="219551" y="121026"/>
                  </a:cubicBezTo>
                  <a:cubicBezTo>
                    <a:pt x="174784" y="124836"/>
                    <a:pt x="191929" y="193416"/>
                    <a:pt x="124301" y="203894"/>
                  </a:cubicBezTo>
                  <a:cubicBezTo>
                    <a:pt x="7144" y="211513"/>
                    <a:pt x="7144" y="188653"/>
                    <a:pt x="7144" y="188653"/>
                  </a:cubicBezTo>
                  <a:cubicBezTo>
                    <a:pt x="41434" y="147696"/>
                    <a:pt x="154781" y="133409"/>
                    <a:pt x="158591" y="14346"/>
                  </a:cubicBezTo>
                  <a:cubicBezTo>
                    <a:pt x="158591" y="14346"/>
                    <a:pt x="211931" y="4821"/>
                    <a:pt x="233839" y="7678"/>
                  </a:cubicBezTo>
                  <a:cubicBezTo>
                    <a:pt x="249079" y="143886"/>
                    <a:pt x="246221" y="101023"/>
                    <a:pt x="239554" y="196273"/>
                  </a:cubicBez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33" name="Freeform: Shape 131">
              <a:extLst>
                <a:ext uri="{FF2B5EF4-FFF2-40B4-BE49-F238E27FC236}">
                  <a16:creationId xmlns:a16="http://schemas.microsoft.com/office/drawing/2014/main" xmlns="" id="{6D8FF13F-AB37-4AC2-B597-CC72C6ECEC09}"/>
                </a:ext>
              </a:extLst>
            </p:cNvPr>
            <p:cNvSpPr/>
            <p:nvPr/>
          </p:nvSpPr>
          <p:spPr>
            <a:xfrm>
              <a:off x="6845822" y="5045333"/>
              <a:ext cx="247649" cy="209550"/>
            </a:xfrm>
            <a:custGeom>
              <a:avLst/>
              <a:gdLst>
                <a:gd name="connsiteX0" fmla="*/ 12161 w 247650"/>
                <a:gd name="connsiteY0" fmla="*/ 196273 h 209550"/>
                <a:gd name="connsiteX1" fmla="*/ 30258 w 247650"/>
                <a:gd name="connsiteY1" fmla="*/ 196273 h 209550"/>
                <a:gd name="connsiteX2" fmla="*/ 32163 w 247650"/>
                <a:gd name="connsiteY2" fmla="*/ 121026 h 209550"/>
                <a:gd name="connsiteX3" fmla="*/ 127413 w 247650"/>
                <a:gd name="connsiteY3" fmla="*/ 203894 h 209550"/>
                <a:gd name="connsiteX4" fmla="*/ 244571 w 247650"/>
                <a:gd name="connsiteY4" fmla="*/ 188653 h 209550"/>
                <a:gd name="connsiteX5" fmla="*/ 93123 w 247650"/>
                <a:gd name="connsiteY5" fmla="*/ 14346 h 209550"/>
                <a:gd name="connsiteX6" fmla="*/ 17876 w 247650"/>
                <a:gd name="connsiteY6" fmla="*/ 7678 h 209550"/>
                <a:gd name="connsiteX7" fmla="*/ 12161 w 247650"/>
                <a:gd name="connsiteY7" fmla="*/ 196273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7650" h="209550">
                  <a:moveTo>
                    <a:pt x="12161" y="196273"/>
                  </a:moveTo>
                  <a:lnTo>
                    <a:pt x="30258" y="196273"/>
                  </a:lnTo>
                  <a:cubicBezTo>
                    <a:pt x="30258" y="196273"/>
                    <a:pt x="32163" y="139123"/>
                    <a:pt x="32163" y="121026"/>
                  </a:cubicBezTo>
                  <a:cubicBezTo>
                    <a:pt x="76931" y="124836"/>
                    <a:pt x="59786" y="193416"/>
                    <a:pt x="127413" y="203894"/>
                  </a:cubicBezTo>
                  <a:cubicBezTo>
                    <a:pt x="244571" y="211513"/>
                    <a:pt x="244571" y="188653"/>
                    <a:pt x="244571" y="188653"/>
                  </a:cubicBezTo>
                  <a:cubicBezTo>
                    <a:pt x="210281" y="147696"/>
                    <a:pt x="96933" y="133409"/>
                    <a:pt x="93123" y="14346"/>
                  </a:cubicBezTo>
                  <a:cubicBezTo>
                    <a:pt x="93123" y="14346"/>
                    <a:pt x="39783" y="4821"/>
                    <a:pt x="17876" y="7678"/>
                  </a:cubicBezTo>
                  <a:cubicBezTo>
                    <a:pt x="2636" y="143886"/>
                    <a:pt x="6446" y="101023"/>
                    <a:pt x="12161" y="196273"/>
                  </a:cubicBez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34" name="Freeform: Shape 132">
              <a:extLst>
                <a:ext uri="{FF2B5EF4-FFF2-40B4-BE49-F238E27FC236}">
                  <a16:creationId xmlns:a16="http://schemas.microsoft.com/office/drawing/2014/main" xmlns="" id="{683D1382-97EF-4015-93E5-D85099B1BF76}"/>
                </a:ext>
              </a:extLst>
            </p:cNvPr>
            <p:cNvSpPr/>
            <p:nvPr/>
          </p:nvSpPr>
          <p:spPr>
            <a:xfrm>
              <a:off x="6529848" y="5081111"/>
              <a:ext cx="247649" cy="171450"/>
            </a:xfrm>
            <a:custGeom>
              <a:avLst/>
              <a:gdLst>
                <a:gd name="connsiteX0" fmla="*/ 77629 w 247650"/>
                <a:gd name="connsiteY0" fmla="*/ 105251 h 171450"/>
                <a:gd name="connsiteX1" fmla="*/ 7144 w 247650"/>
                <a:gd name="connsiteY1" fmla="*/ 151924 h 171450"/>
                <a:gd name="connsiteX2" fmla="*/ 124301 w 247650"/>
                <a:gd name="connsiteY2" fmla="*/ 167164 h 171450"/>
                <a:gd name="connsiteX3" fmla="*/ 219551 w 247650"/>
                <a:gd name="connsiteY3" fmla="*/ 84296 h 171450"/>
                <a:gd name="connsiteX4" fmla="*/ 221456 w 247650"/>
                <a:gd name="connsiteY4" fmla="*/ 159544 h 171450"/>
                <a:gd name="connsiteX5" fmla="*/ 239554 w 247650"/>
                <a:gd name="connsiteY5" fmla="*/ 159544 h 171450"/>
                <a:gd name="connsiteX6" fmla="*/ 237649 w 247650"/>
                <a:gd name="connsiteY6" fmla="*/ 7144 h 171450"/>
                <a:gd name="connsiteX7" fmla="*/ 77629 w 247650"/>
                <a:gd name="connsiteY7" fmla="*/ 10525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7650" h="171450">
                  <a:moveTo>
                    <a:pt x="77629" y="105251"/>
                  </a:moveTo>
                  <a:cubicBezTo>
                    <a:pt x="50006" y="122396"/>
                    <a:pt x="21431" y="134779"/>
                    <a:pt x="7144" y="151924"/>
                  </a:cubicBezTo>
                  <a:cubicBezTo>
                    <a:pt x="7144" y="151924"/>
                    <a:pt x="8096" y="173831"/>
                    <a:pt x="124301" y="167164"/>
                  </a:cubicBezTo>
                  <a:cubicBezTo>
                    <a:pt x="191929" y="156686"/>
                    <a:pt x="174784" y="89059"/>
                    <a:pt x="219551" y="84296"/>
                  </a:cubicBezTo>
                  <a:cubicBezTo>
                    <a:pt x="219551" y="102394"/>
                    <a:pt x="221456" y="159544"/>
                    <a:pt x="221456" y="159544"/>
                  </a:cubicBezTo>
                  <a:lnTo>
                    <a:pt x="239554" y="159544"/>
                  </a:lnTo>
                  <a:cubicBezTo>
                    <a:pt x="250031" y="76676"/>
                    <a:pt x="250984" y="46196"/>
                    <a:pt x="237649" y="7144"/>
                  </a:cubicBezTo>
                  <a:cubicBezTo>
                    <a:pt x="189071" y="8096"/>
                    <a:pt x="175736" y="111919"/>
                    <a:pt x="77629" y="105251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35" name="Freeform: Shape 133">
              <a:extLst>
                <a:ext uri="{FF2B5EF4-FFF2-40B4-BE49-F238E27FC236}">
                  <a16:creationId xmlns:a16="http://schemas.microsoft.com/office/drawing/2014/main" xmlns="" id="{2218F7B7-574B-482E-B9DF-96614A42515D}"/>
                </a:ext>
              </a:extLst>
            </p:cNvPr>
            <p:cNvSpPr/>
            <p:nvPr/>
          </p:nvSpPr>
          <p:spPr>
            <a:xfrm>
              <a:off x="6842858" y="5081111"/>
              <a:ext cx="247649" cy="171450"/>
            </a:xfrm>
            <a:custGeom>
              <a:avLst/>
              <a:gdLst>
                <a:gd name="connsiteX0" fmla="*/ 178002 w 247650"/>
                <a:gd name="connsiteY0" fmla="*/ 105251 h 171450"/>
                <a:gd name="connsiteX1" fmla="*/ 248487 w 247650"/>
                <a:gd name="connsiteY1" fmla="*/ 151924 h 171450"/>
                <a:gd name="connsiteX2" fmla="*/ 131330 w 247650"/>
                <a:gd name="connsiteY2" fmla="*/ 167164 h 171450"/>
                <a:gd name="connsiteX3" fmla="*/ 36080 w 247650"/>
                <a:gd name="connsiteY3" fmla="*/ 84296 h 171450"/>
                <a:gd name="connsiteX4" fmla="*/ 34175 w 247650"/>
                <a:gd name="connsiteY4" fmla="*/ 159544 h 171450"/>
                <a:gd name="connsiteX5" fmla="*/ 15125 w 247650"/>
                <a:gd name="connsiteY5" fmla="*/ 159544 h 171450"/>
                <a:gd name="connsiteX6" fmla="*/ 17030 w 247650"/>
                <a:gd name="connsiteY6" fmla="*/ 7144 h 171450"/>
                <a:gd name="connsiteX7" fmla="*/ 178002 w 247650"/>
                <a:gd name="connsiteY7" fmla="*/ 10525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7650" h="171450">
                  <a:moveTo>
                    <a:pt x="178002" y="105251"/>
                  </a:moveTo>
                  <a:cubicBezTo>
                    <a:pt x="205625" y="122396"/>
                    <a:pt x="234200" y="134779"/>
                    <a:pt x="248487" y="151924"/>
                  </a:cubicBezTo>
                  <a:cubicBezTo>
                    <a:pt x="248487" y="151924"/>
                    <a:pt x="247534" y="173831"/>
                    <a:pt x="131330" y="167164"/>
                  </a:cubicBezTo>
                  <a:cubicBezTo>
                    <a:pt x="63702" y="156686"/>
                    <a:pt x="80847" y="89059"/>
                    <a:pt x="36080" y="84296"/>
                  </a:cubicBezTo>
                  <a:cubicBezTo>
                    <a:pt x="36080" y="102394"/>
                    <a:pt x="34175" y="159544"/>
                    <a:pt x="34175" y="159544"/>
                  </a:cubicBezTo>
                  <a:lnTo>
                    <a:pt x="15125" y="159544"/>
                  </a:lnTo>
                  <a:cubicBezTo>
                    <a:pt x="4647" y="76676"/>
                    <a:pt x="3695" y="46196"/>
                    <a:pt x="17030" y="7144"/>
                  </a:cubicBezTo>
                  <a:cubicBezTo>
                    <a:pt x="67512" y="8096"/>
                    <a:pt x="80847" y="111919"/>
                    <a:pt x="178002" y="105251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36" name="Freeform: Shape 134">
              <a:extLst>
                <a:ext uri="{FF2B5EF4-FFF2-40B4-BE49-F238E27FC236}">
                  <a16:creationId xmlns:a16="http://schemas.microsoft.com/office/drawing/2014/main" xmlns="" id="{D73AF7C3-FDE9-464F-810E-DC1AAF429165}"/>
                </a:ext>
              </a:extLst>
            </p:cNvPr>
            <p:cNvSpPr/>
            <p:nvPr/>
          </p:nvSpPr>
          <p:spPr>
            <a:xfrm>
              <a:off x="5985985" y="2247372"/>
              <a:ext cx="95250" cy="342900"/>
            </a:xfrm>
            <a:custGeom>
              <a:avLst/>
              <a:gdLst>
                <a:gd name="connsiteX0" fmla="*/ 76663 w 95250"/>
                <a:gd name="connsiteY0" fmla="*/ 255798 h 342900"/>
                <a:gd name="connsiteX1" fmla="*/ 87141 w 95250"/>
                <a:gd name="connsiteY1" fmla="*/ 151023 h 342900"/>
                <a:gd name="connsiteX2" fmla="*/ 79521 w 95250"/>
                <a:gd name="connsiteY2" fmla="*/ 127210 h 342900"/>
                <a:gd name="connsiteX3" fmla="*/ 75710 w 95250"/>
                <a:gd name="connsiteY3" fmla="*/ 91968 h 342900"/>
                <a:gd name="connsiteX4" fmla="*/ 84283 w 95250"/>
                <a:gd name="connsiteY4" fmla="*/ 31008 h 342900"/>
                <a:gd name="connsiteX5" fmla="*/ 73805 w 95250"/>
                <a:gd name="connsiteY5" fmla="*/ 7195 h 342900"/>
                <a:gd name="connsiteX6" fmla="*/ 43325 w 95250"/>
                <a:gd name="connsiteY6" fmla="*/ 122448 h 342900"/>
                <a:gd name="connsiteX7" fmla="*/ 30943 w 95250"/>
                <a:gd name="connsiteY7" fmla="*/ 289135 h 342900"/>
                <a:gd name="connsiteX8" fmla="*/ 27133 w 95250"/>
                <a:gd name="connsiteY8" fmla="*/ 343428 h 342900"/>
                <a:gd name="connsiteX9" fmla="*/ 57613 w 95250"/>
                <a:gd name="connsiteY9" fmla="*/ 343428 h 342900"/>
                <a:gd name="connsiteX10" fmla="*/ 76663 w 95250"/>
                <a:gd name="connsiteY10" fmla="*/ 25579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5250" h="342900">
                  <a:moveTo>
                    <a:pt x="76663" y="255798"/>
                  </a:moveTo>
                  <a:cubicBezTo>
                    <a:pt x="105238" y="220555"/>
                    <a:pt x="89998" y="158643"/>
                    <a:pt x="87141" y="151023"/>
                  </a:cubicBezTo>
                  <a:lnTo>
                    <a:pt x="79521" y="127210"/>
                  </a:lnTo>
                  <a:cubicBezTo>
                    <a:pt x="79521" y="127210"/>
                    <a:pt x="74758" y="109113"/>
                    <a:pt x="75710" y="91968"/>
                  </a:cubicBezTo>
                  <a:cubicBezTo>
                    <a:pt x="76663" y="71965"/>
                    <a:pt x="81425" y="50058"/>
                    <a:pt x="84283" y="31008"/>
                  </a:cubicBezTo>
                  <a:cubicBezTo>
                    <a:pt x="85235" y="18625"/>
                    <a:pt x="93808" y="6243"/>
                    <a:pt x="73805" y="7195"/>
                  </a:cubicBezTo>
                  <a:cubicBezTo>
                    <a:pt x="73805" y="7195"/>
                    <a:pt x="43325" y="8148"/>
                    <a:pt x="43325" y="122448"/>
                  </a:cubicBezTo>
                  <a:cubicBezTo>
                    <a:pt x="43325" y="135783"/>
                    <a:pt x="-29065" y="140545"/>
                    <a:pt x="30943" y="289135"/>
                  </a:cubicBezTo>
                  <a:cubicBezTo>
                    <a:pt x="31896" y="289135"/>
                    <a:pt x="27133" y="343428"/>
                    <a:pt x="27133" y="343428"/>
                  </a:cubicBezTo>
                  <a:lnTo>
                    <a:pt x="57613" y="343428"/>
                  </a:lnTo>
                  <a:cubicBezTo>
                    <a:pt x="56660" y="276753"/>
                    <a:pt x="76663" y="256750"/>
                    <a:pt x="76663" y="255798"/>
                  </a:cubicBez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37" name="Freeform: Shape 135">
              <a:extLst>
                <a:ext uri="{FF2B5EF4-FFF2-40B4-BE49-F238E27FC236}">
                  <a16:creationId xmlns:a16="http://schemas.microsoft.com/office/drawing/2014/main" xmlns="" id="{E2BAAAC1-62D4-44B3-B8C9-150B38D39B98}"/>
                </a:ext>
              </a:extLst>
            </p:cNvPr>
            <p:cNvSpPr/>
            <p:nvPr/>
          </p:nvSpPr>
          <p:spPr>
            <a:xfrm>
              <a:off x="5930254" y="2278173"/>
              <a:ext cx="85725" cy="238125"/>
            </a:xfrm>
            <a:custGeom>
              <a:avLst/>
              <a:gdLst>
                <a:gd name="connsiteX0" fmla="*/ 17073 w 85725"/>
                <a:gd name="connsiteY0" fmla="*/ 233772 h 238125"/>
                <a:gd name="connsiteX1" fmla="*/ 8829 w 85725"/>
                <a:gd name="connsiteY1" fmla="*/ 231422 h 238125"/>
                <a:gd name="connsiteX2" fmla="*/ 72295 w 85725"/>
                <a:gd name="connsiteY2" fmla="*/ 8829 h 238125"/>
                <a:gd name="connsiteX3" fmla="*/ 80539 w 85725"/>
                <a:gd name="connsiteY3" fmla="*/ 1118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38125">
                  <a:moveTo>
                    <a:pt x="17073" y="233772"/>
                  </a:moveTo>
                  <a:lnTo>
                    <a:pt x="8829" y="231422"/>
                  </a:lnTo>
                  <a:lnTo>
                    <a:pt x="72295" y="8829"/>
                  </a:lnTo>
                  <a:lnTo>
                    <a:pt x="80539" y="11180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38" name="Freeform: Shape 136">
              <a:extLst>
                <a:ext uri="{FF2B5EF4-FFF2-40B4-BE49-F238E27FC236}">
                  <a16:creationId xmlns:a16="http://schemas.microsoft.com/office/drawing/2014/main" xmlns="" id="{2E77E01A-94FA-4AB0-8B2D-030F14A035B1}"/>
                </a:ext>
              </a:extLst>
            </p:cNvPr>
            <p:cNvSpPr/>
            <p:nvPr/>
          </p:nvSpPr>
          <p:spPr>
            <a:xfrm>
              <a:off x="5974541" y="2238851"/>
              <a:ext cx="66675" cy="57150"/>
            </a:xfrm>
            <a:custGeom>
              <a:avLst/>
              <a:gdLst>
                <a:gd name="connsiteX0" fmla="*/ 15716 w 66675"/>
                <a:gd name="connsiteY0" fmla="*/ 11906 h 57150"/>
                <a:gd name="connsiteX1" fmla="*/ 44291 w 66675"/>
                <a:gd name="connsiteY1" fmla="*/ 7144 h 57150"/>
                <a:gd name="connsiteX2" fmla="*/ 65246 w 66675"/>
                <a:gd name="connsiteY2" fmla="*/ 26194 h 57150"/>
                <a:gd name="connsiteX3" fmla="*/ 56674 w 66675"/>
                <a:gd name="connsiteY3" fmla="*/ 55721 h 57150"/>
                <a:gd name="connsiteX4" fmla="*/ 7144 w 66675"/>
                <a:gd name="connsiteY4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57150">
                  <a:moveTo>
                    <a:pt x="15716" y="11906"/>
                  </a:moveTo>
                  <a:lnTo>
                    <a:pt x="44291" y="7144"/>
                  </a:lnTo>
                  <a:lnTo>
                    <a:pt x="65246" y="26194"/>
                  </a:lnTo>
                  <a:lnTo>
                    <a:pt x="56674" y="55721"/>
                  </a:lnTo>
                  <a:lnTo>
                    <a:pt x="7144" y="42386"/>
                  </a:lnTo>
                  <a:close/>
                </a:path>
              </a:pathLst>
            </a:custGeom>
            <a:solidFill>
              <a:srgbClr val="8787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39" name="Freeform: Shape 137">
              <a:extLst>
                <a:ext uri="{FF2B5EF4-FFF2-40B4-BE49-F238E27FC236}">
                  <a16:creationId xmlns:a16="http://schemas.microsoft.com/office/drawing/2014/main" xmlns="" id="{FB5CDAA1-4D16-44A6-A957-A28911111A11}"/>
                </a:ext>
              </a:extLst>
            </p:cNvPr>
            <p:cNvSpPr/>
            <p:nvPr/>
          </p:nvSpPr>
          <p:spPr>
            <a:xfrm>
              <a:off x="5907065" y="2492078"/>
              <a:ext cx="66675" cy="47625"/>
            </a:xfrm>
            <a:custGeom>
              <a:avLst/>
              <a:gdLst>
                <a:gd name="connsiteX0" fmla="*/ 54629 w 66675"/>
                <a:gd name="connsiteY0" fmla="*/ 42035 h 47625"/>
                <a:gd name="connsiteX1" fmla="*/ 8828 w 66675"/>
                <a:gd name="connsiteY1" fmla="*/ 28981 h 47625"/>
                <a:gd name="connsiteX2" fmla="*/ 14572 w 66675"/>
                <a:gd name="connsiteY2" fmla="*/ 8828 h 47625"/>
                <a:gd name="connsiteX3" fmla="*/ 60373 w 66675"/>
                <a:gd name="connsiteY3" fmla="*/ 2188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47625">
                  <a:moveTo>
                    <a:pt x="54629" y="42035"/>
                  </a:moveTo>
                  <a:lnTo>
                    <a:pt x="8828" y="28981"/>
                  </a:lnTo>
                  <a:lnTo>
                    <a:pt x="14572" y="8828"/>
                  </a:lnTo>
                  <a:lnTo>
                    <a:pt x="60373" y="21882"/>
                  </a:lnTo>
                  <a:close/>
                </a:path>
              </a:pathLst>
            </a:custGeom>
            <a:solidFill>
              <a:srgbClr val="8787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40" name="Freeform: Shape 138">
              <a:extLst>
                <a:ext uri="{FF2B5EF4-FFF2-40B4-BE49-F238E27FC236}">
                  <a16:creationId xmlns:a16="http://schemas.microsoft.com/office/drawing/2014/main" xmlns="" id="{D846E2D9-850C-44E8-92AD-1FC3C64264C9}"/>
                </a:ext>
              </a:extLst>
            </p:cNvPr>
            <p:cNvSpPr/>
            <p:nvPr/>
          </p:nvSpPr>
          <p:spPr>
            <a:xfrm>
              <a:off x="6022166" y="2117885"/>
              <a:ext cx="38100" cy="57150"/>
            </a:xfrm>
            <a:custGeom>
              <a:avLst/>
              <a:gdLst>
                <a:gd name="connsiteX0" fmla="*/ 25241 w 38100"/>
                <a:gd name="connsiteY0" fmla="*/ 7144 h 57150"/>
                <a:gd name="connsiteX1" fmla="*/ 35719 w 38100"/>
                <a:gd name="connsiteY1" fmla="*/ 10001 h 57150"/>
                <a:gd name="connsiteX2" fmla="*/ 28099 w 38100"/>
                <a:gd name="connsiteY2" fmla="*/ 55721 h 57150"/>
                <a:gd name="connsiteX3" fmla="*/ 7144 w 38100"/>
                <a:gd name="connsiteY3" fmla="*/ 5000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57150">
                  <a:moveTo>
                    <a:pt x="25241" y="7144"/>
                  </a:moveTo>
                  <a:lnTo>
                    <a:pt x="35719" y="10001"/>
                  </a:lnTo>
                  <a:lnTo>
                    <a:pt x="28099" y="55721"/>
                  </a:lnTo>
                  <a:lnTo>
                    <a:pt x="7144" y="50006"/>
                  </a:lnTo>
                  <a:close/>
                </a:path>
              </a:pathLst>
            </a:custGeom>
            <a:solidFill>
              <a:srgbClr val="32E6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41" name="Freeform: Shape 139">
              <a:extLst>
                <a:ext uri="{FF2B5EF4-FFF2-40B4-BE49-F238E27FC236}">
                  <a16:creationId xmlns:a16="http://schemas.microsoft.com/office/drawing/2014/main" xmlns="" id="{3B8ADA73-CCAA-4C95-A6A3-DFC51FA45DB0}"/>
                </a:ext>
              </a:extLst>
            </p:cNvPr>
            <p:cNvSpPr/>
            <p:nvPr/>
          </p:nvSpPr>
          <p:spPr>
            <a:xfrm>
              <a:off x="5930726" y="2146460"/>
              <a:ext cx="142875" cy="285750"/>
            </a:xfrm>
            <a:custGeom>
              <a:avLst/>
              <a:gdLst>
                <a:gd name="connsiteX0" fmla="*/ 14764 w 142875"/>
                <a:gd name="connsiteY0" fmla="*/ 263366 h 285750"/>
                <a:gd name="connsiteX1" fmla="*/ 83344 w 142875"/>
                <a:gd name="connsiteY1" fmla="*/ 21431 h 285750"/>
                <a:gd name="connsiteX2" fmla="*/ 132874 w 142875"/>
                <a:gd name="connsiteY2" fmla="*/ 34766 h 285750"/>
                <a:gd name="connsiteX3" fmla="*/ 63341 w 142875"/>
                <a:gd name="connsiteY3" fmla="*/ 276701 h 285750"/>
                <a:gd name="connsiteX4" fmla="*/ 71914 w 142875"/>
                <a:gd name="connsiteY4" fmla="*/ 279559 h 285750"/>
                <a:gd name="connsiteX5" fmla="*/ 143351 w 142875"/>
                <a:gd name="connsiteY5" fmla="*/ 26194 h 285750"/>
                <a:gd name="connsiteX6" fmla="*/ 78581 w 142875"/>
                <a:gd name="connsiteY6" fmla="*/ 7144 h 285750"/>
                <a:gd name="connsiteX7" fmla="*/ 7144 w 142875"/>
                <a:gd name="connsiteY7" fmla="*/ 260509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875" h="285750">
                  <a:moveTo>
                    <a:pt x="14764" y="263366"/>
                  </a:moveTo>
                  <a:lnTo>
                    <a:pt x="83344" y="21431"/>
                  </a:lnTo>
                  <a:lnTo>
                    <a:pt x="132874" y="34766"/>
                  </a:lnTo>
                  <a:lnTo>
                    <a:pt x="63341" y="276701"/>
                  </a:lnTo>
                  <a:lnTo>
                    <a:pt x="71914" y="279559"/>
                  </a:lnTo>
                  <a:lnTo>
                    <a:pt x="143351" y="26194"/>
                  </a:lnTo>
                  <a:lnTo>
                    <a:pt x="78581" y="7144"/>
                  </a:lnTo>
                  <a:lnTo>
                    <a:pt x="7144" y="260509"/>
                  </a:ln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42" name="Freeform: Shape 140">
              <a:extLst>
                <a:ext uri="{FF2B5EF4-FFF2-40B4-BE49-F238E27FC236}">
                  <a16:creationId xmlns:a16="http://schemas.microsoft.com/office/drawing/2014/main" xmlns="" id="{D57D432D-3545-44FB-BE20-FA5E991852CC}"/>
                </a:ext>
              </a:extLst>
            </p:cNvPr>
            <p:cNvSpPr/>
            <p:nvPr/>
          </p:nvSpPr>
          <p:spPr>
            <a:xfrm>
              <a:off x="6043121" y="1997869"/>
              <a:ext cx="47625" cy="133350"/>
            </a:xfrm>
            <a:custGeom>
              <a:avLst/>
              <a:gdLst>
                <a:gd name="connsiteX0" fmla="*/ 44291 w 47625"/>
                <a:gd name="connsiteY0" fmla="*/ 7144 h 133350"/>
                <a:gd name="connsiteX1" fmla="*/ 11906 w 47625"/>
                <a:gd name="connsiteY1" fmla="*/ 129064 h 133350"/>
                <a:gd name="connsiteX2" fmla="*/ 7144 w 47625"/>
                <a:gd name="connsiteY2" fmla="*/ 128111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33350">
                  <a:moveTo>
                    <a:pt x="44291" y="7144"/>
                  </a:moveTo>
                  <a:lnTo>
                    <a:pt x="11906" y="129064"/>
                  </a:lnTo>
                  <a:lnTo>
                    <a:pt x="7144" y="128111"/>
                  </a:ln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43" name="Freeform: Shape 141">
              <a:extLst>
                <a:ext uri="{FF2B5EF4-FFF2-40B4-BE49-F238E27FC236}">
                  <a16:creationId xmlns:a16="http://schemas.microsoft.com/office/drawing/2014/main" xmlns="" id="{55359CD0-F434-4D15-B2B4-9E3862ACD227}"/>
                </a:ext>
              </a:extLst>
            </p:cNvPr>
            <p:cNvSpPr/>
            <p:nvPr/>
          </p:nvSpPr>
          <p:spPr>
            <a:xfrm>
              <a:off x="5912811" y="2394490"/>
              <a:ext cx="104775" cy="47625"/>
            </a:xfrm>
            <a:custGeom>
              <a:avLst/>
              <a:gdLst>
                <a:gd name="connsiteX0" fmla="*/ 99513 w 104775"/>
                <a:gd name="connsiteY0" fmla="*/ 46573 h 47625"/>
                <a:gd name="connsiteX1" fmla="*/ 8828 w 104775"/>
                <a:gd name="connsiteY1" fmla="*/ 20736 h 47625"/>
                <a:gd name="connsiteX2" fmla="*/ 12220 w 104775"/>
                <a:gd name="connsiteY2" fmla="*/ 8828 h 47625"/>
                <a:gd name="connsiteX3" fmla="*/ 102906 w 104775"/>
                <a:gd name="connsiteY3" fmla="*/ 3466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47625">
                  <a:moveTo>
                    <a:pt x="99513" y="46573"/>
                  </a:moveTo>
                  <a:lnTo>
                    <a:pt x="8828" y="20736"/>
                  </a:lnTo>
                  <a:lnTo>
                    <a:pt x="12220" y="8828"/>
                  </a:lnTo>
                  <a:lnTo>
                    <a:pt x="102906" y="34665"/>
                  </a:ln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44" name="Freeform: Shape 142">
              <a:extLst>
                <a:ext uri="{FF2B5EF4-FFF2-40B4-BE49-F238E27FC236}">
                  <a16:creationId xmlns:a16="http://schemas.microsoft.com/office/drawing/2014/main" xmlns="" id="{04DDFF71-88FE-4664-AC6B-51632EF12583}"/>
                </a:ext>
              </a:extLst>
            </p:cNvPr>
            <p:cNvSpPr/>
            <p:nvPr/>
          </p:nvSpPr>
          <p:spPr>
            <a:xfrm>
              <a:off x="5991221" y="2191129"/>
              <a:ext cx="28575" cy="28575"/>
            </a:xfrm>
            <a:custGeom>
              <a:avLst/>
              <a:gdLst>
                <a:gd name="connsiteX0" fmla="*/ 10918 w 28575"/>
                <a:gd name="connsiteY0" fmla="*/ 8829 h 28575"/>
                <a:gd name="connsiteX1" fmla="*/ 28323 w 28575"/>
                <a:gd name="connsiteY1" fmla="*/ 13791 h 28575"/>
                <a:gd name="connsiteX2" fmla="*/ 26233 w 28575"/>
                <a:gd name="connsiteY2" fmla="*/ 21119 h 28575"/>
                <a:gd name="connsiteX3" fmla="*/ 8829 w 28575"/>
                <a:gd name="connsiteY3" fmla="*/ 1615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0918" y="8829"/>
                  </a:moveTo>
                  <a:lnTo>
                    <a:pt x="28323" y="13791"/>
                  </a:lnTo>
                  <a:lnTo>
                    <a:pt x="26233" y="21119"/>
                  </a:lnTo>
                  <a:lnTo>
                    <a:pt x="8829" y="16157"/>
                  </a:ln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45" name="Freeform: Shape 143">
              <a:extLst>
                <a:ext uri="{FF2B5EF4-FFF2-40B4-BE49-F238E27FC236}">
                  <a16:creationId xmlns:a16="http://schemas.microsoft.com/office/drawing/2014/main" xmlns="" id="{5C50E079-629F-449D-95F8-F95D14AA3B1F}"/>
                </a:ext>
              </a:extLst>
            </p:cNvPr>
            <p:cNvSpPr/>
            <p:nvPr/>
          </p:nvSpPr>
          <p:spPr>
            <a:xfrm>
              <a:off x="5978790" y="2234848"/>
              <a:ext cx="28575" cy="28575"/>
            </a:xfrm>
            <a:custGeom>
              <a:avLst/>
              <a:gdLst>
                <a:gd name="connsiteX0" fmla="*/ 10915 w 28575"/>
                <a:gd name="connsiteY0" fmla="*/ 8828 h 28575"/>
                <a:gd name="connsiteX1" fmla="*/ 28320 w 28575"/>
                <a:gd name="connsiteY1" fmla="*/ 13786 h 28575"/>
                <a:gd name="connsiteX2" fmla="*/ 26232 w 28575"/>
                <a:gd name="connsiteY2" fmla="*/ 21114 h 28575"/>
                <a:gd name="connsiteX3" fmla="*/ 8827 w 28575"/>
                <a:gd name="connsiteY3" fmla="*/ 1615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0915" y="8828"/>
                  </a:moveTo>
                  <a:lnTo>
                    <a:pt x="28320" y="13786"/>
                  </a:lnTo>
                  <a:lnTo>
                    <a:pt x="26232" y="21114"/>
                  </a:lnTo>
                  <a:lnTo>
                    <a:pt x="8827" y="16156"/>
                  </a:ln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46" name="Freeform: Shape 144">
              <a:extLst>
                <a:ext uri="{FF2B5EF4-FFF2-40B4-BE49-F238E27FC236}">
                  <a16:creationId xmlns:a16="http://schemas.microsoft.com/office/drawing/2014/main" xmlns="" id="{BBFEF832-E67D-45E5-85FE-018B4F3E3753}"/>
                </a:ext>
              </a:extLst>
            </p:cNvPr>
            <p:cNvSpPr/>
            <p:nvPr/>
          </p:nvSpPr>
          <p:spPr>
            <a:xfrm>
              <a:off x="5966405" y="2278837"/>
              <a:ext cx="28575" cy="28575"/>
            </a:xfrm>
            <a:custGeom>
              <a:avLst/>
              <a:gdLst>
                <a:gd name="connsiteX0" fmla="*/ 10915 w 28575"/>
                <a:gd name="connsiteY0" fmla="*/ 8828 h 28575"/>
                <a:gd name="connsiteX1" fmla="*/ 28321 w 28575"/>
                <a:gd name="connsiteY1" fmla="*/ 13784 h 28575"/>
                <a:gd name="connsiteX2" fmla="*/ 26234 w 28575"/>
                <a:gd name="connsiteY2" fmla="*/ 21113 h 28575"/>
                <a:gd name="connsiteX3" fmla="*/ 8827 w 28575"/>
                <a:gd name="connsiteY3" fmla="*/ 1615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0915" y="8828"/>
                  </a:moveTo>
                  <a:lnTo>
                    <a:pt x="28321" y="13784"/>
                  </a:lnTo>
                  <a:lnTo>
                    <a:pt x="26234" y="21113"/>
                  </a:lnTo>
                  <a:lnTo>
                    <a:pt x="8827" y="16156"/>
                  </a:ln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47" name="Freeform: Shape 145">
              <a:extLst>
                <a:ext uri="{FF2B5EF4-FFF2-40B4-BE49-F238E27FC236}">
                  <a16:creationId xmlns:a16="http://schemas.microsoft.com/office/drawing/2014/main" xmlns="" id="{F760798C-D60D-4F8F-9387-55B7A02B2979}"/>
                </a:ext>
              </a:extLst>
            </p:cNvPr>
            <p:cNvSpPr/>
            <p:nvPr/>
          </p:nvSpPr>
          <p:spPr>
            <a:xfrm>
              <a:off x="5954011" y="2322584"/>
              <a:ext cx="28575" cy="28575"/>
            </a:xfrm>
            <a:custGeom>
              <a:avLst/>
              <a:gdLst>
                <a:gd name="connsiteX0" fmla="*/ 10913 w 28575"/>
                <a:gd name="connsiteY0" fmla="*/ 8827 h 28575"/>
                <a:gd name="connsiteX1" fmla="*/ 28319 w 28575"/>
                <a:gd name="connsiteY1" fmla="*/ 13782 h 28575"/>
                <a:gd name="connsiteX2" fmla="*/ 26233 w 28575"/>
                <a:gd name="connsiteY2" fmla="*/ 21111 h 28575"/>
                <a:gd name="connsiteX3" fmla="*/ 8827 w 28575"/>
                <a:gd name="connsiteY3" fmla="*/ 1615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0913" y="8827"/>
                  </a:moveTo>
                  <a:lnTo>
                    <a:pt x="28319" y="13782"/>
                  </a:lnTo>
                  <a:lnTo>
                    <a:pt x="26233" y="21111"/>
                  </a:lnTo>
                  <a:lnTo>
                    <a:pt x="8827" y="16156"/>
                  </a:ln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48" name="Freeform: Shape 146">
              <a:extLst>
                <a:ext uri="{FF2B5EF4-FFF2-40B4-BE49-F238E27FC236}">
                  <a16:creationId xmlns:a16="http://schemas.microsoft.com/office/drawing/2014/main" xmlns="" id="{198CB44F-534F-4CD2-A0B7-CD16D550635B}"/>
                </a:ext>
              </a:extLst>
            </p:cNvPr>
            <p:cNvSpPr/>
            <p:nvPr/>
          </p:nvSpPr>
          <p:spPr>
            <a:xfrm>
              <a:off x="5941602" y="2366377"/>
              <a:ext cx="28575" cy="28575"/>
            </a:xfrm>
            <a:custGeom>
              <a:avLst/>
              <a:gdLst>
                <a:gd name="connsiteX0" fmla="*/ 10917 w 28575"/>
                <a:gd name="connsiteY0" fmla="*/ 8828 h 28575"/>
                <a:gd name="connsiteX1" fmla="*/ 28321 w 28575"/>
                <a:gd name="connsiteY1" fmla="*/ 13789 h 28575"/>
                <a:gd name="connsiteX2" fmla="*/ 26233 w 28575"/>
                <a:gd name="connsiteY2" fmla="*/ 21117 h 28575"/>
                <a:gd name="connsiteX3" fmla="*/ 8828 w 28575"/>
                <a:gd name="connsiteY3" fmla="*/ 1615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10917" y="8828"/>
                  </a:moveTo>
                  <a:lnTo>
                    <a:pt x="28321" y="13789"/>
                  </a:lnTo>
                  <a:lnTo>
                    <a:pt x="26233" y="21117"/>
                  </a:lnTo>
                  <a:lnTo>
                    <a:pt x="8828" y="16156"/>
                  </a:ln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49" name="Freeform: Shape 147">
              <a:extLst>
                <a:ext uri="{FF2B5EF4-FFF2-40B4-BE49-F238E27FC236}">
                  <a16:creationId xmlns:a16="http://schemas.microsoft.com/office/drawing/2014/main" xmlns="" id="{40ADBCEA-3B58-4F68-BE0E-40040F728336}"/>
                </a:ext>
              </a:extLst>
            </p:cNvPr>
            <p:cNvSpPr/>
            <p:nvPr/>
          </p:nvSpPr>
          <p:spPr>
            <a:xfrm>
              <a:off x="5982002" y="2158504"/>
              <a:ext cx="85725" cy="114300"/>
            </a:xfrm>
            <a:custGeom>
              <a:avLst/>
              <a:gdLst>
                <a:gd name="connsiteX0" fmla="*/ 32577 w 85725"/>
                <a:gd name="connsiteY0" fmla="*/ 8828 h 114300"/>
                <a:gd name="connsiteX1" fmla="*/ 82042 w 85725"/>
                <a:gd name="connsiteY1" fmla="*/ 22921 h 114300"/>
                <a:gd name="connsiteX2" fmla="*/ 58293 w 85725"/>
                <a:gd name="connsiteY2" fmla="*/ 106278 h 114300"/>
                <a:gd name="connsiteX3" fmla="*/ 8828 w 85725"/>
                <a:gd name="connsiteY3" fmla="*/ 921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114300">
                  <a:moveTo>
                    <a:pt x="32577" y="8828"/>
                  </a:moveTo>
                  <a:lnTo>
                    <a:pt x="82042" y="22921"/>
                  </a:lnTo>
                  <a:lnTo>
                    <a:pt x="58293" y="106278"/>
                  </a:lnTo>
                  <a:lnTo>
                    <a:pt x="8828" y="92185"/>
                  </a:lnTo>
                  <a:close/>
                </a:path>
              </a:pathLst>
            </a:custGeom>
            <a:solidFill>
              <a:srgbClr val="F6F6F6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50" name="Freeform: Shape 148">
              <a:extLst>
                <a:ext uri="{FF2B5EF4-FFF2-40B4-BE49-F238E27FC236}">
                  <a16:creationId xmlns:a16="http://schemas.microsoft.com/office/drawing/2014/main" xmlns="" id="{EDED52A8-8683-427A-A3CA-A7FFFC237FB5}"/>
                </a:ext>
              </a:extLst>
            </p:cNvPr>
            <p:cNvSpPr/>
            <p:nvPr/>
          </p:nvSpPr>
          <p:spPr>
            <a:xfrm>
              <a:off x="7471870" y="3630454"/>
              <a:ext cx="295274" cy="114300"/>
            </a:xfrm>
            <a:custGeom>
              <a:avLst/>
              <a:gdLst>
                <a:gd name="connsiteX0" fmla="*/ 7144 w 295275"/>
                <a:gd name="connsiteY0" fmla="*/ 54769 h 114300"/>
                <a:gd name="connsiteX1" fmla="*/ 45244 w 295275"/>
                <a:gd name="connsiteY1" fmla="*/ 84296 h 114300"/>
                <a:gd name="connsiteX2" fmla="*/ 75724 w 295275"/>
                <a:gd name="connsiteY2" fmla="*/ 90964 h 114300"/>
                <a:gd name="connsiteX3" fmla="*/ 100489 w 295275"/>
                <a:gd name="connsiteY3" fmla="*/ 90011 h 114300"/>
                <a:gd name="connsiteX4" fmla="*/ 109061 w 295275"/>
                <a:gd name="connsiteY4" fmla="*/ 90964 h 114300"/>
                <a:gd name="connsiteX5" fmla="*/ 162401 w 295275"/>
                <a:gd name="connsiteY5" fmla="*/ 103346 h 114300"/>
                <a:gd name="connsiteX6" fmla="*/ 183356 w 295275"/>
                <a:gd name="connsiteY6" fmla="*/ 107156 h 114300"/>
                <a:gd name="connsiteX7" fmla="*/ 166211 w 295275"/>
                <a:gd name="connsiteY7" fmla="*/ 80486 h 114300"/>
                <a:gd name="connsiteX8" fmla="*/ 121444 w 295275"/>
                <a:gd name="connsiteY8" fmla="*/ 65246 h 114300"/>
                <a:gd name="connsiteX9" fmla="*/ 171926 w 295275"/>
                <a:gd name="connsiteY9" fmla="*/ 51911 h 114300"/>
                <a:gd name="connsiteX10" fmla="*/ 227171 w 295275"/>
                <a:gd name="connsiteY10" fmla="*/ 60484 h 114300"/>
                <a:gd name="connsiteX11" fmla="*/ 265271 w 295275"/>
                <a:gd name="connsiteY11" fmla="*/ 85249 h 114300"/>
                <a:gd name="connsiteX12" fmla="*/ 288131 w 295275"/>
                <a:gd name="connsiteY12" fmla="*/ 85249 h 114300"/>
                <a:gd name="connsiteX13" fmla="*/ 284321 w 295275"/>
                <a:gd name="connsiteY13" fmla="*/ 70009 h 114300"/>
                <a:gd name="connsiteX14" fmla="*/ 239554 w 295275"/>
                <a:gd name="connsiteY14" fmla="*/ 35719 h 114300"/>
                <a:gd name="connsiteX15" fmla="*/ 182404 w 295275"/>
                <a:gd name="connsiteY15" fmla="*/ 14764 h 114300"/>
                <a:gd name="connsiteX16" fmla="*/ 171926 w 295275"/>
                <a:gd name="connsiteY16" fmla="*/ 12859 h 114300"/>
                <a:gd name="connsiteX17" fmla="*/ 22384 w 295275"/>
                <a:gd name="connsiteY17" fmla="*/ 7144 h 114300"/>
                <a:gd name="connsiteX18" fmla="*/ 7144 w 295275"/>
                <a:gd name="connsiteY18" fmla="*/ 54769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5275" h="114300">
                  <a:moveTo>
                    <a:pt x="7144" y="54769"/>
                  </a:moveTo>
                  <a:lnTo>
                    <a:pt x="45244" y="84296"/>
                  </a:lnTo>
                  <a:cubicBezTo>
                    <a:pt x="56674" y="90964"/>
                    <a:pt x="66199" y="90964"/>
                    <a:pt x="75724" y="90964"/>
                  </a:cubicBezTo>
                  <a:lnTo>
                    <a:pt x="100489" y="90011"/>
                  </a:lnTo>
                  <a:cubicBezTo>
                    <a:pt x="103346" y="90011"/>
                    <a:pt x="106204" y="90011"/>
                    <a:pt x="109061" y="90964"/>
                  </a:cubicBezTo>
                  <a:lnTo>
                    <a:pt x="162401" y="103346"/>
                  </a:lnTo>
                  <a:cubicBezTo>
                    <a:pt x="170974" y="106204"/>
                    <a:pt x="183356" y="107156"/>
                    <a:pt x="183356" y="107156"/>
                  </a:cubicBezTo>
                  <a:cubicBezTo>
                    <a:pt x="189071" y="91916"/>
                    <a:pt x="173831" y="85249"/>
                    <a:pt x="166211" y="80486"/>
                  </a:cubicBezTo>
                  <a:lnTo>
                    <a:pt x="121444" y="65246"/>
                  </a:lnTo>
                  <a:lnTo>
                    <a:pt x="171926" y="51911"/>
                  </a:lnTo>
                  <a:lnTo>
                    <a:pt x="227171" y="60484"/>
                  </a:lnTo>
                  <a:lnTo>
                    <a:pt x="265271" y="85249"/>
                  </a:lnTo>
                  <a:cubicBezTo>
                    <a:pt x="271939" y="90964"/>
                    <a:pt x="282416" y="92869"/>
                    <a:pt x="288131" y="85249"/>
                  </a:cubicBezTo>
                  <a:cubicBezTo>
                    <a:pt x="288131" y="85249"/>
                    <a:pt x="293846" y="76676"/>
                    <a:pt x="284321" y="70009"/>
                  </a:cubicBezTo>
                  <a:cubicBezTo>
                    <a:pt x="284321" y="70009"/>
                    <a:pt x="239554" y="35719"/>
                    <a:pt x="239554" y="35719"/>
                  </a:cubicBezTo>
                  <a:cubicBezTo>
                    <a:pt x="239554" y="35719"/>
                    <a:pt x="195739" y="18574"/>
                    <a:pt x="182404" y="14764"/>
                  </a:cubicBezTo>
                  <a:cubicBezTo>
                    <a:pt x="179546" y="13811"/>
                    <a:pt x="175736" y="13811"/>
                    <a:pt x="171926" y="12859"/>
                  </a:cubicBezTo>
                  <a:cubicBezTo>
                    <a:pt x="155734" y="10001"/>
                    <a:pt x="22384" y="7144"/>
                    <a:pt x="22384" y="7144"/>
                  </a:cubicBezTo>
                  <a:lnTo>
                    <a:pt x="7144" y="54769"/>
                  </a:ln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51" name="Freeform: Shape 149">
              <a:extLst>
                <a:ext uri="{FF2B5EF4-FFF2-40B4-BE49-F238E27FC236}">
                  <a16:creationId xmlns:a16="http://schemas.microsoft.com/office/drawing/2014/main" xmlns="" id="{5A895CCF-78B4-4774-AB4D-C9742272C535}"/>
                </a:ext>
              </a:extLst>
            </p:cNvPr>
            <p:cNvSpPr/>
            <p:nvPr/>
          </p:nvSpPr>
          <p:spPr>
            <a:xfrm>
              <a:off x="6488892" y="1698784"/>
              <a:ext cx="647699" cy="438150"/>
            </a:xfrm>
            <a:custGeom>
              <a:avLst/>
              <a:gdLst>
                <a:gd name="connsiteX0" fmla="*/ 325279 w 647700"/>
                <a:gd name="connsiteY0" fmla="*/ 404336 h 438150"/>
                <a:gd name="connsiteX1" fmla="*/ 212884 w 647700"/>
                <a:gd name="connsiteY1" fmla="*/ 439579 h 438150"/>
                <a:gd name="connsiteX2" fmla="*/ 7144 w 647700"/>
                <a:gd name="connsiteY2" fmla="*/ 223361 h 438150"/>
                <a:gd name="connsiteX3" fmla="*/ 212884 w 647700"/>
                <a:gd name="connsiteY3" fmla="*/ 7144 h 438150"/>
                <a:gd name="connsiteX4" fmla="*/ 325279 w 647700"/>
                <a:gd name="connsiteY4" fmla="*/ 42386 h 438150"/>
                <a:gd name="connsiteX5" fmla="*/ 437674 w 647700"/>
                <a:gd name="connsiteY5" fmla="*/ 7144 h 438150"/>
                <a:gd name="connsiteX6" fmla="*/ 643414 w 647700"/>
                <a:gd name="connsiteY6" fmla="*/ 223361 h 438150"/>
                <a:gd name="connsiteX7" fmla="*/ 437674 w 647700"/>
                <a:gd name="connsiteY7" fmla="*/ 439579 h 438150"/>
                <a:gd name="connsiteX8" fmla="*/ 325279 w 647700"/>
                <a:gd name="connsiteY8" fmla="*/ 404336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438150">
                  <a:moveTo>
                    <a:pt x="325279" y="404336"/>
                  </a:moveTo>
                  <a:cubicBezTo>
                    <a:pt x="292894" y="426244"/>
                    <a:pt x="254794" y="439579"/>
                    <a:pt x="212884" y="439579"/>
                  </a:cubicBezTo>
                  <a:cubicBezTo>
                    <a:pt x="99536" y="439579"/>
                    <a:pt x="7144" y="343376"/>
                    <a:pt x="7144" y="223361"/>
                  </a:cubicBezTo>
                  <a:cubicBezTo>
                    <a:pt x="7144" y="104299"/>
                    <a:pt x="99536" y="7144"/>
                    <a:pt x="212884" y="7144"/>
                  </a:cubicBezTo>
                  <a:cubicBezTo>
                    <a:pt x="254794" y="7144"/>
                    <a:pt x="292894" y="19526"/>
                    <a:pt x="325279" y="42386"/>
                  </a:cubicBezTo>
                  <a:cubicBezTo>
                    <a:pt x="357664" y="20479"/>
                    <a:pt x="395764" y="7144"/>
                    <a:pt x="437674" y="7144"/>
                  </a:cubicBezTo>
                  <a:cubicBezTo>
                    <a:pt x="551021" y="7144"/>
                    <a:pt x="643414" y="103346"/>
                    <a:pt x="643414" y="223361"/>
                  </a:cubicBezTo>
                  <a:cubicBezTo>
                    <a:pt x="643414" y="342424"/>
                    <a:pt x="551021" y="439579"/>
                    <a:pt x="437674" y="439579"/>
                  </a:cubicBezTo>
                  <a:cubicBezTo>
                    <a:pt x="395764" y="438626"/>
                    <a:pt x="357664" y="426244"/>
                    <a:pt x="325279" y="404336"/>
                  </a:cubicBezTo>
                  <a:close/>
                </a:path>
              </a:pathLst>
            </a:custGeom>
            <a:solidFill>
              <a:srgbClr val="683C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52" name="Freeform: Shape 150">
              <a:extLst>
                <a:ext uri="{FF2B5EF4-FFF2-40B4-BE49-F238E27FC236}">
                  <a16:creationId xmlns:a16="http://schemas.microsoft.com/office/drawing/2014/main" xmlns="" id="{1D00D7DB-ABDC-453C-B73A-7840D32235F3}"/>
                </a:ext>
              </a:extLst>
            </p:cNvPr>
            <p:cNvSpPr/>
            <p:nvPr/>
          </p:nvSpPr>
          <p:spPr>
            <a:xfrm>
              <a:off x="6393643" y="1799749"/>
              <a:ext cx="400049" cy="390525"/>
            </a:xfrm>
            <a:custGeom>
              <a:avLst/>
              <a:gdLst>
                <a:gd name="connsiteX0" fmla="*/ 399574 w 400050"/>
                <a:gd name="connsiteY0" fmla="*/ 199549 h 390525"/>
                <a:gd name="connsiteX1" fmla="*/ 203359 w 400050"/>
                <a:gd name="connsiteY1" fmla="*/ 391954 h 390525"/>
                <a:gd name="connsiteX2" fmla="*/ 7144 w 400050"/>
                <a:gd name="connsiteY2" fmla="*/ 199549 h 390525"/>
                <a:gd name="connsiteX3" fmla="*/ 203359 w 400050"/>
                <a:gd name="connsiteY3" fmla="*/ 7144 h 390525"/>
                <a:gd name="connsiteX4" fmla="*/ 399574 w 400050"/>
                <a:gd name="connsiteY4" fmla="*/ 19954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50" h="390525">
                  <a:moveTo>
                    <a:pt x="399574" y="199549"/>
                  </a:moveTo>
                  <a:cubicBezTo>
                    <a:pt x="399574" y="305811"/>
                    <a:pt x="311725" y="391954"/>
                    <a:pt x="203359" y="391954"/>
                  </a:cubicBezTo>
                  <a:cubicBezTo>
                    <a:pt x="94992" y="391954"/>
                    <a:pt x="7144" y="305811"/>
                    <a:pt x="7144" y="199549"/>
                  </a:cubicBezTo>
                  <a:cubicBezTo>
                    <a:pt x="7144" y="93286"/>
                    <a:pt x="94992" y="7144"/>
                    <a:pt x="203359" y="7144"/>
                  </a:cubicBezTo>
                  <a:cubicBezTo>
                    <a:pt x="311725" y="7144"/>
                    <a:pt x="399574" y="93286"/>
                    <a:pt x="399574" y="199549"/>
                  </a:cubicBezTo>
                  <a:close/>
                </a:path>
              </a:pathLst>
            </a:custGeom>
            <a:solidFill>
              <a:srgbClr val="683C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53" name="Freeform: Shape 151">
              <a:extLst>
                <a:ext uri="{FF2B5EF4-FFF2-40B4-BE49-F238E27FC236}">
                  <a16:creationId xmlns:a16="http://schemas.microsoft.com/office/drawing/2014/main" xmlns="" id="{C7A0A60F-C420-4C6A-940B-6D20841967E7}"/>
                </a:ext>
              </a:extLst>
            </p:cNvPr>
            <p:cNvSpPr/>
            <p:nvPr/>
          </p:nvSpPr>
          <p:spPr>
            <a:xfrm>
              <a:off x="6863224" y="1805464"/>
              <a:ext cx="361949" cy="361950"/>
            </a:xfrm>
            <a:custGeom>
              <a:avLst/>
              <a:gdLst>
                <a:gd name="connsiteX0" fmla="*/ 361474 w 361950"/>
                <a:gd name="connsiteY0" fmla="*/ 183356 h 361950"/>
                <a:gd name="connsiteX1" fmla="*/ 184309 w 361950"/>
                <a:gd name="connsiteY1" fmla="*/ 359569 h 361950"/>
                <a:gd name="connsiteX2" fmla="*/ 7144 w 361950"/>
                <a:gd name="connsiteY2" fmla="*/ 183356 h 361950"/>
                <a:gd name="connsiteX3" fmla="*/ 184309 w 361950"/>
                <a:gd name="connsiteY3" fmla="*/ 7144 h 361950"/>
                <a:gd name="connsiteX4" fmla="*/ 361474 w 361950"/>
                <a:gd name="connsiteY4" fmla="*/ 183356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950" h="361950">
                  <a:moveTo>
                    <a:pt x="361474" y="183356"/>
                  </a:moveTo>
                  <a:cubicBezTo>
                    <a:pt x="361474" y="280676"/>
                    <a:pt x="282154" y="359569"/>
                    <a:pt x="184309" y="359569"/>
                  </a:cubicBezTo>
                  <a:cubicBezTo>
                    <a:pt x="86463" y="359569"/>
                    <a:pt x="7144" y="280676"/>
                    <a:pt x="7144" y="183356"/>
                  </a:cubicBezTo>
                  <a:cubicBezTo>
                    <a:pt x="7144" y="86037"/>
                    <a:pt x="86463" y="7144"/>
                    <a:pt x="184309" y="7144"/>
                  </a:cubicBezTo>
                  <a:cubicBezTo>
                    <a:pt x="282154" y="7144"/>
                    <a:pt x="361474" y="86037"/>
                    <a:pt x="361474" y="183356"/>
                  </a:cubicBezTo>
                  <a:close/>
                </a:path>
              </a:pathLst>
            </a:custGeom>
            <a:solidFill>
              <a:srgbClr val="683C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54" name="Freeform: Shape 152">
              <a:extLst>
                <a:ext uri="{FF2B5EF4-FFF2-40B4-BE49-F238E27FC236}">
                  <a16:creationId xmlns:a16="http://schemas.microsoft.com/office/drawing/2014/main" xmlns="" id="{4079135E-B459-478D-B1A2-469506FDE93C}"/>
                </a:ext>
              </a:extLst>
            </p:cNvPr>
            <p:cNvSpPr/>
            <p:nvPr/>
          </p:nvSpPr>
          <p:spPr>
            <a:xfrm>
              <a:off x="6446030" y="2038826"/>
              <a:ext cx="733424" cy="619125"/>
            </a:xfrm>
            <a:custGeom>
              <a:avLst/>
              <a:gdLst>
                <a:gd name="connsiteX0" fmla="*/ 368141 w 733425"/>
                <a:gd name="connsiteY0" fmla="*/ 614839 h 619125"/>
                <a:gd name="connsiteX1" fmla="*/ 363379 w 733425"/>
                <a:gd name="connsiteY1" fmla="*/ 614839 h 619125"/>
                <a:gd name="connsiteX2" fmla="*/ 7144 w 733425"/>
                <a:gd name="connsiteY2" fmla="*/ 349091 h 619125"/>
                <a:gd name="connsiteX3" fmla="*/ 363379 w 733425"/>
                <a:gd name="connsiteY3" fmla="*/ 7144 h 619125"/>
                <a:gd name="connsiteX4" fmla="*/ 368141 w 733425"/>
                <a:gd name="connsiteY4" fmla="*/ 7144 h 619125"/>
                <a:gd name="connsiteX5" fmla="*/ 372904 w 733425"/>
                <a:gd name="connsiteY5" fmla="*/ 7144 h 619125"/>
                <a:gd name="connsiteX6" fmla="*/ 729139 w 733425"/>
                <a:gd name="connsiteY6" fmla="*/ 349091 h 619125"/>
                <a:gd name="connsiteX7" fmla="*/ 372904 w 733425"/>
                <a:gd name="connsiteY7" fmla="*/ 614839 h 619125"/>
                <a:gd name="connsiteX8" fmla="*/ 368141 w 733425"/>
                <a:gd name="connsiteY8" fmla="*/ 614839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3425" h="619125">
                  <a:moveTo>
                    <a:pt x="368141" y="614839"/>
                  </a:moveTo>
                  <a:cubicBezTo>
                    <a:pt x="366236" y="614839"/>
                    <a:pt x="365284" y="614839"/>
                    <a:pt x="363379" y="614839"/>
                  </a:cubicBezTo>
                  <a:cubicBezTo>
                    <a:pt x="189071" y="614839"/>
                    <a:pt x="7144" y="516731"/>
                    <a:pt x="7144" y="349091"/>
                  </a:cubicBezTo>
                  <a:cubicBezTo>
                    <a:pt x="7144" y="181451"/>
                    <a:pt x="189071" y="7144"/>
                    <a:pt x="363379" y="7144"/>
                  </a:cubicBezTo>
                  <a:cubicBezTo>
                    <a:pt x="365284" y="7144"/>
                    <a:pt x="366236" y="7144"/>
                    <a:pt x="368141" y="7144"/>
                  </a:cubicBezTo>
                  <a:cubicBezTo>
                    <a:pt x="370046" y="7144"/>
                    <a:pt x="370999" y="7144"/>
                    <a:pt x="372904" y="7144"/>
                  </a:cubicBezTo>
                  <a:cubicBezTo>
                    <a:pt x="547211" y="7144"/>
                    <a:pt x="729139" y="181451"/>
                    <a:pt x="729139" y="349091"/>
                  </a:cubicBezTo>
                  <a:cubicBezTo>
                    <a:pt x="729139" y="516731"/>
                    <a:pt x="547211" y="614839"/>
                    <a:pt x="372904" y="614839"/>
                  </a:cubicBezTo>
                  <a:cubicBezTo>
                    <a:pt x="370999" y="614839"/>
                    <a:pt x="369094" y="614839"/>
                    <a:pt x="368141" y="614839"/>
                  </a:cubicBezTo>
                  <a:close/>
                </a:path>
              </a:pathLst>
            </a:custGeom>
            <a:solidFill>
              <a:srgbClr val="683C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55" name="Freeform: Shape 153">
              <a:extLst>
                <a:ext uri="{FF2B5EF4-FFF2-40B4-BE49-F238E27FC236}">
                  <a16:creationId xmlns:a16="http://schemas.microsoft.com/office/drawing/2014/main" xmlns="" id="{DC82C0C6-8182-4B93-8864-5D076284EF5E}"/>
                </a:ext>
              </a:extLst>
            </p:cNvPr>
            <p:cNvSpPr/>
            <p:nvPr/>
          </p:nvSpPr>
          <p:spPr>
            <a:xfrm>
              <a:off x="6712729" y="2524601"/>
              <a:ext cx="200024" cy="523875"/>
            </a:xfrm>
            <a:custGeom>
              <a:avLst/>
              <a:gdLst>
                <a:gd name="connsiteX0" fmla="*/ 7144 w 200025"/>
                <a:gd name="connsiteY0" fmla="*/ 228124 h 523875"/>
                <a:gd name="connsiteX1" fmla="*/ 7144 w 200025"/>
                <a:gd name="connsiteY1" fmla="*/ 7144 h 523875"/>
                <a:gd name="connsiteX2" fmla="*/ 194786 w 200025"/>
                <a:gd name="connsiteY2" fmla="*/ 7144 h 523875"/>
                <a:gd name="connsiteX3" fmla="*/ 194786 w 200025"/>
                <a:gd name="connsiteY3" fmla="*/ 228124 h 523875"/>
                <a:gd name="connsiteX4" fmla="*/ 104299 w 200025"/>
                <a:gd name="connsiteY4" fmla="*/ 524351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23875">
                  <a:moveTo>
                    <a:pt x="7144" y="228124"/>
                  </a:moveTo>
                  <a:lnTo>
                    <a:pt x="7144" y="7144"/>
                  </a:lnTo>
                  <a:lnTo>
                    <a:pt x="194786" y="7144"/>
                  </a:lnTo>
                  <a:lnTo>
                    <a:pt x="194786" y="228124"/>
                  </a:lnTo>
                  <a:lnTo>
                    <a:pt x="104299" y="524351"/>
                  </a:lnTo>
                  <a:close/>
                </a:path>
              </a:pathLst>
            </a:custGeom>
            <a:solidFill>
              <a:srgbClr val="F7C3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56" name="Freeform: Shape 154">
              <a:extLst>
                <a:ext uri="{FF2B5EF4-FFF2-40B4-BE49-F238E27FC236}">
                  <a16:creationId xmlns:a16="http://schemas.microsoft.com/office/drawing/2014/main" xmlns="" id="{102E0189-78BE-46DB-98A0-ECB5FD35699F}"/>
                </a:ext>
              </a:extLst>
            </p:cNvPr>
            <p:cNvSpPr/>
            <p:nvPr/>
          </p:nvSpPr>
          <p:spPr>
            <a:xfrm>
              <a:off x="6373642" y="1805464"/>
              <a:ext cx="876298" cy="723900"/>
            </a:xfrm>
            <a:custGeom>
              <a:avLst/>
              <a:gdLst>
                <a:gd name="connsiteX0" fmla="*/ 440531 w 876300"/>
                <a:gd name="connsiteY0" fmla="*/ 721519 h 723900"/>
                <a:gd name="connsiteX1" fmla="*/ 434816 w 876300"/>
                <a:gd name="connsiteY1" fmla="*/ 721519 h 723900"/>
                <a:gd name="connsiteX2" fmla="*/ 7144 w 876300"/>
                <a:gd name="connsiteY2" fmla="*/ 364331 h 723900"/>
                <a:gd name="connsiteX3" fmla="*/ 434816 w 876300"/>
                <a:gd name="connsiteY3" fmla="*/ 7144 h 723900"/>
                <a:gd name="connsiteX4" fmla="*/ 440531 w 876300"/>
                <a:gd name="connsiteY4" fmla="*/ 7144 h 723900"/>
                <a:gd name="connsiteX5" fmla="*/ 446246 w 876300"/>
                <a:gd name="connsiteY5" fmla="*/ 7144 h 723900"/>
                <a:gd name="connsiteX6" fmla="*/ 873919 w 876300"/>
                <a:gd name="connsiteY6" fmla="*/ 364331 h 723900"/>
                <a:gd name="connsiteX7" fmla="*/ 446246 w 876300"/>
                <a:gd name="connsiteY7" fmla="*/ 721519 h 723900"/>
                <a:gd name="connsiteX8" fmla="*/ 440531 w 876300"/>
                <a:gd name="connsiteY8" fmla="*/ 721519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6300" h="723900">
                  <a:moveTo>
                    <a:pt x="440531" y="721519"/>
                  </a:moveTo>
                  <a:cubicBezTo>
                    <a:pt x="438626" y="721519"/>
                    <a:pt x="436721" y="721519"/>
                    <a:pt x="434816" y="721519"/>
                  </a:cubicBezTo>
                  <a:cubicBezTo>
                    <a:pt x="198596" y="721519"/>
                    <a:pt x="7144" y="561499"/>
                    <a:pt x="7144" y="364331"/>
                  </a:cubicBezTo>
                  <a:cubicBezTo>
                    <a:pt x="7144" y="167164"/>
                    <a:pt x="198596" y="7144"/>
                    <a:pt x="434816" y="7144"/>
                  </a:cubicBezTo>
                  <a:cubicBezTo>
                    <a:pt x="436721" y="7144"/>
                    <a:pt x="438626" y="7144"/>
                    <a:pt x="440531" y="7144"/>
                  </a:cubicBezTo>
                  <a:cubicBezTo>
                    <a:pt x="442436" y="7144"/>
                    <a:pt x="444341" y="7144"/>
                    <a:pt x="446246" y="7144"/>
                  </a:cubicBezTo>
                  <a:cubicBezTo>
                    <a:pt x="682466" y="7144"/>
                    <a:pt x="873919" y="167164"/>
                    <a:pt x="873919" y="364331"/>
                  </a:cubicBezTo>
                  <a:cubicBezTo>
                    <a:pt x="873919" y="561499"/>
                    <a:pt x="682466" y="721519"/>
                    <a:pt x="446246" y="721519"/>
                  </a:cubicBezTo>
                  <a:cubicBezTo>
                    <a:pt x="444341" y="721519"/>
                    <a:pt x="442436" y="721519"/>
                    <a:pt x="440531" y="721519"/>
                  </a:cubicBezTo>
                  <a:close/>
                </a:path>
              </a:pathLst>
            </a:custGeom>
            <a:solidFill>
              <a:srgbClr val="683C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57" name="Freeform: Shape 155">
              <a:extLst>
                <a:ext uri="{FF2B5EF4-FFF2-40B4-BE49-F238E27FC236}">
                  <a16:creationId xmlns:a16="http://schemas.microsoft.com/office/drawing/2014/main" xmlns="" id="{4DEC8EE1-7EAE-4AD4-840D-B813D7D5A8E0}"/>
                </a:ext>
              </a:extLst>
            </p:cNvPr>
            <p:cNvSpPr/>
            <p:nvPr/>
          </p:nvSpPr>
          <p:spPr>
            <a:xfrm>
              <a:off x="6529851" y="2427446"/>
              <a:ext cx="57150" cy="57150"/>
            </a:xfrm>
            <a:custGeom>
              <a:avLst/>
              <a:gdLst>
                <a:gd name="connsiteX0" fmla="*/ 56674 w 57150"/>
                <a:gd name="connsiteY0" fmla="*/ 31909 h 57150"/>
                <a:gd name="connsiteX1" fmla="*/ 31909 w 57150"/>
                <a:gd name="connsiteY1" fmla="*/ 56674 h 57150"/>
                <a:gd name="connsiteX2" fmla="*/ 7144 w 57150"/>
                <a:gd name="connsiteY2" fmla="*/ 31909 h 57150"/>
                <a:gd name="connsiteX3" fmla="*/ 31909 w 57150"/>
                <a:gd name="connsiteY3" fmla="*/ 7144 h 57150"/>
                <a:gd name="connsiteX4" fmla="*/ 56674 w 57150"/>
                <a:gd name="connsiteY4" fmla="*/ 319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674" y="31909"/>
                  </a:moveTo>
                  <a:cubicBezTo>
                    <a:pt x="56674" y="45586"/>
                    <a:pt x="45586" y="56674"/>
                    <a:pt x="31909" y="56674"/>
                  </a:cubicBezTo>
                  <a:cubicBezTo>
                    <a:pt x="18231" y="56674"/>
                    <a:pt x="7144" y="45586"/>
                    <a:pt x="7144" y="31909"/>
                  </a:cubicBezTo>
                  <a:cubicBezTo>
                    <a:pt x="7144" y="18231"/>
                    <a:pt x="18231" y="7144"/>
                    <a:pt x="31909" y="7144"/>
                  </a:cubicBezTo>
                  <a:cubicBezTo>
                    <a:pt x="45586" y="7144"/>
                    <a:pt x="56674" y="18231"/>
                    <a:pt x="56674" y="31909"/>
                  </a:cubicBezTo>
                  <a:close/>
                </a:path>
              </a:pathLst>
            </a:custGeom>
            <a:solidFill>
              <a:srgbClr val="F9B2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58" name="Freeform: Shape 156">
              <a:extLst>
                <a:ext uri="{FF2B5EF4-FFF2-40B4-BE49-F238E27FC236}">
                  <a16:creationId xmlns:a16="http://schemas.microsoft.com/office/drawing/2014/main" xmlns="" id="{34100406-D5CE-4158-B528-88A25EFEC9CD}"/>
                </a:ext>
              </a:extLst>
            </p:cNvPr>
            <p:cNvSpPr/>
            <p:nvPr/>
          </p:nvSpPr>
          <p:spPr>
            <a:xfrm>
              <a:off x="7032771" y="2427446"/>
              <a:ext cx="57150" cy="57150"/>
            </a:xfrm>
            <a:custGeom>
              <a:avLst/>
              <a:gdLst>
                <a:gd name="connsiteX0" fmla="*/ 56674 w 57150"/>
                <a:gd name="connsiteY0" fmla="*/ 31909 h 57150"/>
                <a:gd name="connsiteX1" fmla="*/ 31909 w 57150"/>
                <a:gd name="connsiteY1" fmla="*/ 56674 h 57150"/>
                <a:gd name="connsiteX2" fmla="*/ 7144 w 57150"/>
                <a:gd name="connsiteY2" fmla="*/ 31909 h 57150"/>
                <a:gd name="connsiteX3" fmla="*/ 31909 w 57150"/>
                <a:gd name="connsiteY3" fmla="*/ 7144 h 57150"/>
                <a:gd name="connsiteX4" fmla="*/ 56674 w 57150"/>
                <a:gd name="connsiteY4" fmla="*/ 319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674" y="31909"/>
                  </a:moveTo>
                  <a:cubicBezTo>
                    <a:pt x="56674" y="45586"/>
                    <a:pt x="45586" y="56674"/>
                    <a:pt x="31909" y="56674"/>
                  </a:cubicBezTo>
                  <a:cubicBezTo>
                    <a:pt x="18231" y="56674"/>
                    <a:pt x="7144" y="45586"/>
                    <a:pt x="7144" y="31909"/>
                  </a:cubicBezTo>
                  <a:cubicBezTo>
                    <a:pt x="7144" y="18231"/>
                    <a:pt x="18231" y="7144"/>
                    <a:pt x="31909" y="7144"/>
                  </a:cubicBezTo>
                  <a:cubicBezTo>
                    <a:pt x="45586" y="7144"/>
                    <a:pt x="56674" y="18231"/>
                    <a:pt x="56674" y="31909"/>
                  </a:cubicBezTo>
                  <a:close/>
                </a:path>
              </a:pathLst>
            </a:custGeom>
            <a:solidFill>
              <a:srgbClr val="F9B2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59" name="Freeform: Shape 157">
              <a:extLst>
                <a:ext uri="{FF2B5EF4-FFF2-40B4-BE49-F238E27FC236}">
                  <a16:creationId xmlns:a16="http://schemas.microsoft.com/office/drawing/2014/main" xmlns="" id="{58F47A52-3109-478D-9DA3-1FF85E2D1F1E}"/>
                </a:ext>
              </a:extLst>
            </p:cNvPr>
            <p:cNvSpPr/>
            <p:nvPr/>
          </p:nvSpPr>
          <p:spPr>
            <a:xfrm>
              <a:off x="6523360" y="1938815"/>
              <a:ext cx="581024" cy="685800"/>
            </a:xfrm>
            <a:custGeom>
              <a:avLst/>
              <a:gdLst>
                <a:gd name="connsiteX0" fmla="*/ 291765 w 581025"/>
                <a:gd name="connsiteY0" fmla="*/ 680561 h 685800"/>
                <a:gd name="connsiteX1" fmla="*/ 7920 w 581025"/>
                <a:gd name="connsiteY1" fmla="*/ 364331 h 685800"/>
                <a:gd name="connsiteX2" fmla="*/ 23160 w 581025"/>
                <a:gd name="connsiteY2" fmla="*/ 319564 h 685800"/>
                <a:gd name="connsiteX3" fmla="*/ 40305 w 581025"/>
                <a:gd name="connsiteY3" fmla="*/ 270034 h 685800"/>
                <a:gd name="connsiteX4" fmla="*/ 40305 w 581025"/>
                <a:gd name="connsiteY4" fmla="*/ 233839 h 685800"/>
                <a:gd name="connsiteX5" fmla="*/ 45068 w 581025"/>
                <a:gd name="connsiteY5" fmla="*/ 152876 h 685800"/>
                <a:gd name="connsiteX6" fmla="*/ 195563 w 581025"/>
                <a:gd name="connsiteY6" fmla="*/ 11906 h 685800"/>
                <a:gd name="connsiteX7" fmla="*/ 241283 w 581025"/>
                <a:gd name="connsiteY7" fmla="*/ 7144 h 685800"/>
                <a:gd name="connsiteX8" fmla="*/ 339390 w 581025"/>
                <a:gd name="connsiteY8" fmla="*/ 7144 h 685800"/>
                <a:gd name="connsiteX9" fmla="*/ 470835 w 581025"/>
                <a:gd name="connsiteY9" fmla="*/ 50959 h 685800"/>
                <a:gd name="connsiteX10" fmla="*/ 535606 w 581025"/>
                <a:gd name="connsiteY10" fmla="*/ 151924 h 685800"/>
                <a:gd name="connsiteX11" fmla="*/ 540368 w 581025"/>
                <a:gd name="connsiteY11" fmla="*/ 232886 h 685800"/>
                <a:gd name="connsiteX12" fmla="*/ 539415 w 581025"/>
                <a:gd name="connsiteY12" fmla="*/ 243364 h 685800"/>
                <a:gd name="connsiteX13" fmla="*/ 557513 w 581025"/>
                <a:gd name="connsiteY13" fmla="*/ 318611 h 685800"/>
                <a:gd name="connsiteX14" fmla="*/ 573706 w 581025"/>
                <a:gd name="connsiteY14" fmla="*/ 363379 h 685800"/>
                <a:gd name="connsiteX15" fmla="*/ 291765 w 581025"/>
                <a:gd name="connsiteY15" fmla="*/ 680561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81025" h="685800">
                  <a:moveTo>
                    <a:pt x="291765" y="680561"/>
                  </a:moveTo>
                  <a:cubicBezTo>
                    <a:pt x="155558" y="668179"/>
                    <a:pt x="-5415" y="523399"/>
                    <a:pt x="7920" y="364331"/>
                  </a:cubicBezTo>
                  <a:cubicBezTo>
                    <a:pt x="8873" y="348139"/>
                    <a:pt x="15540" y="332899"/>
                    <a:pt x="23160" y="319564"/>
                  </a:cubicBezTo>
                  <a:cubicBezTo>
                    <a:pt x="32685" y="304324"/>
                    <a:pt x="38400" y="287179"/>
                    <a:pt x="40305" y="270034"/>
                  </a:cubicBezTo>
                  <a:cubicBezTo>
                    <a:pt x="42210" y="257651"/>
                    <a:pt x="42210" y="246221"/>
                    <a:pt x="40305" y="233839"/>
                  </a:cubicBezTo>
                  <a:cubicBezTo>
                    <a:pt x="37448" y="210979"/>
                    <a:pt x="36495" y="181451"/>
                    <a:pt x="45068" y="152876"/>
                  </a:cubicBezTo>
                  <a:cubicBezTo>
                    <a:pt x="67928" y="76676"/>
                    <a:pt x="121268" y="26194"/>
                    <a:pt x="195563" y="11906"/>
                  </a:cubicBezTo>
                  <a:cubicBezTo>
                    <a:pt x="209850" y="9049"/>
                    <a:pt x="225090" y="7144"/>
                    <a:pt x="241283" y="7144"/>
                  </a:cubicBezTo>
                  <a:lnTo>
                    <a:pt x="339390" y="7144"/>
                  </a:lnTo>
                  <a:cubicBezTo>
                    <a:pt x="391778" y="7144"/>
                    <a:pt x="436546" y="22384"/>
                    <a:pt x="470835" y="50959"/>
                  </a:cubicBezTo>
                  <a:cubicBezTo>
                    <a:pt x="501315" y="75724"/>
                    <a:pt x="523223" y="110014"/>
                    <a:pt x="535606" y="151924"/>
                  </a:cubicBezTo>
                  <a:cubicBezTo>
                    <a:pt x="544178" y="180499"/>
                    <a:pt x="543225" y="209074"/>
                    <a:pt x="540368" y="232886"/>
                  </a:cubicBezTo>
                  <a:cubicBezTo>
                    <a:pt x="540368" y="236696"/>
                    <a:pt x="539415" y="240506"/>
                    <a:pt x="539415" y="243364"/>
                  </a:cubicBezTo>
                  <a:cubicBezTo>
                    <a:pt x="537510" y="270034"/>
                    <a:pt x="544178" y="295751"/>
                    <a:pt x="557513" y="318611"/>
                  </a:cubicBezTo>
                  <a:cubicBezTo>
                    <a:pt x="565133" y="331946"/>
                    <a:pt x="571800" y="347186"/>
                    <a:pt x="573706" y="363379"/>
                  </a:cubicBezTo>
                  <a:cubicBezTo>
                    <a:pt x="588946" y="523399"/>
                    <a:pt x="427973" y="668179"/>
                    <a:pt x="291765" y="680561"/>
                  </a:cubicBez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60" name="Freeform: Shape 158">
              <a:extLst>
                <a:ext uri="{FF2B5EF4-FFF2-40B4-BE49-F238E27FC236}">
                  <a16:creationId xmlns:a16="http://schemas.microsoft.com/office/drawing/2014/main" xmlns="" id="{CE478DDD-D4A8-4D8C-AB18-6EFF08EC159C}"/>
                </a:ext>
              </a:extLst>
            </p:cNvPr>
            <p:cNvSpPr/>
            <p:nvPr/>
          </p:nvSpPr>
          <p:spPr>
            <a:xfrm>
              <a:off x="6580334" y="2475071"/>
              <a:ext cx="466724" cy="152400"/>
            </a:xfrm>
            <a:custGeom>
              <a:avLst/>
              <a:gdLst>
                <a:gd name="connsiteX0" fmla="*/ 234791 w 466725"/>
                <a:gd name="connsiteY0" fmla="*/ 130969 h 152400"/>
                <a:gd name="connsiteX1" fmla="*/ 7144 w 466725"/>
                <a:gd name="connsiteY1" fmla="*/ 7144 h 152400"/>
                <a:gd name="connsiteX2" fmla="*/ 234791 w 466725"/>
                <a:gd name="connsiteY2" fmla="*/ 145256 h 152400"/>
                <a:gd name="connsiteX3" fmla="*/ 462439 w 466725"/>
                <a:gd name="connsiteY3" fmla="*/ 7144 h 152400"/>
                <a:gd name="connsiteX4" fmla="*/ 234791 w 466725"/>
                <a:gd name="connsiteY4" fmla="*/ 13096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725" h="152400">
                  <a:moveTo>
                    <a:pt x="234791" y="130969"/>
                  </a:moveTo>
                  <a:cubicBezTo>
                    <a:pt x="155734" y="124301"/>
                    <a:pt x="70009" y="67151"/>
                    <a:pt x="7144" y="7144"/>
                  </a:cubicBezTo>
                  <a:cubicBezTo>
                    <a:pt x="63341" y="83344"/>
                    <a:pt x="153829" y="137636"/>
                    <a:pt x="234791" y="145256"/>
                  </a:cubicBezTo>
                  <a:cubicBezTo>
                    <a:pt x="315754" y="137636"/>
                    <a:pt x="405289" y="83344"/>
                    <a:pt x="462439" y="7144"/>
                  </a:cubicBezTo>
                  <a:cubicBezTo>
                    <a:pt x="399574" y="68104"/>
                    <a:pt x="313849" y="125254"/>
                    <a:pt x="234791" y="130969"/>
                  </a:cubicBezTo>
                  <a:close/>
                </a:path>
              </a:pathLst>
            </a:custGeom>
            <a:solidFill>
              <a:srgbClr val="EBB58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61" name="Freeform: Shape 159">
              <a:extLst>
                <a:ext uri="{FF2B5EF4-FFF2-40B4-BE49-F238E27FC236}">
                  <a16:creationId xmlns:a16="http://schemas.microsoft.com/office/drawing/2014/main" xmlns="" id="{EC094DDE-3A29-414E-B5A9-E5BF8AACFE6D}"/>
                </a:ext>
              </a:extLst>
            </p:cNvPr>
            <p:cNvSpPr/>
            <p:nvPr/>
          </p:nvSpPr>
          <p:spPr>
            <a:xfrm>
              <a:off x="6554493" y="1960721"/>
              <a:ext cx="514349" cy="285750"/>
            </a:xfrm>
            <a:custGeom>
              <a:avLst/>
              <a:gdLst>
                <a:gd name="connsiteX0" fmla="*/ 511140 w 514350"/>
                <a:gd name="connsiteY0" fmla="*/ 230981 h 285750"/>
                <a:gd name="connsiteX1" fmla="*/ 510188 w 514350"/>
                <a:gd name="connsiteY1" fmla="*/ 241459 h 285750"/>
                <a:gd name="connsiteX2" fmla="*/ 344453 w 514350"/>
                <a:gd name="connsiteY2" fmla="*/ 249079 h 285750"/>
                <a:gd name="connsiteX3" fmla="*/ 367313 w 514350"/>
                <a:gd name="connsiteY3" fmla="*/ 265271 h 285750"/>
                <a:gd name="connsiteX4" fmla="*/ 398745 w 514350"/>
                <a:gd name="connsiteY4" fmla="*/ 278606 h 285750"/>
                <a:gd name="connsiteX5" fmla="*/ 411128 w 514350"/>
                <a:gd name="connsiteY5" fmla="*/ 280511 h 285750"/>
                <a:gd name="connsiteX6" fmla="*/ 397793 w 514350"/>
                <a:gd name="connsiteY6" fmla="*/ 283369 h 285750"/>
                <a:gd name="connsiteX7" fmla="*/ 360645 w 514350"/>
                <a:gd name="connsiteY7" fmla="*/ 281464 h 285750"/>
                <a:gd name="connsiteX8" fmla="*/ 310163 w 514350"/>
                <a:gd name="connsiteY8" fmla="*/ 258604 h 285750"/>
                <a:gd name="connsiteX9" fmla="*/ 259680 w 514350"/>
                <a:gd name="connsiteY9" fmla="*/ 218599 h 285750"/>
                <a:gd name="connsiteX10" fmla="*/ 250155 w 514350"/>
                <a:gd name="connsiteY10" fmla="*/ 210979 h 285750"/>
                <a:gd name="connsiteX11" fmla="*/ 248250 w 514350"/>
                <a:gd name="connsiteY11" fmla="*/ 210979 h 285750"/>
                <a:gd name="connsiteX12" fmla="*/ 256823 w 514350"/>
                <a:gd name="connsiteY12" fmla="*/ 222409 h 285750"/>
                <a:gd name="connsiteX13" fmla="*/ 267300 w 514350"/>
                <a:gd name="connsiteY13" fmla="*/ 234791 h 285750"/>
                <a:gd name="connsiteX14" fmla="*/ 276825 w 514350"/>
                <a:gd name="connsiteY14" fmla="*/ 242411 h 285750"/>
                <a:gd name="connsiteX15" fmla="*/ 286350 w 514350"/>
                <a:gd name="connsiteY15" fmla="*/ 248126 h 285750"/>
                <a:gd name="connsiteX16" fmla="*/ 274920 w 514350"/>
                <a:gd name="connsiteY16" fmla="*/ 247174 h 285750"/>
                <a:gd name="connsiteX17" fmla="*/ 261585 w 514350"/>
                <a:gd name="connsiteY17" fmla="*/ 243364 h 285750"/>
                <a:gd name="connsiteX18" fmla="*/ 245393 w 514350"/>
                <a:gd name="connsiteY18" fmla="*/ 234791 h 285750"/>
                <a:gd name="connsiteX19" fmla="*/ 227295 w 514350"/>
                <a:gd name="connsiteY19" fmla="*/ 221456 h 285750"/>
                <a:gd name="connsiteX20" fmla="*/ 209198 w 514350"/>
                <a:gd name="connsiteY20" fmla="*/ 206216 h 285750"/>
                <a:gd name="connsiteX21" fmla="*/ 191100 w 514350"/>
                <a:gd name="connsiteY21" fmla="*/ 191929 h 285750"/>
                <a:gd name="connsiteX22" fmla="*/ 9173 w 514350"/>
                <a:gd name="connsiteY22" fmla="*/ 265271 h 285750"/>
                <a:gd name="connsiteX23" fmla="*/ 9173 w 514350"/>
                <a:gd name="connsiteY23" fmla="*/ 229076 h 285750"/>
                <a:gd name="connsiteX24" fmla="*/ 13935 w 514350"/>
                <a:gd name="connsiteY24" fmla="*/ 148114 h 285750"/>
                <a:gd name="connsiteX25" fmla="*/ 164430 w 514350"/>
                <a:gd name="connsiteY25" fmla="*/ 7144 h 285750"/>
                <a:gd name="connsiteX26" fmla="*/ 440655 w 514350"/>
                <a:gd name="connsiteY26" fmla="*/ 47149 h 285750"/>
                <a:gd name="connsiteX27" fmla="*/ 505425 w 514350"/>
                <a:gd name="connsiteY27" fmla="*/ 148114 h 285750"/>
                <a:gd name="connsiteX28" fmla="*/ 511140 w 514350"/>
                <a:gd name="connsiteY28" fmla="*/ 230981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14350" h="285750">
                  <a:moveTo>
                    <a:pt x="511140" y="230981"/>
                  </a:moveTo>
                  <a:cubicBezTo>
                    <a:pt x="511140" y="234791"/>
                    <a:pt x="510188" y="238601"/>
                    <a:pt x="510188" y="241459"/>
                  </a:cubicBezTo>
                  <a:cubicBezTo>
                    <a:pt x="467325" y="285274"/>
                    <a:pt x="408270" y="272891"/>
                    <a:pt x="344453" y="249079"/>
                  </a:cubicBezTo>
                  <a:cubicBezTo>
                    <a:pt x="352073" y="255746"/>
                    <a:pt x="359693" y="261461"/>
                    <a:pt x="367313" y="265271"/>
                  </a:cubicBezTo>
                  <a:cubicBezTo>
                    <a:pt x="379695" y="271939"/>
                    <a:pt x="390173" y="275749"/>
                    <a:pt x="398745" y="278606"/>
                  </a:cubicBezTo>
                  <a:cubicBezTo>
                    <a:pt x="406365" y="280511"/>
                    <a:pt x="411128" y="280511"/>
                    <a:pt x="411128" y="280511"/>
                  </a:cubicBezTo>
                  <a:cubicBezTo>
                    <a:pt x="411128" y="280511"/>
                    <a:pt x="406365" y="282416"/>
                    <a:pt x="397793" y="283369"/>
                  </a:cubicBezTo>
                  <a:cubicBezTo>
                    <a:pt x="389220" y="284321"/>
                    <a:pt x="375885" y="285274"/>
                    <a:pt x="360645" y="281464"/>
                  </a:cubicBezTo>
                  <a:cubicBezTo>
                    <a:pt x="345405" y="277654"/>
                    <a:pt x="327308" y="270034"/>
                    <a:pt x="310163" y="258604"/>
                  </a:cubicBezTo>
                  <a:cubicBezTo>
                    <a:pt x="293018" y="247174"/>
                    <a:pt x="275873" y="232886"/>
                    <a:pt x="259680" y="218599"/>
                  </a:cubicBezTo>
                  <a:cubicBezTo>
                    <a:pt x="256823" y="215741"/>
                    <a:pt x="253965" y="213836"/>
                    <a:pt x="250155" y="210979"/>
                  </a:cubicBezTo>
                  <a:cubicBezTo>
                    <a:pt x="250155" y="210979"/>
                    <a:pt x="249203" y="210979"/>
                    <a:pt x="248250" y="210979"/>
                  </a:cubicBezTo>
                  <a:cubicBezTo>
                    <a:pt x="251108" y="214789"/>
                    <a:pt x="253965" y="219551"/>
                    <a:pt x="256823" y="222409"/>
                  </a:cubicBezTo>
                  <a:cubicBezTo>
                    <a:pt x="260633" y="227171"/>
                    <a:pt x="264443" y="230981"/>
                    <a:pt x="267300" y="234791"/>
                  </a:cubicBezTo>
                  <a:cubicBezTo>
                    <a:pt x="271110" y="237649"/>
                    <a:pt x="273968" y="240506"/>
                    <a:pt x="276825" y="242411"/>
                  </a:cubicBezTo>
                  <a:cubicBezTo>
                    <a:pt x="283493" y="246221"/>
                    <a:pt x="286350" y="248126"/>
                    <a:pt x="286350" y="248126"/>
                  </a:cubicBezTo>
                  <a:cubicBezTo>
                    <a:pt x="286350" y="248126"/>
                    <a:pt x="282540" y="248126"/>
                    <a:pt x="274920" y="247174"/>
                  </a:cubicBezTo>
                  <a:cubicBezTo>
                    <a:pt x="271110" y="246221"/>
                    <a:pt x="266348" y="245269"/>
                    <a:pt x="261585" y="243364"/>
                  </a:cubicBezTo>
                  <a:cubicBezTo>
                    <a:pt x="256823" y="241459"/>
                    <a:pt x="250155" y="238601"/>
                    <a:pt x="245393" y="234791"/>
                  </a:cubicBezTo>
                  <a:cubicBezTo>
                    <a:pt x="239678" y="230981"/>
                    <a:pt x="233963" y="226219"/>
                    <a:pt x="227295" y="221456"/>
                  </a:cubicBezTo>
                  <a:cubicBezTo>
                    <a:pt x="221580" y="216694"/>
                    <a:pt x="214913" y="210979"/>
                    <a:pt x="209198" y="206216"/>
                  </a:cubicBezTo>
                  <a:cubicBezTo>
                    <a:pt x="203483" y="201454"/>
                    <a:pt x="197768" y="196691"/>
                    <a:pt x="191100" y="191929"/>
                  </a:cubicBezTo>
                  <a:cubicBezTo>
                    <a:pt x="124425" y="176689"/>
                    <a:pt x="59655" y="186214"/>
                    <a:pt x="9173" y="265271"/>
                  </a:cubicBezTo>
                  <a:cubicBezTo>
                    <a:pt x="11078" y="252889"/>
                    <a:pt x="11078" y="241459"/>
                    <a:pt x="9173" y="229076"/>
                  </a:cubicBezTo>
                  <a:cubicBezTo>
                    <a:pt x="6315" y="206216"/>
                    <a:pt x="5363" y="176689"/>
                    <a:pt x="13935" y="148114"/>
                  </a:cubicBezTo>
                  <a:cubicBezTo>
                    <a:pt x="36795" y="71914"/>
                    <a:pt x="90135" y="21431"/>
                    <a:pt x="164430" y="7144"/>
                  </a:cubicBezTo>
                  <a:cubicBezTo>
                    <a:pt x="249203" y="24289"/>
                    <a:pt x="349215" y="57626"/>
                    <a:pt x="440655" y="47149"/>
                  </a:cubicBezTo>
                  <a:cubicBezTo>
                    <a:pt x="471135" y="71914"/>
                    <a:pt x="493043" y="106204"/>
                    <a:pt x="505425" y="148114"/>
                  </a:cubicBezTo>
                  <a:cubicBezTo>
                    <a:pt x="514950" y="177641"/>
                    <a:pt x="514950" y="207169"/>
                    <a:pt x="511140" y="230981"/>
                  </a:cubicBezTo>
                  <a:close/>
                </a:path>
              </a:pathLst>
            </a:custGeom>
            <a:solidFill>
              <a:srgbClr val="EBB58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62" name="Freeform: Shape 160">
              <a:extLst>
                <a:ext uri="{FF2B5EF4-FFF2-40B4-BE49-F238E27FC236}">
                  <a16:creationId xmlns:a16="http://schemas.microsoft.com/office/drawing/2014/main" xmlns="" id="{549226F4-47D2-477A-9F36-A7CD59353F94}"/>
                </a:ext>
              </a:extLst>
            </p:cNvPr>
            <p:cNvSpPr/>
            <p:nvPr/>
          </p:nvSpPr>
          <p:spPr>
            <a:xfrm>
              <a:off x="6525675" y="1896609"/>
              <a:ext cx="581024" cy="323850"/>
            </a:xfrm>
            <a:custGeom>
              <a:avLst/>
              <a:gdLst>
                <a:gd name="connsiteX0" fmla="*/ 7511 w 581025"/>
                <a:gd name="connsiteY0" fmla="*/ 107451 h 323850"/>
                <a:gd name="connsiteX1" fmla="*/ 34181 w 581025"/>
                <a:gd name="connsiteY1" fmla="*/ 311286 h 323850"/>
                <a:gd name="connsiteX2" fmla="*/ 220871 w 581025"/>
                <a:gd name="connsiteY2" fmla="*/ 231276 h 323850"/>
                <a:gd name="connsiteX3" fmla="*/ 238968 w 581025"/>
                <a:gd name="connsiteY3" fmla="*/ 245564 h 323850"/>
                <a:gd name="connsiteX4" fmla="*/ 257066 w 581025"/>
                <a:gd name="connsiteY4" fmla="*/ 260804 h 323850"/>
                <a:gd name="connsiteX5" fmla="*/ 275163 w 581025"/>
                <a:gd name="connsiteY5" fmla="*/ 274139 h 323850"/>
                <a:gd name="connsiteX6" fmla="*/ 291356 w 581025"/>
                <a:gd name="connsiteY6" fmla="*/ 282711 h 323850"/>
                <a:gd name="connsiteX7" fmla="*/ 304691 w 581025"/>
                <a:gd name="connsiteY7" fmla="*/ 286521 h 323850"/>
                <a:gd name="connsiteX8" fmla="*/ 316121 w 581025"/>
                <a:gd name="connsiteY8" fmla="*/ 287474 h 323850"/>
                <a:gd name="connsiteX9" fmla="*/ 306596 w 581025"/>
                <a:gd name="connsiteY9" fmla="*/ 281759 h 323850"/>
                <a:gd name="connsiteX10" fmla="*/ 297071 w 581025"/>
                <a:gd name="connsiteY10" fmla="*/ 274139 h 323850"/>
                <a:gd name="connsiteX11" fmla="*/ 286593 w 581025"/>
                <a:gd name="connsiteY11" fmla="*/ 261756 h 323850"/>
                <a:gd name="connsiteX12" fmla="*/ 278021 w 581025"/>
                <a:gd name="connsiteY12" fmla="*/ 250326 h 323850"/>
                <a:gd name="connsiteX13" fmla="*/ 278973 w 581025"/>
                <a:gd name="connsiteY13" fmla="*/ 251279 h 323850"/>
                <a:gd name="connsiteX14" fmla="*/ 288498 w 581025"/>
                <a:gd name="connsiteY14" fmla="*/ 258899 h 323850"/>
                <a:gd name="connsiteX15" fmla="*/ 338981 w 581025"/>
                <a:gd name="connsiteY15" fmla="*/ 298904 h 323850"/>
                <a:gd name="connsiteX16" fmla="*/ 389463 w 581025"/>
                <a:gd name="connsiteY16" fmla="*/ 321764 h 323850"/>
                <a:gd name="connsiteX17" fmla="*/ 426611 w 581025"/>
                <a:gd name="connsiteY17" fmla="*/ 323669 h 323850"/>
                <a:gd name="connsiteX18" fmla="*/ 439946 w 581025"/>
                <a:gd name="connsiteY18" fmla="*/ 320811 h 323850"/>
                <a:gd name="connsiteX19" fmla="*/ 427563 w 581025"/>
                <a:gd name="connsiteY19" fmla="*/ 318906 h 323850"/>
                <a:gd name="connsiteX20" fmla="*/ 396131 w 581025"/>
                <a:gd name="connsiteY20" fmla="*/ 305571 h 323850"/>
                <a:gd name="connsiteX21" fmla="*/ 373271 w 581025"/>
                <a:gd name="connsiteY21" fmla="*/ 289379 h 323850"/>
                <a:gd name="connsiteX22" fmla="*/ 577106 w 581025"/>
                <a:gd name="connsiteY22" fmla="*/ 215084 h 323850"/>
                <a:gd name="connsiteX23" fmla="*/ 577106 w 581025"/>
                <a:gd name="connsiteY23" fmla="*/ 49349 h 323850"/>
                <a:gd name="connsiteX24" fmla="*/ 7511 w 581025"/>
                <a:gd name="connsiteY24" fmla="*/ 10745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1025" h="323850">
                  <a:moveTo>
                    <a:pt x="7511" y="107451"/>
                  </a:moveTo>
                  <a:cubicBezTo>
                    <a:pt x="4653" y="195081"/>
                    <a:pt x="18941" y="366531"/>
                    <a:pt x="34181" y="311286"/>
                  </a:cubicBezTo>
                  <a:cubicBezTo>
                    <a:pt x="85616" y="225561"/>
                    <a:pt x="152291" y="215084"/>
                    <a:pt x="220871" y="231276"/>
                  </a:cubicBezTo>
                  <a:cubicBezTo>
                    <a:pt x="227538" y="236039"/>
                    <a:pt x="233254" y="239849"/>
                    <a:pt x="238968" y="245564"/>
                  </a:cubicBezTo>
                  <a:cubicBezTo>
                    <a:pt x="244683" y="251279"/>
                    <a:pt x="251351" y="256041"/>
                    <a:pt x="257066" y="260804"/>
                  </a:cubicBezTo>
                  <a:cubicBezTo>
                    <a:pt x="262781" y="265566"/>
                    <a:pt x="268496" y="270329"/>
                    <a:pt x="275163" y="274139"/>
                  </a:cubicBezTo>
                  <a:cubicBezTo>
                    <a:pt x="280879" y="277949"/>
                    <a:pt x="286593" y="279854"/>
                    <a:pt x="291356" y="282711"/>
                  </a:cubicBezTo>
                  <a:cubicBezTo>
                    <a:pt x="297071" y="284616"/>
                    <a:pt x="300881" y="285569"/>
                    <a:pt x="304691" y="286521"/>
                  </a:cubicBezTo>
                  <a:cubicBezTo>
                    <a:pt x="312311" y="287474"/>
                    <a:pt x="316121" y="287474"/>
                    <a:pt x="316121" y="287474"/>
                  </a:cubicBezTo>
                  <a:cubicBezTo>
                    <a:pt x="316121" y="287474"/>
                    <a:pt x="312311" y="285569"/>
                    <a:pt x="306596" y="281759"/>
                  </a:cubicBezTo>
                  <a:cubicBezTo>
                    <a:pt x="303738" y="279854"/>
                    <a:pt x="300881" y="276996"/>
                    <a:pt x="297071" y="274139"/>
                  </a:cubicBezTo>
                  <a:cubicBezTo>
                    <a:pt x="294213" y="270329"/>
                    <a:pt x="289451" y="266519"/>
                    <a:pt x="286593" y="261756"/>
                  </a:cubicBezTo>
                  <a:cubicBezTo>
                    <a:pt x="283736" y="258899"/>
                    <a:pt x="280879" y="254136"/>
                    <a:pt x="278021" y="250326"/>
                  </a:cubicBezTo>
                  <a:cubicBezTo>
                    <a:pt x="278021" y="250326"/>
                    <a:pt x="278973" y="250326"/>
                    <a:pt x="278973" y="251279"/>
                  </a:cubicBezTo>
                  <a:cubicBezTo>
                    <a:pt x="281831" y="254136"/>
                    <a:pt x="284688" y="256041"/>
                    <a:pt x="288498" y="258899"/>
                  </a:cubicBezTo>
                  <a:cubicBezTo>
                    <a:pt x="305643" y="273186"/>
                    <a:pt x="321836" y="287474"/>
                    <a:pt x="338981" y="298904"/>
                  </a:cubicBezTo>
                  <a:cubicBezTo>
                    <a:pt x="356126" y="310334"/>
                    <a:pt x="374223" y="318906"/>
                    <a:pt x="389463" y="321764"/>
                  </a:cubicBezTo>
                  <a:cubicBezTo>
                    <a:pt x="405656" y="325574"/>
                    <a:pt x="418038" y="324621"/>
                    <a:pt x="426611" y="323669"/>
                  </a:cubicBezTo>
                  <a:cubicBezTo>
                    <a:pt x="435183" y="321764"/>
                    <a:pt x="439946" y="320811"/>
                    <a:pt x="439946" y="320811"/>
                  </a:cubicBezTo>
                  <a:cubicBezTo>
                    <a:pt x="439946" y="320811"/>
                    <a:pt x="435183" y="319859"/>
                    <a:pt x="427563" y="318906"/>
                  </a:cubicBezTo>
                  <a:cubicBezTo>
                    <a:pt x="419944" y="317001"/>
                    <a:pt x="408513" y="313191"/>
                    <a:pt x="396131" y="305571"/>
                  </a:cubicBezTo>
                  <a:cubicBezTo>
                    <a:pt x="388511" y="300809"/>
                    <a:pt x="380891" y="296046"/>
                    <a:pt x="373271" y="289379"/>
                  </a:cubicBezTo>
                  <a:cubicBezTo>
                    <a:pt x="458996" y="321764"/>
                    <a:pt x="536148" y="333194"/>
                    <a:pt x="577106" y="215084"/>
                  </a:cubicBezTo>
                  <a:cubicBezTo>
                    <a:pt x="577106" y="139836"/>
                    <a:pt x="577106" y="124596"/>
                    <a:pt x="577106" y="49349"/>
                  </a:cubicBezTo>
                  <a:cubicBezTo>
                    <a:pt x="288498" y="57921"/>
                    <a:pt x="79901" y="-83049"/>
                    <a:pt x="7511" y="107451"/>
                  </a:cubicBezTo>
                  <a:close/>
                </a:path>
              </a:pathLst>
            </a:custGeom>
            <a:solidFill>
              <a:srgbClr val="683C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63" name="Freeform: Shape 161">
              <a:extLst>
                <a:ext uri="{FF2B5EF4-FFF2-40B4-BE49-F238E27FC236}">
                  <a16:creationId xmlns:a16="http://schemas.microsoft.com/office/drawing/2014/main" xmlns="" id="{809123C2-2F6E-41E2-89BF-856CD972FFC5}"/>
                </a:ext>
              </a:extLst>
            </p:cNvPr>
            <p:cNvSpPr/>
            <p:nvPr/>
          </p:nvSpPr>
          <p:spPr>
            <a:xfrm>
              <a:off x="6516517" y="2474119"/>
              <a:ext cx="190499" cy="209550"/>
            </a:xfrm>
            <a:custGeom>
              <a:avLst/>
              <a:gdLst>
                <a:gd name="connsiteX0" fmla="*/ 183356 w 190500"/>
                <a:gd name="connsiteY0" fmla="*/ 209074 h 209550"/>
                <a:gd name="connsiteX1" fmla="*/ 178594 w 190500"/>
                <a:gd name="connsiteY1" fmla="*/ 199549 h 209550"/>
                <a:gd name="connsiteX2" fmla="*/ 171926 w 190500"/>
                <a:gd name="connsiteY2" fmla="*/ 189071 h 209550"/>
                <a:gd name="connsiteX3" fmla="*/ 161449 w 190500"/>
                <a:gd name="connsiteY3" fmla="*/ 176689 h 209550"/>
                <a:gd name="connsiteX4" fmla="*/ 130969 w 190500"/>
                <a:gd name="connsiteY4" fmla="*/ 150019 h 209550"/>
                <a:gd name="connsiteX5" fmla="*/ 88106 w 190500"/>
                <a:gd name="connsiteY5" fmla="*/ 121444 h 209550"/>
                <a:gd name="connsiteX6" fmla="*/ 45244 w 190500"/>
                <a:gd name="connsiteY6" fmla="*/ 87154 h 209550"/>
                <a:gd name="connsiteX7" fmla="*/ 17621 w 190500"/>
                <a:gd name="connsiteY7" fmla="*/ 49054 h 209550"/>
                <a:gd name="connsiteX8" fmla="*/ 10954 w 190500"/>
                <a:gd name="connsiteY8" fmla="*/ 31909 h 209550"/>
                <a:gd name="connsiteX9" fmla="*/ 8096 w 190500"/>
                <a:gd name="connsiteY9" fmla="*/ 18574 h 209550"/>
                <a:gd name="connsiteX10" fmla="*/ 7144 w 190500"/>
                <a:gd name="connsiteY10" fmla="*/ 7144 h 209550"/>
                <a:gd name="connsiteX11" fmla="*/ 12859 w 190500"/>
                <a:gd name="connsiteY11" fmla="*/ 16669 h 209550"/>
                <a:gd name="connsiteX12" fmla="*/ 20479 w 190500"/>
                <a:gd name="connsiteY12" fmla="*/ 26194 h 209550"/>
                <a:gd name="connsiteX13" fmla="*/ 31909 w 190500"/>
                <a:gd name="connsiteY13" fmla="*/ 37624 h 209550"/>
                <a:gd name="connsiteX14" fmla="*/ 64294 w 190500"/>
                <a:gd name="connsiteY14" fmla="*/ 62389 h 209550"/>
                <a:gd name="connsiteX15" fmla="*/ 108109 w 190500"/>
                <a:gd name="connsiteY15" fmla="*/ 90011 h 209550"/>
                <a:gd name="connsiteX16" fmla="*/ 150971 w 190500"/>
                <a:gd name="connsiteY16" fmla="*/ 125254 h 209550"/>
                <a:gd name="connsiteX17" fmla="*/ 176689 w 190500"/>
                <a:gd name="connsiteY17" fmla="*/ 164306 h 209550"/>
                <a:gd name="connsiteX18" fmla="*/ 182404 w 190500"/>
                <a:gd name="connsiteY18" fmla="*/ 181451 h 209550"/>
                <a:gd name="connsiteX19" fmla="*/ 184309 w 190500"/>
                <a:gd name="connsiteY19" fmla="*/ 194786 h 209550"/>
                <a:gd name="connsiteX20" fmla="*/ 183356 w 190500"/>
                <a:gd name="connsiteY20" fmla="*/ 20907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09550">
                  <a:moveTo>
                    <a:pt x="183356" y="209074"/>
                  </a:moveTo>
                  <a:cubicBezTo>
                    <a:pt x="183356" y="209074"/>
                    <a:pt x="181451" y="205264"/>
                    <a:pt x="178594" y="199549"/>
                  </a:cubicBezTo>
                  <a:cubicBezTo>
                    <a:pt x="176689" y="196691"/>
                    <a:pt x="174784" y="192881"/>
                    <a:pt x="171926" y="189071"/>
                  </a:cubicBezTo>
                  <a:cubicBezTo>
                    <a:pt x="169069" y="185261"/>
                    <a:pt x="166211" y="181451"/>
                    <a:pt x="161449" y="176689"/>
                  </a:cubicBezTo>
                  <a:cubicBezTo>
                    <a:pt x="153829" y="168116"/>
                    <a:pt x="143351" y="159544"/>
                    <a:pt x="130969" y="150019"/>
                  </a:cubicBezTo>
                  <a:cubicBezTo>
                    <a:pt x="118586" y="141446"/>
                    <a:pt x="104299" y="131921"/>
                    <a:pt x="88106" y="121444"/>
                  </a:cubicBezTo>
                  <a:cubicBezTo>
                    <a:pt x="71914" y="110966"/>
                    <a:pt x="57626" y="99536"/>
                    <a:pt x="45244" y="87154"/>
                  </a:cubicBezTo>
                  <a:cubicBezTo>
                    <a:pt x="32861" y="74771"/>
                    <a:pt x="23336" y="61436"/>
                    <a:pt x="17621" y="49054"/>
                  </a:cubicBezTo>
                  <a:cubicBezTo>
                    <a:pt x="14764" y="43339"/>
                    <a:pt x="12859" y="37624"/>
                    <a:pt x="10954" y="31909"/>
                  </a:cubicBezTo>
                  <a:cubicBezTo>
                    <a:pt x="10001" y="27146"/>
                    <a:pt x="9049" y="22384"/>
                    <a:pt x="8096" y="18574"/>
                  </a:cubicBezTo>
                  <a:cubicBezTo>
                    <a:pt x="7144" y="10954"/>
                    <a:pt x="7144" y="7144"/>
                    <a:pt x="7144" y="7144"/>
                  </a:cubicBezTo>
                  <a:cubicBezTo>
                    <a:pt x="7144" y="7144"/>
                    <a:pt x="9049" y="10001"/>
                    <a:pt x="12859" y="16669"/>
                  </a:cubicBezTo>
                  <a:cubicBezTo>
                    <a:pt x="14764" y="19526"/>
                    <a:pt x="17621" y="22384"/>
                    <a:pt x="20479" y="26194"/>
                  </a:cubicBezTo>
                  <a:cubicBezTo>
                    <a:pt x="24289" y="30004"/>
                    <a:pt x="27146" y="33814"/>
                    <a:pt x="31909" y="37624"/>
                  </a:cubicBezTo>
                  <a:cubicBezTo>
                    <a:pt x="40481" y="45244"/>
                    <a:pt x="50959" y="53816"/>
                    <a:pt x="64294" y="62389"/>
                  </a:cubicBezTo>
                  <a:cubicBezTo>
                    <a:pt x="77629" y="70961"/>
                    <a:pt x="91916" y="79534"/>
                    <a:pt x="108109" y="90011"/>
                  </a:cubicBezTo>
                  <a:cubicBezTo>
                    <a:pt x="124301" y="100489"/>
                    <a:pt x="138589" y="112871"/>
                    <a:pt x="150971" y="125254"/>
                  </a:cubicBezTo>
                  <a:cubicBezTo>
                    <a:pt x="163354" y="138589"/>
                    <a:pt x="171926" y="151924"/>
                    <a:pt x="176689" y="164306"/>
                  </a:cubicBezTo>
                  <a:cubicBezTo>
                    <a:pt x="179546" y="170021"/>
                    <a:pt x="180499" y="176689"/>
                    <a:pt x="182404" y="181451"/>
                  </a:cubicBezTo>
                  <a:cubicBezTo>
                    <a:pt x="183356" y="187166"/>
                    <a:pt x="184309" y="190976"/>
                    <a:pt x="184309" y="194786"/>
                  </a:cubicBezTo>
                  <a:cubicBezTo>
                    <a:pt x="183356" y="205264"/>
                    <a:pt x="183356" y="209074"/>
                    <a:pt x="183356" y="209074"/>
                  </a:cubicBezTo>
                  <a:close/>
                </a:path>
              </a:pathLst>
            </a:custGeom>
            <a:solidFill>
              <a:srgbClr val="683C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64" name="Freeform: Shape 162">
              <a:extLst>
                <a:ext uri="{FF2B5EF4-FFF2-40B4-BE49-F238E27FC236}">
                  <a16:creationId xmlns:a16="http://schemas.microsoft.com/office/drawing/2014/main" xmlns="" id="{3CC5A65F-EF00-4DBE-8151-1938FF1B7154}"/>
                </a:ext>
              </a:extLst>
            </p:cNvPr>
            <p:cNvSpPr/>
            <p:nvPr/>
          </p:nvSpPr>
          <p:spPr>
            <a:xfrm>
              <a:off x="6487942" y="2407444"/>
              <a:ext cx="161925" cy="247650"/>
            </a:xfrm>
            <a:custGeom>
              <a:avLst/>
              <a:gdLst>
                <a:gd name="connsiteX0" fmla="*/ 156686 w 161925"/>
                <a:gd name="connsiteY0" fmla="*/ 246221 h 247650"/>
                <a:gd name="connsiteX1" fmla="*/ 150971 w 161925"/>
                <a:gd name="connsiteY1" fmla="*/ 236696 h 247650"/>
                <a:gd name="connsiteX2" fmla="*/ 143351 w 161925"/>
                <a:gd name="connsiteY2" fmla="*/ 226219 h 247650"/>
                <a:gd name="connsiteX3" fmla="*/ 132874 w 161925"/>
                <a:gd name="connsiteY3" fmla="*/ 212884 h 247650"/>
                <a:gd name="connsiteX4" fmla="*/ 101441 w 161925"/>
                <a:gd name="connsiteY4" fmla="*/ 182404 h 247650"/>
                <a:gd name="connsiteX5" fmla="*/ 60484 w 161925"/>
                <a:gd name="connsiteY5" fmla="*/ 145256 h 247650"/>
                <a:gd name="connsiteX6" fmla="*/ 24289 w 161925"/>
                <a:gd name="connsiteY6" fmla="*/ 98584 h 247650"/>
                <a:gd name="connsiteX7" fmla="*/ 8096 w 161925"/>
                <a:gd name="connsiteY7" fmla="*/ 51911 h 247650"/>
                <a:gd name="connsiteX8" fmla="*/ 7144 w 161925"/>
                <a:gd name="connsiteY8" fmla="*/ 32861 h 247650"/>
                <a:gd name="connsiteX9" fmla="*/ 9049 w 161925"/>
                <a:gd name="connsiteY9" fmla="*/ 18574 h 247650"/>
                <a:gd name="connsiteX10" fmla="*/ 11906 w 161925"/>
                <a:gd name="connsiteY10" fmla="*/ 7144 h 247650"/>
                <a:gd name="connsiteX11" fmla="*/ 13811 w 161925"/>
                <a:gd name="connsiteY11" fmla="*/ 18574 h 247650"/>
                <a:gd name="connsiteX12" fmla="*/ 17621 w 161925"/>
                <a:gd name="connsiteY12" fmla="*/ 30956 h 247650"/>
                <a:gd name="connsiteX13" fmla="*/ 24289 w 161925"/>
                <a:gd name="connsiteY13" fmla="*/ 46196 h 247650"/>
                <a:gd name="connsiteX14" fmla="*/ 48101 w 161925"/>
                <a:gd name="connsiteY14" fmla="*/ 81439 h 247650"/>
                <a:gd name="connsiteX15" fmla="*/ 84296 w 161925"/>
                <a:gd name="connsiteY15" fmla="*/ 119539 h 247650"/>
                <a:gd name="connsiteX16" fmla="*/ 121444 w 161925"/>
                <a:gd name="connsiteY16" fmla="*/ 162401 h 247650"/>
                <a:gd name="connsiteX17" fmla="*/ 145256 w 161925"/>
                <a:gd name="connsiteY17" fmla="*/ 204311 h 247650"/>
                <a:gd name="connsiteX18" fmla="*/ 150971 w 161925"/>
                <a:gd name="connsiteY18" fmla="*/ 222409 h 247650"/>
                <a:gd name="connsiteX19" fmla="*/ 153829 w 161925"/>
                <a:gd name="connsiteY19" fmla="*/ 235744 h 247650"/>
                <a:gd name="connsiteX20" fmla="*/ 156686 w 161925"/>
                <a:gd name="connsiteY20" fmla="*/ 246221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1925" h="247650">
                  <a:moveTo>
                    <a:pt x="156686" y="246221"/>
                  </a:moveTo>
                  <a:cubicBezTo>
                    <a:pt x="156686" y="246221"/>
                    <a:pt x="154781" y="242411"/>
                    <a:pt x="150971" y="236696"/>
                  </a:cubicBezTo>
                  <a:cubicBezTo>
                    <a:pt x="149066" y="233839"/>
                    <a:pt x="146209" y="230029"/>
                    <a:pt x="143351" y="226219"/>
                  </a:cubicBezTo>
                  <a:cubicBezTo>
                    <a:pt x="140494" y="222409"/>
                    <a:pt x="136684" y="217646"/>
                    <a:pt x="132874" y="212884"/>
                  </a:cubicBezTo>
                  <a:cubicBezTo>
                    <a:pt x="124301" y="203359"/>
                    <a:pt x="113824" y="192881"/>
                    <a:pt x="101441" y="182404"/>
                  </a:cubicBezTo>
                  <a:cubicBezTo>
                    <a:pt x="89059" y="170974"/>
                    <a:pt x="74771" y="159544"/>
                    <a:pt x="60484" y="145256"/>
                  </a:cubicBezTo>
                  <a:cubicBezTo>
                    <a:pt x="46196" y="130969"/>
                    <a:pt x="33814" y="114776"/>
                    <a:pt x="24289" y="98584"/>
                  </a:cubicBezTo>
                  <a:cubicBezTo>
                    <a:pt x="14764" y="82391"/>
                    <a:pt x="10001" y="66199"/>
                    <a:pt x="8096" y="51911"/>
                  </a:cubicBezTo>
                  <a:cubicBezTo>
                    <a:pt x="7144" y="45244"/>
                    <a:pt x="7144" y="38576"/>
                    <a:pt x="7144" y="32861"/>
                  </a:cubicBezTo>
                  <a:cubicBezTo>
                    <a:pt x="7144" y="27146"/>
                    <a:pt x="8096" y="22384"/>
                    <a:pt x="9049" y="18574"/>
                  </a:cubicBezTo>
                  <a:cubicBezTo>
                    <a:pt x="10954" y="10954"/>
                    <a:pt x="11906" y="7144"/>
                    <a:pt x="11906" y="7144"/>
                  </a:cubicBezTo>
                  <a:cubicBezTo>
                    <a:pt x="11906" y="7144"/>
                    <a:pt x="12859" y="10954"/>
                    <a:pt x="13811" y="18574"/>
                  </a:cubicBezTo>
                  <a:cubicBezTo>
                    <a:pt x="14764" y="22384"/>
                    <a:pt x="15716" y="26194"/>
                    <a:pt x="17621" y="30956"/>
                  </a:cubicBezTo>
                  <a:cubicBezTo>
                    <a:pt x="19526" y="35719"/>
                    <a:pt x="21431" y="40481"/>
                    <a:pt x="24289" y="46196"/>
                  </a:cubicBezTo>
                  <a:cubicBezTo>
                    <a:pt x="30004" y="56674"/>
                    <a:pt x="37624" y="69056"/>
                    <a:pt x="48101" y="81439"/>
                  </a:cubicBezTo>
                  <a:cubicBezTo>
                    <a:pt x="58579" y="93821"/>
                    <a:pt x="70961" y="106204"/>
                    <a:pt x="84296" y="119539"/>
                  </a:cubicBezTo>
                  <a:cubicBezTo>
                    <a:pt x="97631" y="133826"/>
                    <a:pt x="110966" y="148114"/>
                    <a:pt x="121444" y="162401"/>
                  </a:cubicBezTo>
                  <a:cubicBezTo>
                    <a:pt x="131921" y="176689"/>
                    <a:pt x="140494" y="190976"/>
                    <a:pt x="145256" y="204311"/>
                  </a:cubicBezTo>
                  <a:cubicBezTo>
                    <a:pt x="148114" y="210979"/>
                    <a:pt x="150019" y="216694"/>
                    <a:pt x="150971" y="222409"/>
                  </a:cubicBezTo>
                  <a:cubicBezTo>
                    <a:pt x="151924" y="228124"/>
                    <a:pt x="152876" y="231934"/>
                    <a:pt x="153829" y="235744"/>
                  </a:cubicBezTo>
                  <a:cubicBezTo>
                    <a:pt x="156686" y="241459"/>
                    <a:pt x="156686" y="246221"/>
                    <a:pt x="156686" y="246221"/>
                  </a:cubicBezTo>
                  <a:close/>
                </a:path>
              </a:pathLst>
            </a:custGeom>
            <a:solidFill>
              <a:srgbClr val="683C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65" name="Freeform: Shape 163">
              <a:extLst>
                <a:ext uri="{FF2B5EF4-FFF2-40B4-BE49-F238E27FC236}">
                  <a16:creationId xmlns:a16="http://schemas.microsoft.com/office/drawing/2014/main" xmlns="" id="{ECF69FAC-195C-4EA8-BF35-FB1352D37A59}"/>
                </a:ext>
              </a:extLst>
            </p:cNvPr>
            <p:cNvSpPr/>
            <p:nvPr/>
          </p:nvSpPr>
          <p:spPr>
            <a:xfrm>
              <a:off x="6926091" y="2411254"/>
              <a:ext cx="228599" cy="257175"/>
            </a:xfrm>
            <a:custGeom>
              <a:avLst/>
              <a:gdLst>
                <a:gd name="connsiteX0" fmla="*/ 7144 w 228600"/>
                <a:gd name="connsiteY0" fmla="*/ 255746 h 257175"/>
                <a:gd name="connsiteX1" fmla="*/ 8096 w 228600"/>
                <a:gd name="connsiteY1" fmla="*/ 251936 h 257175"/>
                <a:gd name="connsiteX2" fmla="*/ 10001 w 228600"/>
                <a:gd name="connsiteY2" fmla="*/ 241459 h 257175"/>
                <a:gd name="connsiteX3" fmla="*/ 29051 w 228600"/>
                <a:gd name="connsiteY3" fmla="*/ 207169 h 257175"/>
                <a:gd name="connsiteX4" fmla="*/ 72866 w 228600"/>
                <a:gd name="connsiteY4" fmla="*/ 170021 h 257175"/>
                <a:gd name="connsiteX5" fmla="*/ 129064 w 228600"/>
                <a:gd name="connsiteY5" fmla="*/ 135731 h 257175"/>
                <a:gd name="connsiteX6" fmla="*/ 174784 w 228600"/>
                <a:gd name="connsiteY6" fmla="*/ 96679 h 257175"/>
                <a:gd name="connsiteX7" fmla="*/ 190976 w 228600"/>
                <a:gd name="connsiteY7" fmla="*/ 74771 h 257175"/>
                <a:gd name="connsiteX8" fmla="*/ 202406 w 228600"/>
                <a:gd name="connsiteY8" fmla="*/ 53816 h 257175"/>
                <a:gd name="connsiteX9" fmla="*/ 207169 w 228600"/>
                <a:gd name="connsiteY9" fmla="*/ 44291 h 257175"/>
                <a:gd name="connsiteX10" fmla="*/ 210026 w 228600"/>
                <a:gd name="connsiteY10" fmla="*/ 35719 h 257175"/>
                <a:gd name="connsiteX11" fmla="*/ 214789 w 228600"/>
                <a:gd name="connsiteY11" fmla="*/ 20479 h 257175"/>
                <a:gd name="connsiteX12" fmla="*/ 218599 w 228600"/>
                <a:gd name="connsiteY12" fmla="*/ 7144 h 257175"/>
                <a:gd name="connsiteX13" fmla="*/ 220504 w 228600"/>
                <a:gd name="connsiteY13" fmla="*/ 20479 h 257175"/>
                <a:gd name="connsiteX14" fmla="*/ 221456 w 228600"/>
                <a:gd name="connsiteY14" fmla="*/ 36671 h 257175"/>
                <a:gd name="connsiteX15" fmla="*/ 221456 w 228600"/>
                <a:gd name="connsiteY15" fmla="*/ 47149 h 257175"/>
                <a:gd name="connsiteX16" fmla="*/ 219551 w 228600"/>
                <a:gd name="connsiteY16" fmla="*/ 58579 h 257175"/>
                <a:gd name="connsiteX17" fmla="*/ 212884 w 228600"/>
                <a:gd name="connsiteY17" fmla="*/ 85249 h 257175"/>
                <a:gd name="connsiteX18" fmla="*/ 199549 w 228600"/>
                <a:gd name="connsiteY18" fmla="*/ 113824 h 257175"/>
                <a:gd name="connsiteX19" fmla="*/ 149066 w 228600"/>
                <a:gd name="connsiteY19" fmla="*/ 165259 h 257175"/>
                <a:gd name="connsiteX20" fmla="*/ 88106 w 228600"/>
                <a:gd name="connsiteY20" fmla="*/ 195739 h 257175"/>
                <a:gd name="connsiteX21" fmla="*/ 42386 w 228600"/>
                <a:gd name="connsiteY21" fmla="*/ 219551 h 257175"/>
                <a:gd name="connsiteX22" fmla="*/ 16669 w 228600"/>
                <a:gd name="connsiteY22" fmla="*/ 243364 h 257175"/>
                <a:gd name="connsiteX23" fmla="*/ 10954 w 228600"/>
                <a:gd name="connsiteY23" fmla="*/ 250984 h 257175"/>
                <a:gd name="connsiteX24" fmla="*/ 7144 w 228600"/>
                <a:gd name="connsiteY24" fmla="*/ 25574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600" h="257175">
                  <a:moveTo>
                    <a:pt x="7144" y="255746"/>
                  </a:moveTo>
                  <a:cubicBezTo>
                    <a:pt x="7144" y="255746"/>
                    <a:pt x="7144" y="254794"/>
                    <a:pt x="8096" y="251936"/>
                  </a:cubicBezTo>
                  <a:cubicBezTo>
                    <a:pt x="9049" y="250031"/>
                    <a:pt x="9049" y="246221"/>
                    <a:pt x="10001" y="241459"/>
                  </a:cubicBezTo>
                  <a:cubicBezTo>
                    <a:pt x="12859" y="232886"/>
                    <a:pt x="18574" y="220504"/>
                    <a:pt x="29051" y="207169"/>
                  </a:cubicBezTo>
                  <a:cubicBezTo>
                    <a:pt x="39529" y="193834"/>
                    <a:pt x="54769" y="180499"/>
                    <a:pt x="72866" y="170021"/>
                  </a:cubicBezTo>
                  <a:cubicBezTo>
                    <a:pt x="90964" y="158591"/>
                    <a:pt x="110014" y="148114"/>
                    <a:pt x="129064" y="135731"/>
                  </a:cubicBezTo>
                  <a:cubicBezTo>
                    <a:pt x="147161" y="124301"/>
                    <a:pt x="162401" y="110966"/>
                    <a:pt x="174784" y="96679"/>
                  </a:cubicBezTo>
                  <a:cubicBezTo>
                    <a:pt x="181451" y="90011"/>
                    <a:pt x="186214" y="82391"/>
                    <a:pt x="190976" y="74771"/>
                  </a:cubicBezTo>
                  <a:cubicBezTo>
                    <a:pt x="194786" y="67151"/>
                    <a:pt x="199549" y="60484"/>
                    <a:pt x="202406" y="53816"/>
                  </a:cubicBezTo>
                  <a:cubicBezTo>
                    <a:pt x="204311" y="50006"/>
                    <a:pt x="205264" y="47149"/>
                    <a:pt x="207169" y="44291"/>
                  </a:cubicBezTo>
                  <a:cubicBezTo>
                    <a:pt x="208121" y="41434"/>
                    <a:pt x="209074" y="38576"/>
                    <a:pt x="210026" y="35719"/>
                  </a:cubicBezTo>
                  <a:cubicBezTo>
                    <a:pt x="211931" y="30004"/>
                    <a:pt x="213836" y="25241"/>
                    <a:pt x="214789" y="20479"/>
                  </a:cubicBezTo>
                  <a:cubicBezTo>
                    <a:pt x="216694" y="11906"/>
                    <a:pt x="218599" y="7144"/>
                    <a:pt x="218599" y="7144"/>
                  </a:cubicBezTo>
                  <a:cubicBezTo>
                    <a:pt x="218599" y="7144"/>
                    <a:pt x="219551" y="11906"/>
                    <a:pt x="220504" y="20479"/>
                  </a:cubicBezTo>
                  <a:cubicBezTo>
                    <a:pt x="221456" y="25241"/>
                    <a:pt x="221456" y="30004"/>
                    <a:pt x="221456" y="36671"/>
                  </a:cubicBezTo>
                  <a:cubicBezTo>
                    <a:pt x="221456" y="39529"/>
                    <a:pt x="221456" y="43339"/>
                    <a:pt x="221456" y="47149"/>
                  </a:cubicBezTo>
                  <a:cubicBezTo>
                    <a:pt x="220504" y="50959"/>
                    <a:pt x="220504" y="54769"/>
                    <a:pt x="219551" y="58579"/>
                  </a:cubicBezTo>
                  <a:cubicBezTo>
                    <a:pt x="218599" y="67151"/>
                    <a:pt x="215741" y="75724"/>
                    <a:pt x="212884" y="85249"/>
                  </a:cubicBezTo>
                  <a:cubicBezTo>
                    <a:pt x="209074" y="93821"/>
                    <a:pt x="205264" y="104299"/>
                    <a:pt x="199549" y="113824"/>
                  </a:cubicBezTo>
                  <a:cubicBezTo>
                    <a:pt x="188119" y="132874"/>
                    <a:pt x="170021" y="151924"/>
                    <a:pt x="149066" y="165259"/>
                  </a:cubicBezTo>
                  <a:cubicBezTo>
                    <a:pt x="128111" y="178594"/>
                    <a:pt x="106204" y="187166"/>
                    <a:pt x="88106" y="195739"/>
                  </a:cubicBezTo>
                  <a:cubicBezTo>
                    <a:pt x="70009" y="203359"/>
                    <a:pt x="54769" y="211931"/>
                    <a:pt x="42386" y="219551"/>
                  </a:cubicBezTo>
                  <a:cubicBezTo>
                    <a:pt x="30004" y="228124"/>
                    <a:pt x="21431" y="236696"/>
                    <a:pt x="16669" y="243364"/>
                  </a:cubicBezTo>
                  <a:cubicBezTo>
                    <a:pt x="13811" y="246221"/>
                    <a:pt x="11906" y="250031"/>
                    <a:pt x="10954" y="250984"/>
                  </a:cubicBezTo>
                  <a:cubicBezTo>
                    <a:pt x="8096" y="254794"/>
                    <a:pt x="7144" y="255746"/>
                    <a:pt x="7144" y="255746"/>
                  </a:cubicBezTo>
                  <a:close/>
                </a:path>
              </a:pathLst>
            </a:custGeom>
            <a:solidFill>
              <a:srgbClr val="683C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66" name="Freeform: Shape 164">
              <a:extLst>
                <a:ext uri="{FF2B5EF4-FFF2-40B4-BE49-F238E27FC236}">
                  <a16:creationId xmlns:a16="http://schemas.microsoft.com/office/drawing/2014/main" xmlns="" id="{9DD23983-6FA3-4521-92B0-56EA6301D901}"/>
                </a:ext>
              </a:extLst>
            </p:cNvPr>
            <p:cNvSpPr/>
            <p:nvPr/>
          </p:nvSpPr>
          <p:spPr>
            <a:xfrm>
              <a:off x="6962286" y="2496026"/>
              <a:ext cx="142875" cy="180975"/>
            </a:xfrm>
            <a:custGeom>
              <a:avLst/>
              <a:gdLst>
                <a:gd name="connsiteX0" fmla="*/ 18574 w 142875"/>
                <a:gd name="connsiteY0" fmla="*/ 179546 h 180975"/>
                <a:gd name="connsiteX1" fmla="*/ 16669 w 142875"/>
                <a:gd name="connsiteY1" fmla="*/ 177641 h 180975"/>
                <a:gd name="connsiteX2" fmla="*/ 12859 w 142875"/>
                <a:gd name="connsiteY2" fmla="*/ 171926 h 180975"/>
                <a:gd name="connsiteX3" fmla="*/ 7144 w 142875"/>
                <a:gd name="connsiteY3" fmla="*/ 146209 h 180975"/>
                <a:gd name="connsiteX4" fmla="*/ 10001 w 142875"/>
                <a:gd name="connsiteY4" fmla="*/ 127159 h 180975"/>
                <a:gd name="connsiteX5" fmla="*/ 13811 w 142875"/>
                <a:gd name="connsiteY5" fmla="*/ 117634 h 180975"/>
                <a:gd name="connsiteX6" fmla="*/ 18574 w 142875"/>
                <a:gd name="connsiteY6" fmla="*/ 108109 h 180975"/>
                <a:gd name="connsiteX7" fmla="*/ 47149 w 142875"/>
                <a:gd name="connsiteY7" fmla="*/ 72866 h 180975"/>
                <a:gd name="connsiteX8" fmla="*/ 137636 w 142875"/>
                <a:gd name="connsiteY8" fmla="*/ 7144 h 180975"/>
                <a:gd name="connsiteX9" fmla="*/ 72866 w 142875"/>
                <a:gd name="connsiteY9" fmla="*/ 97631 h 180975"/>
                <a:gd name="connsiteX10" fmla="*/ 24289 w 142875"/>
                <a:gd name="connsiteY10" fmla="*/ 150019 h 180975"/>
                <a:gd name="connsiteX11" fmla="*/ 17621 w 142875"/>
                <a:gd name="connsiteY11" fmla="*/ 170974 h 180975"/>
                <a:gd name="connsiteX12" fmla="*/ 17621 w 142875"/>
                <a:gd name="connsiteY12" fmla="*/ 177641 h 180975"/>
                <a:gd name="connsiteX13" fmla="*/ 18574 w 142875"/>
                <a:gd name="connsiteY13" fmla="*/ 17954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18574" y="179546"/>
                  </a:moveTo>
                  <a:cubicBezTo>
                    <a:pt x="18574" y="179546"/>
                    <a:pt x="17621" y="178594"/>
                    <a:pt x="16669" y="177641"/>
                  </a:cubicBezTo>
                  <a:cubicBezTo>
                    <a:pt x="15716" y="176689"/>
                    <a:pt x="13811" y="174784"/>
                    <a:pt x="12859" y="171926"/>
                  </a:cubicBezTo>
                  <a:cubicBezTo>
                    <a:pt x="10001" y="166211"/>
                    <a:pt x="7144" y="157639"/>
                    <a:pt x="7144" y="146209"/>
                  </a:cubicBezTo>
                  <a:cubicBezTo>
                    <a:pt x="7144" y="140494"/>
                    <a:pt x="8096" y="133826"/>
                    <a:pt x="10001" y="127159"/>
                  </a:cubicBezTo>
                  <a:cubicBezTo>
                    <a:pt x="10954" y="123349"/>
                    <a:pt x="12859" y="120491"/>
                    <a:pt x="13811" y="117634"/>
                  </a:cubicBezTo>
                  <a:cubicBezTo>
                    <a:pt x="15716" y="114776"/>
                    <a:pt x="16669" y="110966"/>
                    <a:pt x="18574" y="108109"/>
                  </a:cubicBezTo>
                  <a:cubicBezTo>
                    <a:pt x="26194" y="94774"/>
                    <a:pt x="36671" y="83344"/>
                    <a:pt x="47149" y="72866"/>
                  </a:cubicBezTo>
                  <a:cubicBezTo>
                    <a:pt x="90011" y="30004"/>
                    <a:pt x="137636" y="7144"/>
                    <a:pt x="137636" y="7144"/>
                  </a:cubicBezTo>
                  <a:cubicBezTo>
                    <a:pt x="137636" y="7144"/>
                    <a:pt x="115729" y="54769"/>
                    <a:pt x="72866" y="97631"/>
                  </a:cubicBezTo>
                  <a:cubicBezTo>
                    <a:pt x="50959" y="119539"/>
                    <a:pt x="32861" y="133826"/>
                    <a:pt x="24289" y="150019"/>
                  </a:cubicBezTo>
                  <a:cubicBezTo>
                    <a:pt x="20479" y="157639"/>
                    <a:pt x="18574" y="165259"/>
                    <a:pt x="17621" y="170974"/>
                  </a:cubicBezTo>
                  <a:cubicBezTo>
                    <a:pt x="16669" y="173831"/>
                    <a:pt x="17621" y="175736"/>
                    <a:pt x="17621" y="177641"/>
                  </a:cubicBezTo>
                  <a:cubicBezTo>
                    <a:pt x="18574" y="178594"/>
                    <a:pt x="18574" y="179546"/>
                    <a:pt x="18574" y="179546"/>
                  </a:cubicBezTo>
                  <a:close/>
                </a:path>
              </a:pathLst>
            </a:custGeom>
            <a:solidFill>
              <a:srgbClr val="683C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67" name="Freeform: Shape 165">
              <a:extLst>
                <a:ext uri="{FF2B5EF4-FFF2-40B4-BE49-F238E27FC236}">
                  <a16:creationId xmlns:a16="http://schemas.microsoft.com/office/drawing/2014/main" xmlns="" id="{573BA6E5-3B8E-45C0-AA53-210B0943FC37}"/>
                </a:ext>
              </a:extLst>
            </p:cNvPr>
            <p:cNvSpPr/>
            <p:nvPr/>
          </p:nvSpPr>
          <p:spPr>
            <a:xfrm>
              <a:off x="6520326" y="1630204"/>
              <a:ext cx="581024" cy="361950"/>
            </a:xfrm>
            <a:custGeom>
              <a:avLst/>
              <a:gdLst>
                <a:gd name="connsiteX0" fmla="*/ 41434 w 581025"/>
                <a:gd name="connsiteY0" fmla="*/ 283369 h 361950"/>
                <a:gd name="connsiteX1" fmla="*/ 7144 w 581025"/>
                <a:gd name="connsiteY1" fmla="*/ 112871 h 361950"/>
                <a:gd name="connsiteX2" fmla="*/ 293846 w 581025"/>
                <a:gd name="connsiteY2" fmla="*/ 7144 h 361950"/>
                <a:gd name="connsiteX3" fmla="*/ 580549 w 581025"/>
                <a:gd name="connsiteY3" fmla="*/ 112871 h 361950"/>
                <a:gd name="connsiteX4" fmla="*/ 538639 w 581025"/>
                <a:gd name="connsiteY4" fmla="*/ 350044 h 361950"/>
                <a:gd name="connsiteX5" fmla="*/ 41434 w 581025"/>
                <a:gd name="connsiteY5" fmla="*/ 283369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1025" h="361950">
                  <a:moveTo>
                    <a:pt x="41434" y="283369"/>
                  </a:moveTo>
                  <a:cubicBezTo>
                    <a:pt x="36671" y="259556"/>
                    <a:pt x="7144" y="112871"/>
                    <a:pt x="7144" y="112871"/>
                  </a:cubicBezTo>
                  <a:cubicBezTo>
                    <a:pt x="92869" y="7144"/>
                    <a:pt x="286226" y="7144"/>
                    <a:pt x="293846" y="7144"/>
                  </a:cubicBezTo>
                  <a:cubicBezTo>
                    <a:pt x="301466" y="7144"/>
                    <a:pt x="495776" y="7144"/>
                    <a:pt x="580549" y="112871"/>
                  </a:cubicBezTo>
                  <a:cubicBezTo>
                    <a:pt x="580549" y="112871"/>
                    <a:pt x="541496" y="341471"/>
                    <a:pt x="538639" y="350044"/>
                  </a:cubicBezTo>
                  <a:cubicBezTo>
                    <a:pt x="355759" y="393859"/>
                    <a:pt x="239554" y="237649"/>
                    <a:pt x="41434" y="283369"/>
                  </a:cubicBez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68" name="Freeform: Shape 166">
              <a:extLst>
                <a:ext uri="{FF2B5EF4-FFF2-40B4-BE49-F238E27FC236}">
                  <a16:creationId xmlns:a16="http://schemas.microsoft.com/office/drawing/2014/main" xmlns="" id="{9FB4608E-A523-4DCE-B9C5-9D31E37F035E}"/>
                </a:ext>
              </a:extLst>
            </p:cNvPr>
            <p:cNvSpPr/>
            <p:nvPr/>
          </p:nvSpPr>
          <p:spPr>
            <a:xfrm>
              <a:off x="6712731" y="1674018"/>
              <a:ext cx="200024" cy="200025"/>
            </a:xfrm>
            <a:custGeom>
              <a:avLst/>
              <a:gdLst>
                <a:gd name="connsiteX0" fmla="*/ 195739 w 200025"/>
                <a:gd name="connsiteY0" fmla="*/ 101441 h 200025"/>
                <a:gd name="connsiteX1" fmla="*/ 101441 w 200025"/>
                <a:gd name="connsiteY1" fmla="*/ 195739 h 200025"/>
                <a:gd name="connsiteX2" fmla="*/ 7144 w 200025"/>
                <a:gd name="connsiteY2" fmla="*/ 101441 h 200025"/>
                <a:gd name="connsiteX3" fmla="*/ 101441 w 200025"/>
                <a:gd name="connsiteY3" fmla="*/ 7144 h 200025"/>
                <a:gd name="connsiteX4" fmla="*/ 195739 w 200025"/>
                <a:gd name="connsiteY4" fmla="*/ 10144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200025">
                  <a:moveTo>
                    <a:pt x="195739" y="101441"/>
                  </a:moveTo>
                  <a:cubicBezTo>
                    <a:pt x="195739" y="153520"/>
                    <a:pt x="153520" y="195739"/>
                    <a:pt x="101441" y="195739"/>
                  </a:cubicBezTo>
                  <a:cubicBezTo>
                    <a:pt x="49362" y="195739"/>
                    <a:pt x="7144" y="153520"/>
                    <a:pt x="7144" y="101441"/>
                  </a:cubicBezTo>
                  <a:cubicBezTo>
                    <a:pt x="7144" y="49362"/>
                    <a:pt x="49362" y="7144"/>
                    <a:pt x="101441" y="7144"/>
                  </a:cubicBezTo>
                  <a:cubicBezTo>
                    <a:pt x="153520" y="7144"/>
                    <a:pt x="195739" y="49362"/>
                    <a:pt x="195739" y="101441"/>
                  </a:cubicBezTo>
                  <a:close/>
                </a:path>
              </a:pathLst>
            </a:custGeom>
            <a:solidFill>
              <a:srgbClr val="E633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69" name="Freeform: Shape 167">
              <a:extLst>
                <a:ext uri="{FF2B5EF4-FFF2-40B4-BE49-F238E27FC236}">
                  <a16:creationId xmlns:a16="http://schemas.microsoft.com/office/drawing/2014/main" xmlns="" id="{6DBF09FA-AA44-4A85-800A-C13573B4D985}"/>
                </a:ext>
              </a:extLst>
            </p:cNvPr>
            <p:cNvSpPr/>
            <p:nvPr/>
          </p:nvSpPr>
          <p:spPr>
            <a:xfrm>
              <a:off x="6787978" y="1706404"/>
              <a:ext cx="47625" cy="133350"/>
            </a:xfrm>
            <a:custGeom>
              <a:avLst/>
              <a:gdLst>
                <a:gd name="connsiteX0" fmla="*/ 7144 w 47625"/>
                <a:gd name="connsiteY0" fmla="*/ 7144 h 133350"/>
                <a:gd name="connsiteX1" fmla="*/ 43339 w 47625"/>
                <a:gd name="connsiteY1" fmla="*/ 7144 h 133350"/>
                <a:gd name="connsiteX2" fmla="*/ 43339 w 47625"/>
                <a:gd name="connsiteY2" fmla="*/ 131921 h 133350"/>
                <a:gd name="connsiteX3" fmla="*/ 7144 w 47625"/>
                <a:gd name="connsiteY3" fmla="*/ 131921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133350">
                  <a:moveTo>
                    <a:pt x="7144" y="7144"/>
                  </a:moveTo>
                  <a:lnTo>
                    <a:pt x="43339" y="7144"/>
                  </a:lnTo>
                  <a:lnTo>
                    <a:pt x="43339" y="131921"/>
                  </a:lnTo>
                  <a:lnTo>
                    <a:pt x="7144" y="131921"/>
                  </a:ln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70" name="Freeform: Shape 168">
              <a:extLst>
                <a:ext uri="{FF2B5EF4-FFF2-40B4-BE49-F238E27FC236}">
                  <a16:creationId xmlns:a16="http://schemas.microsoft.com/office/drawing/2014/main" xmlns="" id="{795AE498-87B9-4CA0-8096-577897816E97}"/>
                </a:ext>
              </a:extLst>
            </p:cNvPr>
            <p:cNvSpPr/>
            <p:nvPr/>
          </p:nvSpPr>
          <p:spPr>
            <a:xfrm>
              <a:off x="6744163" y="1750219"/>
              <a:ext cx="133350" cy="47625"/>
            </a:xfrm>
            <a:custGeom>
              <a:avLst/>
              <a:gdLst>
                <a:gd name="connsiteX0" fmla="*/ 7144 w 133350"/>
                <a:gd name="connsiteY0" fmla="*/ 7144 h 47625"/>
                <a:gd name="connsiteX1" fmla="*/ 131921 w 133350"/>
                <a:gd name="connsiteY1" fmla="*/ 7144 h 47625"/>
                <a:gd name="connsiteX2" fmla="*/ 131921 w 133350"/>
                <a:gd name="connsiteY2" fmla="*/ 43339 h 47625"/>
                <a:gd name="connsiteX3" fmla="*/ 7144 w 133350"/>
                <a:gd name="connsiteY3" fmla="*/ 433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47625">
                  <a:moveTo>
                    <a:pt x="7144" y="7144"/>
                  </a:moveTo>
                  <a:lnTo>
                    <a:pt x="131921" y="7144"/>
                  </a:lnTo>
                  <a:lnTo>
                    <a:pt x="131921" y="43339"/>
                  </a:lnTo>
                  <a:lnTo>
                    <a:pt x="7144" y="43339"/>
                  </a:lnTo>
                  <a:close/>
                </a:path>
              </a:pathLst>
            </a:custGeom>
            <a:solidFill>
              <a:srgbClr val="F6F6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71" name="Freeform: Shape 169">
              <a:extLst>
                <a:ext uri="{FF2B5EF4-FFF2-40B4-BE49-F238E27FC236}">
                  <a16:creationId xmlns:a16="http://schemas.microsoft.com/office/drawing/2014/main" xmlns="" id="{1570007B-C5B0-4368-9DFB-93E69741104A}"/>
                </a:ext>
              </a:extLst>
            </p:cNvPr>
            <p:cNvSpPr/>
            <p:nvPr/>
          </p:nvSpPr>
          <p:spPr>
            <a:xfrm>
              <a:off x="6729877" y="2488406"/>
              <a:ext cx="161925" cy="76200"/>
            </a:xfrm>
            <a:custGeom>
              <a:avLst/>
              <a:gdLst>
                <a:gd name="connsiteX0" fmla="*/ 85249 w 161925"/>
                <a:gd name="connsiteY0" fmla="*/ 32861 h 76200"/>
                <a:gd name="connsiteX1" fmla="*/ 7144 w 161925"/>
                <a:gd name="connsiteY1" fmla="*/ 7144 h 76200"/>
                <a:gd name="connsiteX2" fmla="*/ 85249 w 161925"/>
                <a:gd name="connsiteY2" fmla="*/ 70009 h 76200"/>
                <a:gd name="connsiteX3" fmla="*/ 163354 w 161925"/>
                <a:gd name="connsiteY3" fmla="*/ 7144 h 76200"/>
                <a:gd name="connsiteX4" fmla="*/ 85249 w 161925"/>
                <a:gd name="connsiteY4" fmla="*/ 3286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85249" y="32861"/>
                  </a:moveTo>
                  <a:cubicBezTo>
                    <a:pt x="77629" y="31909"/>
                    <a:pt x="24289" y="9049"/>
                    <a:pt x="7144" y="7144"/>
                  </a:cubicBezTo>
                  <a:cubicBezTo>
                    <a:pt x="15716" y="23336"/>
                    <a:pt x="25241" y="67151"/>
                    <a:pt x="85249" y="70009"/>
                  </a:cubicBezTo>
                  <a:cubicBezTo>
                    <a:pt x="145256" y="67151"/>
                    <a:pt x="154781" y="23336"/>
                    <a:pt x="163354" y="7144"/>
                  </a:cubicBezTo>
                  <a:cubicBezTo>
                    <a:pt x="146209" y="9049"/>
                    <a:pt x="92869" y="32861"/>
                    <a:pt x="85249" y="32861"/>
                  </a:cubicBezTo>
                  <a:close/>
                </a:path>
              </a:pathLst>
            </a:custGeom>
            <a:solidFill>
              <a:srgbClr val="F73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72" name="Freeform: Shape 170">
              <a:extLst>
                <a:ext uri="{FF2B5EF4-FFF2-40B4-BE49-F238E27FC236}">
                  <a16:creationId xmlns:a16="http://schemas.microsoft.com/office/drawing/2014/main" xmlns="" id="{5EE7C095-68A0-4763-8C7E-CC856A36D01F}"/>
                </a:ext>
              </a:extLst>
            </p:cNvPr>
            <p:cNvSpPr/>
            <p:nvPr/>
          </p:nvSpPr>
          <p:spPr>
            <a:xfrm>
              <a:off x="6729877" y="2488406"/>
              <a:ext cx="161925" cy="76200"/>
            </a:xfrm>
            <a:custGeom>
              <a:avLst/>
              <a:gdLst>
                <a:gd name="connsiteX0" fmla="*/ 85249 w 161925"/>
                <a:gd name="connsiteY0" fmla="*/ 32861 h 76200"/>
                <a:gd name="connsiteX1" fmla="*/ 7144 w 161925"/>
                <a:gd name="connsiteY1" fmla="*/ 7144 h 76200"/>
                <a:gd name="connsiteX2" fmla="*/ 85249 w 161925"/>
                <a:gd name="connsiteY2" fmla="*/ 70009 h 76200"/>
                <a:gd name="connsiteX3" fmla="*/ 163354 w 161925"/>
                <a:gd name="connsiteY3" fmla="*/ 7144 h 76200"/>
                <a:gd name="connsiteX4" fmla="*/ 85249 w 161925"/>
                <a:gd name="connsiteY4" fmla="*/ 3286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85249" y="32861"/>
                  </a:moveTo>
                  <a:cubicBezTo>
                    <a:pt x="77629" y="31909"/>
                    <a:pt x="24289" y="9049"/>
                    <a:pt x="7144" y="7144"/>
                  </a:cubicBezTo>
                  <a:cubicBezTo>
                    <a:pt x="15716" y="23336"/>
                    <a:pt x="25241" y="67151"/>
                    <a:pt x="85249" y="70009"/>
                  </a:cubicBezTo>
                  <a:cubicBezTo>
                    <a:pt x="145256" y="67151"/>
                    <a:pt x="154781" y="23336"/>
                    <a:pt x="163354" y="7144"/>
                  </a:cubicBezTo>
                  <a:cubicBezTo>
                    <a:pt x="146209" y="9049"/>
                    <a:pt x="92869" y="32861"/>
                    <a:pt x="85249" y="32861"/>
                  </a:cubicBezTo>
                  <a:close/>
                </a:path>
              </a:pathLst>
            </a:custGeom>
            <a:solidFill>
              <a:srgbClr val="F73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73" name="Freeform: Shape 171">
              <a:extLst>
                <a:ext uri="{FF2B5EF4-FFF2-40B4-BE49-F238E27FC236}">
                  <a16:creationId xmlns:a16="http://schemas.microsoft.com/office/drawing/2014/main" xmlns="" id="{498235A0-CE5B-4CC1-A8BD-4FD28CA7C9B2}"/>
                </a:ext>
              </a:extLst>
            </p:cNvPr>
            <p:cNvSpPr/>
            <p:nvPr/>
          </p:nvSpPr>
          <p:spPr>
            <a:xfrm>
              <a:off x="6729877" y="2488406"/>
              <a:ext cx="161925" cy="76200"/>
            </a:xfrm>
            <a:custGeom>
              <a:avLst/>
              <a:gdLst>
                <a:gd name="connsiteX0" fmla="*/ 85249 w 161925"/>
                <a:gd name="connsiteY0" fmla="*/ 32861 h 76200"/>
                <a:gd name="connsiteX1" fmla="*/ 7144 w 161925"/>
                <a:gd name="connsiteY1" fmla="*/ 7144 h 76200"/>
                <a:gd name="connsiteX2" fmla="*/ 85249 w 161925"/>
                <a:gd name="connsiteY2" fmla="*/ 70009 h 76200"/>
                <a:gd name="connsiteX3" fmla="*/ 163354 w 161925"/>
                <a:gd name="connsiteY3" fmla="*/ 7144 h 76200"/>
                <a:gd name="connsiteX4" fmla="*/ 85249 w 161925"/>
                <a:gd name="connsiteY4" fmla="*/ 3286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85249" y="32861"/>
                  </a:moveTo>
                  <a:cubicBezTo>
                    <a:pt x="77629" y="31909"/>
                    <a:pt x="24289" y="9049"/>
                    <a:pt x="7144" y="7144"/>
                  </a:cubicBezTo>
                  <a:cubicBezTo>
                    <a:pt x="15716" y="23336"/>
                    <a:pt x="25241" y="67151"/>
                    <a:pt x="85249" y="70009"/>
                  </a:cubicBezTo>
                  <a:cubicBezTo>
                    <a:pt x="145256" y="67151"/>
                    <a:pt x="154781" y="23336"/>
                    <a:pt x="163354" y="7144"/>
                  </a:cubicBezTo>
                  <a:cubicBezTo>
                    <a:pt x="146209" y="9049"/>
                    <a:pt x="92869" y="32861"/>
                    <a:pt x="85249" y="32861"/>
                  </a:cubicBezTo>
                  <a:close/>
                </a:path>
              </a:pathLst>
            </a:custGeom>
            <a:solidFill>
              <a:srgbClr val="D550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74" name="Freeform: Shape 172">
              <a:extLst>
                <a:ext uri="{FF2B5EF4-FFF2-40B4-BE49-F238E27FC236}">
                  <a16:creationId xmlns:a16="http://schemas.microsoft.com/office/drawing/2014/main" xmlns="" id="{7D94B22F-9772-440B-B52B-FC926241BCD5}"/>
                </a:ext>
              </a:extLst>
            </p:cNvPr>
            <p:cNvSpPr/>
            <p:nvPr/>
          </p:nvSpPr>
          <p:spPr>
            <a:xfrm>
              <a:off x="6729877" y="2487538"/>
              <a:ext cx="161925" cy="38100"/>
            </a:xfrm>
            <a:custGeom>
              <a:avLst/>
              <a:gdLst>
                <a:gd name="connsiteX0" fmla="*/ 84296 w 161925"/>
                <a:gd name="connsiteY0" fmla="*/ 13726 h 38100"/>
                <a:gd name="connsiteX1" fmla="*/ 7144 w 161925"/>
                <a:gd name="connsiteY1" fmla="*/ 8011 h 38100"/>
                <a:gd name="connsiteX2" fmla="*/ 85249 w 161925"/>
                <a:gd name="connsiteY2" fmla="*/ 34681 h 38100"/>
                <a:gd name="connsiteX3" fmla="*/ 163354 w 161925"/>
                <a:gd name="connsiteY3" fmla="*/ 8011 h 38100"/>
                <a:gd name="connsiteX4" fmla="*/ 84296 w 161925"/>
                <a:gd name="connsiteY4" fmla="*/ 137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38100">
                  <a:moveTo>
                    <a:pt x="84296" y="13726"/>
                  </a:moveTo>
                  <a:cubicBezTo>
                    <a:pt x="59531" y="-1514"/>
                    <a:pt x="60484" y="16583"/>
                    <a:pt x="7144" y="8011"/>
                  </a:cubicBezTo>
                  <a:cubicBezTo>
                    <a:pt x="17621" y="16583"/>
                    <a:pt x="43339" y="34681"/>
                    <a:pt x="85249" y="34681"/>
                  </a:cubicBezTo>
                  <a:cubicBezTo>
                    <a:pt x="125254" y="34681"/>
                    <a:pt x="142399" y="21346"/>
                    <a:pt x="163354" y="8011"/>
                  </a:cubicBezTo>
                  <a:cubicBezTo>
                    <a:pt x="115729" y="17536"/>
                    <a:pt x="106204" y="-2467"/>
                    <a:pt x="84296" y="13726"/>
                  </a:cubicBezTo>
                  <a:close/>
                </a:path>
              </a:pathLst>
            </a:custGeom>
            <a:solidFill>
              <a:srgbClr val="BC47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75" name="Freeform: Shape 173">
              <a:extLst>
                <a:ext uri="{FF2B5EF4-FFF2-40B4-BE49-F238E27FC236}">
                  <a16:creationId xmlns:a16="http://schemas.microsoft.com/office/drawing/2014/main" xmlns="" id="{80A3E592-9841-4197-9C82-78461EF0C8F4}"/>
                </a:ext>
              </a:extLst>
            </p:cNvPr>
            <p:cNvSpPr/>
            <p:nvPr/>
          </p:nvSpPr>
          <p:spPr>
            <a:xfrm>
              <a:off x="6535567" y="1812131"/>
              <a:ext cx="552449" cy="180975"/>
            </a:xfrm>
            <a:custGeom>
              <a:avLst/>
              <a:gdLst>
                <a:gd name="connsiteX0" fmla="*/ 299561 w 552450"/>
                <a:gd name="connsiteY0" fmla="*/ 83344 h 180975"/>
                <a:gd name="connsiteX1" fmla="*/ 7144 w 552450"/>
                <a:gd name="connsiteY1" fmla="*/ 7144 h 180975"/>
                <a:gd name="connsiteX2" fmla="*/ 26194 w 552450"/>
                <a:gd name="connsiteY2" fmla="*/ 101441 h 180975"/>
                <a:gd name="connsiteX3" fmla="*/ 523399 w 552450"/>
                <a:gd name="connsiteY3" fmla="*/ 168116 h 180975"/>
                <a:gd name="connsiteX4" fmla="*/ 548164 w 552450"/>
                <a:gd name="connsiteY4" fmla="*/ 31909 h 180975"/>
                <a:gd name="connsiteX5" fmla="*/ 299561 w 552450"/>
                <a:gd name="connsiteY5" fmla="*/ 833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80975">
                  <a:moveTo>
                    <a:pt x="299561" y="83344"/>
                  </a:moveTo>
                  <a:cubicBezTo>
                    <a:pt x="181451" y="83344"/>
                    <a:pt x="75724" y="53816"/>
                    <a:pt x="7144" y="7144"/>
                  </a:cubicBezTo>
                  <a:cubicBezTo>
                    <a:pt x="14764" y="47149"/>
                    <a:pt x="24289" y="89059"/>
                    <a:pt x="26194" y="101441"/>
                  </a:cubicBezTo>
                  <a:cubicBezTo>
                    <a:pt x="224314" y="55721"/>
                    <a:pt x="340519" y="211931"/>
                    <a:pt x="523399" y="168116"/>
                  </a:cubicBezTo>
                  <a:cubicBezTo>
                    <a:pt x="525304" y="163354"/>
                    <a:pt x="537686" y="93821"/>
                    <a:pt x="548164" y="31909"/>
                  </a:cubicBezTo>
                  <a:cubicBezTo>
                    <a:pt x="482441" y="63341"/>
                    <a:pt x="395764" y="83344"/>
                    <a:pt x="299561" y="83344"/>
                  </a:cubicBezTo>
                  <a:close/>
                </a:path>
              </a:pathLst>
            </a:custGeom>
            <a:solidFill>
              <a:srgbClr val="1D1D1B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76" name="Freeform: Shape 174">
              <a:extLst>
                <a:ext uri="{FF2B5EF4-FFF2-40B4-BE49-F238E27FC236}">
                  <a16:creationId xmlns:a16="http://schemas.microsoft.com/office/drawing/2014/main" xmlns="" id="{E6636E42-EF78-4BD5-B136-319DAA43ACE4}"/>
                </a:ext>
              </a:extLst>
            </p:cNvPr>
            <p:cNvSpPr/>
            <p:nvPr/>
          </p:nvSpPr>
          <p:spPr>
            <a:xfrm>
              <a:off x="6681299" y="2055018"/>
              <a:ext cx="371474" cy="114300"/>
            </a:xfrm>
            <a:custGeom>
              <a:avLst/>
              <a:gdLst>
                <a:gd name="connsiteX0" fmla="*/ 354806 w 371475"/>
                <a:gd name="connsiteY0" fmla="*/ 70961 h 114300"/>
                <a:gd name="connsiteX1" fmla="*/ 364331 w 371475"/>
                <a:gd name="connsiteY1" fmla="*/ 58579 h 114300"/>
                <a:gd name="connsiteX2" fmla="*/ 302419 w 371475"/>
                <a:gd name="connsiteY2" fmla="*/ 83344 h 114300"/>
                <a:gd name="connsiteX3" fmla="*/ 219551 w 371475"/>
                <a:gd name="connsiteY3" fmla="*/ 64294 h 114300"/>
                <a:gd name="connsiteX4" fmla="*/ 299561 w 371475"/>
                <a:gd name="connsiteY4" fmla="*/ 24289 h 114300"/>
                <a:gd name="connsiteX5" fmla="*/ 144304 w 371475"/>
                <a:gd name="connsiteY5" fmla="*/ 12859 h 114300"/>
                <a:gd name="connsiteX6" fmla="*/ 102394 w 371475"/>
                <a:gd name="connsiteY6" fmla="*/ 7144 h 114300"/>
                <a:gd name="connsiteX7" fmla="*/ 66199 w 371475"/>
                <a:gd name="connsiteY7" fmla="*/ 10001 h 114300"/>
                <a:gd name="connsiteX8" fmla="*/ 7144 w 371475"/>
                <a:gd name="connsiteY8" fmla="*/ 35719 h 114300"/>
                <a:gd name="connsiteX9" fmla="*/ 177641 w 371475"/>
                <a:gd name="connsiteY9" fmla="*/ 82391 h 114300"/>
                <a:gd name="connsiteX10" fmla="*/ 277654 w 371475"/>
                <a:gd name="connsiteY10" fmla="*/ 109061 h 114300"/>
                <a:gd name="connsiteX11" fmla="*/ 354806 w 371475"/>
                <a:gd name="connsiteY11" fmla="*/ 70961 h 114300"/>
                <a:gd name="connsiteX12" fmla="*/ 354806 w 371475"/>
                <a:gd name="connsiteY12" fmla="*/ 7096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1475" h="114300">
                  <a:moveTo>
                    <a:pt x="354806" y="70961"/>
                  </a:moveTo>
                  <a:cubicBezTo>
                    <a:pt x="358616" y="67151"/>
                    <a:pt x="361474" y="62389"/>
                    <a:pt x="364331" y="58579"/>
                  </a:cubicBezTo>
                  <a:cubicBezTo>
                    <a:pt x="345281" y="70961"/>
                    <a:pt x="325279" y="80486"/>
                    <a:pt x="302419" y="83344"/>
                  </a:cubicBezTo>
                  <a:cubicBezTo>
                    <a:pt x="272891" y="87154"/>
                    <a:pt x="245269" y="77629"/>
                    <a:pt x="219551" y="64294"/>
                  </a:cubicBezTo>
                  <a:cubicBezTo>
                    <a:pt x="250984" y="64294"/>
                    <a:pt x="283369" y="51911"/>
                    <a:pt x="299561" y="24289"/>
                  </a:cubicBezTo>
                  <a:cubicBezTo>
                    <a:pt x="248126" y="50959"/>
                    <a:pt x="196691" y="24289"/>
                    <a:pt x="144304" y="12859"/>
                  </a:cubicBezTo>
                  <a:cubicBezTo>
                    <a:pt x="130016" y="10001"/>
                    <a:pt x="116681" y="7144"/>
                    <a:pt x="102394" y="7144"/>
                  </a:cubicBezTo>
                  <a:cubicBezTo>
                    <a:pt x="90011" y="7144"/>
                    <a:pt x="78581" y="9049"/>
                    <a:pt x="66199" y="10001"/>
                  </a:cubicBezTo>
                  <a:cubicBezTo>
                    <a:pt x="43339" y="10954"/>
                    <a:pt x="23336" y="20479"/>
                    <a:pt x="7144" y="35719"/>
                  </a:cubicBezTo>
                  <a:cubicBezTo>
                    <a:pt x="70009" y="10954"/>
                    <a:pt x="125254" y="52864"/>
                    <a:pt x="177641" y="82391"/>
                  </a:cubicBezTo>
                  <a:cubicBezTo>
                    <a:pt x="208121" y="98584"/>
                    <a:pt x="242411" y="111919"/>
                    <a:pt x="277654" y="109061"/>
                  </a:cubicBezTo>
                  <a:cubicBezTo>
                    <a:pt x="306229" y="106204"/>
                    <a:pt x="335756" y="92869"/>
                    <a:pt x="354806" y="70961"/>
                  </a:cubicBezTo>
                  <a:cubicBezTo>
                    <a:pt x="357664" y="67151"/>
                    <a:pt x="348139" y="78581"/>
                    <a:pt x="354806" y="70961"/>
                  </a:cubicBezTo>
                  <a:close/>
                </a:path>
              </a:pathLst>
            </a:custGeom>
            <a:solidFill>
              <a:srgbClr val="B17F4A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77" name="Freeform: Shape 175">
              <a:extLst>
                <a:ext uri="{FF2B5EF4-FFF2-40B4-BE49-F238E27FC236}">
                  <a16:creationId xmlns:a16="http://schemas.microsoft.com/office/drawing/2014/main" xmlns="" id="{0F9EEFD2-F828-4287-8AD3-DEA89F2CA602}"/>
                </a:ext>
              </a:extLst>
            </p:cNvPr>
            <p:cNvSpPr/>
            <p:nvPr/>
          </p:nvSpPr>
          <p:spPr>
            <a:xfrm>
              <a:off x="6391553" y="2036920"/>
              <a:ext cx="95250" cy="342900"/>
            </a:xfrm>
            <a:custGeom>
              <a:avLst/>
              <a:gdLst>
                <a:gd name="connsiteX0" fmla="*/ 90198 w 95250"/>
                <a:gd name="connsiteY0" fmla="*/ 336709 h 342900"/>
                <a:gd name="connsiteX1" fmla="*/ 90198 w 95250"/>
                <a:gd name="connsiteY1" fmla="*/ 340519 h 342900"/>
                <a:gd name="connsiteX2" fmla="*/ 82578 w 95250"/>
                <a:gd name="connsiteY2" fmla="*/ 279559 h 342900"/>
                <a:gd name="connsiteX3" fmla="*/ 68290 w 95250"/>
                <a:gd name="connsiteY3" fmla="*/ 244316 h 342900"/>
                <a:gd name="connsiteX4" fmla="*/ 62575 w 95250"/>
                <a:gd name="connsiteY4" fmla="*/ 204311 h 342900"/>
                <a:gd name="connsiteX5" fmla="*/ 83530 w 95250"/>
                <a:gd name="connsiteY5" fmla="*/ 59531 h 342900"/>
                <a:gd name="connsiteX6" fmla="*/ 42573 w 95250"/>
                <a:gd name="connsiteY6" fmla="*/ 111919 h 342900"/>
                <a:gd name="connsiteX7" fmla="*/ 70195 w 95250"/>
                <a:gd name="connsiteY7" fmla="*/ 7144 h 342900"/>
                <a:gd name="connsiteX8" fmla="*/ 8283 w 95250"/>
                <a:gd name="connsiteY8" fmla="*/ 171926 h 342900"/>
                <a:gd name="connsiteX9" fmla="*/ 45430 w 95250"/>
                <a:gd name="connsiteY9" fmla="*/ 266224 h 342900"/>
                <a:gd name="connsiteX10" fmla="*/ 72100 w 95250"/>
                <a:gd name="connsiteY10" fmla="*/ 298609 h 342900"/>
                <a:gd name="connsiteX11" fmla="*/ 90198 w 95250"/>
                <a:gd name="connsiteY11" fmla="*/ 336709 h 342900"/>
                <a:gd name="connsiteX12" fmla="*/ 90198 w 95250"/>
                <a:gd name="connsiteY12" fmla="*/ 3367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250" h="342900">
                  <a:moveTo>
                    <a:pt x="90198" y="336709"/>
                  </a:moveTo>
                  <a:cubicBezTo>
                    <a:pt x="90198" y="337661"/>
                    <a:pt x="90198" y="339566"/>
                    <a:pt x="90198" y="340519"/>
                  </a:cubicBezTo>
                  <a:cubicBezTo>
                    <a:pt x="96865" y="319564"/>
                    <a:pt x="91150" y="299561"/>
                    <a:pt x="82578" y="279559"/>
                  </a:cubicBezTo>
                  <a:cubicBezTo>
                    <a:pt x="76863" y="268129"/>
                    <a:pt x="70195" y="256699"/>
                    <a:pt x="68290" y="244316"/>
                  </a:cubicBezTo>
                  <a:cubicBezTo>
                    <a:pt x="65433" y="230981"/>
                    <a:pt x="63528" y="217646"/>
                    <a:pt x="62575" y="204311"/>
                  </a:cubicBezTo>
                  <a:cubicBezTo>
                    <a:pt x="58765" y="154781"/>
                    <a:pt x="67338" y="106204"/>
                    <a:pt x="83530" y="59531"/>
                  </a:cubicBezTo>
                  <a:cubicBezTo>
                    <a:pt x="66385" y="73819"/>
                    <a:pt x="52098" y="90964"/>
                    <a:pt x="42573" y="111919"/>
                  </a:cubicBezTo>
                  <a:cubicBezTo>
                    <a:pt x="45430" y="74771"/>
                    <a:pt x="55908" y="40481"/>
                    <a:pt x="70195" y="7144"/>
                  </a:cubicBezTo>
                  <a:cubicBezTo>
                    <a:pt x="24475" y="49054"/>
                    <a:pt x="1615" y="110014"/>
                    <a:pt x="8283" y="171926"/>
                  </a:cubicBezTo>
                  <a:cubicBezTo>
                    <a:pt x="12093" y="206216"/>
                    <a:pt x="25428" y="238601"/>
                    <a:pt x="45430" y="266224"/>
                  </a:cubicBezTo>
                  <a:cubicBezTo>
                    <a:pt x="54003" y="277654"/>
                    <a:pt x="63528" y="288131"/>
                    <a:pt x="72100" y="298609"/>
                  </a:cubicBezTo>
                  <a:cubicBezTo>
                    <a:pt x="81625" y="310039"/>
                    <a:pt x="86388" y="321469"/>
                    <a:pt x="90198" y="336709"/>
                  </a:cubicBezTo>
                  <a:cubicBezTo>
                    <a:pt x="90198" y="338614"/>
                    <a:pt x="89245" y="333851"/>
                    <a:pt x="90198" y="336709"/>
                  </a:cubicBezTo>
                  <a:close/>
                </a:path>
              </a:pathLst>
            </a:custGeom>
            <a:solidFill>
              <a:srgbClr val="B17F4A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78" name="Freeform: Shape 176">
              <a:extLst>
                <a:ext uri="{FF2B5EF4-FFF2-40B4-BE49-F238E27FC236}">
                  <a16:creationId xmlns:a16="http://schemas.microsoft.com/office/drawing/2014/main" xmlns="" id="{A4D0270E-34DE-4C00-9FE0-A856EA38752F}"/>
                </a:ext>
              </a:extLst>
            </p:cNvPr>
            <p:cNvSpPr/>
            <p:nvPr/>
          </p:nvSpPr>
          <p:spPr>
            <a:xfrm>
              <a:off x="7119446" y="2015013"/>
              <a:ext cx="104775" cy="371475"/>
            </a:xfrm>
            <a:custGeom>
              <a:avLst/>
              <a:gdLst>
                <a:gd name="connsiteX0" fmla="*/ 96679 w 104775"/>
                <a:gd name="connsiteY0" fmla="*/ 116681 h 371475"/>
                <a:gd name="connsiteX1" fmla="*/ 48101 w 104775"/>
                <a:gd name="connsiteY1" fmla="*/ 7144 h 371475"/>
                <a:gd name="connsiteX2" fmla="*/ 64294 w 104775"/>
                <a:gd name="connsiteY2" fmla="*/ 190024 h 371475"/>
                <a:gd name="connsiteX3" fmla="*/ 7144 w 104775"/>
                <a:gd name="connsiteY3" fmla="*/ 365284 h 371475"/>
                <a:gd name="connsiteX4" fmla="*/ 82391 w 104775"/>
                <a:gd name="connsiteY4" fmla="*/ 261461 h 371475"/>
                <a:gd name="connsiteX5" fmla="*/ 96679 w 104775"/>
                <a:gd name="connsiteY5" fmla="*/ 116681 h 371475"/>
                <a:gd name="connsiteX6" fmla="*/ 96679 w 104775"/>
                <a:gd name="connsiteY6" fmla="*/ 116681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371475">
                  <a:moveTo>
                    <a:pt x="96679" y="116681"/>
                  </a:moveTo>
                  <a:cubicBezTo>
                    <a:pt x="88106" y="75724"/>
                    <a:pt x="71914" y="41434"/>
                    <a:pt x="48101" y="7144"/>
                  </a:cubicBezTo>
                  <a:cubicBezTo>
                    <a:pt x="63341" y="68104"/>
                    <a:pt x="70961" y="128111"/>
                    <a:pt x="64294" y="190024"/>
                  </a:cubicBezTo>
                  <a:cubicBezTo>
                    <a:pt x="56674" y="252889"/>
                    <a:pt x="35719" y="309086"/>
                    <a:pt x="7144" y="365284"/>
                  </a:cubicBezTo>
                  <a:cubicBezTo>
                    <a:pt x="40481" y="336709"/>
                    <a:pt x="66199" y="302419"/>
                    <a:pt x="82391" y="261461"/>
                  </a:cubicBezTo>
                  <a:cubicBezTo>
                    <a:pt x="101441" y="215741"/>
                    <a:pt x="105251" y="166211"/>
                    <a:pt x="96679" y="116681"/>
                  </a:cubicBezTo>
                  <a:cubicBezTo>
                    <a:pt x="94774" y="105251"/>
                    <a:pt x="101441" y="140494"/>
                    <a:pt x="96679" y="116681"/>
                  </a:cubicBezTo>
                  <a:close/>
                </a:path>
              </a:pathLst>
            </a:custGeom>
            <a:solidFill>
              <a:srgbClr val="B17F4A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79" name="Freeform: Shape 177">
              <a:extLst>
                <a:ext uri="{FF2B5EF4-FFF2-40B4-BE49-F238E27FC236}">
                  <a16:creationId xmlns:a16="http://schemas.microsoft.com/office/drawing/2014/main" xmlns="" id="{1DF03A2A-82FA-4812-A46F-68478DF93775}"/>
                </a:ext>
              </a:extLst>
            </p:cNvPr>
            <p:cNvSpPr/>
            <p:nvPr/>
          </p:nvSpPr>
          <p:spPr>
            <a:xfrm>
              <a:off x="7105159" y="1863565"/>
              <a:ext cx="104775" cy="171450"/>
            </a:xfrm>
            <a:custGeom>
              <a:avLst/>
              <a:gdLst>
                <a:gd name="connsiteX0" fmla="*/ 18574 w 104775"/>
                <a:gd name="connsiteY0" fmla="*/ 19526 h 171450"/>
                <a:gd name="connsiteX1" fmla="*/ 68104 w 104775"/>
                <a:gd name="connsiteY1" fmla="*/ 93821 h 171450"/>
                <a:gd name="connsiteX2" fmla="*/ 93821 w 104775"/>
                <a:gd name="connsiteY2" fmla="*/ 172879 h 171450"/>
                <a:gd name="connsiteX3" fmla="*/ 82391 w 104775"/>
                <a:gd name="connsiteY3" fmla="*/ 70009 h 171450"/>
                <a:gd name="connsiteX4" fmla="*/ 7144 w 104775"/>
                <a:gd name="connsiteY4" fmla="*/ 7144 h 171450"/>
                <a:gd name="connsiteX5" fmla="*/ 18574 w 104775"/>
                <a:gd name="connsiteY5" fmla="*/ 19526 h 171450"/>
                <a:gd name="connsiteX6" fmla="*/ 18574 w 104775"/>
                <a:gd name="connsiteY6" fmla="*/ 19526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171450">
                  <a:moveTo>
                    <a:pt x="18574" y="19526"/>
                  </a:moveTo>
                  <a:cubicBezTo>
                    <a:pt x="38576" y="41434"/>
                    <a:pt x="54769" y="67151"/>
                    <a:pt x="68104" y="93821"/>
                  </a:cubicBezTo>
                  <a:cubicBezTo>
                    <a:pt x="80486" y="119539"/>
                    <a:pt x="87154" y="145256"/>
                    <a:pt x="93821" y="172879"/>
                  </a:cubicBezTo>
                  <a:cubicBezTo>
                    <a:pt x="102394" y="137636"/>
                    <a:pt x="100489" y="101441"/>
                    <a:pt x="82391" y="70009"/>
                  </a:cubicBezTo>
                  <a:cubicBezTo>
                    <a:pt x="65246" y="39529"/>
                    <a:pt x="39529" y="20479"/>
                    <a:pt x="7144" y="7144"/>
                  </a:cubicBezTo>
                  <a:cubicBezTo>
                    <a:pt x="10954" y="10954"/>
                    <a:pt x="14764" y="15716"/>
                    <a:pt x="18574" y="19526"/>
                  </a:cubicBezTo>
                  <a:cubicBezTo>
                    <a:pt x="21431" y="22384"/>
                    <a:pt x="16669" y="17621"/>
                    <a:pt x="18574" y="19526"/>
                  </a:cubicBezTo>
                  <a:close/>
                </a:path>
              </a:pathLst>
            </a:custGeom>
            <a:solidFill>
              <a:srgbClr val="B17F4A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80" name="Freeform: Shape 178">
              <a:extLst>
                <a:ext uri="{FF2B5EF4-FFF2-40B4-BE49-F238E27FC236}">
                  <a16:creationId xmlns:a16="http://schemas.microsoft.com/office/drawing/2014/main" xmlns="" id="{6F177E1E-099C-4848-80E6-954312016616}"/>
                </a:ext>
              </a:extLst>
            </p:cNvPr>
            <p:cNvSpPr/>
            <p:nvPr/>
          </p:nvSpPr>
          <p:spPr>
            <a:xfrm>
              <a:off x="6527945" y="1933631"/>
              <a:ext cx="447674" cy="85725"/>
            </a:xfrm>
            <a:custGeom>
              <a:avLst/>
              <a:gdLst>
                <a:gd name="connsiteX0" fmla="*/ 39529 w 447675"/>
                <a:gd name="connsiteY0" fmla="*/ 36139 h 85725"/>
                <a:gd name="connsiteX1" fmla="*/ 140494 w 447675"/>
                <a:gd name="connsiteY1" fmla="*/ 28519 h 85725"/>
                <a:gd name="connsiteX2" fmla="*/ 249079 w 447675"/>
                <a:gd name="connsiteY2" fmla="*/ 59951 h 85725"/>
                <a:gd name="connsiteX3" fmla="*/ 358616 w 447675"/>
                <a:gd name="connsiteY3" fmla="*/ 81859 h 85725"/>
                <a:gd name="connsiteX4" fmla="*/ 441484 w 447675"/>
                <a:gd name="connsiteY4" fmla="*/ 63761 h 85725"/>
                <a:gd name="connsiteX5" fmla="*/ 339566 w 447675"/>
                <a:gd name="connsiteY5" fmla="*/ 63761 h 85725"/>
                <a:gd name="connsiteX6" fmla="*/ 215741 w 447675"/>
                <a:gd name="connsiteY6" fmla="*/ 23756 h 85725"/>
                <a:gd name="connsiteX7" fmla="*/ 93821 w 447675"/>
                <a:gd name="connsiteY7" fmla="*/ 9469 h 85725"/>
                <a:gd name="connsiteX8" fmla="*/ 7144 w 447675"/>
                <a:gd name="connsiteY8" fmla="*/ 55189 h 85725"/>
                <a:gd name="connsiteX9" fmla="*/ 39529 w 447675"/>
                <a:gd name="connsiteY9" fmla="*/ 36139 h 85725"/>
                <a:gd name="connsiteX10" fmla="*/ 39529 w 447675"/>
                <a:gd name="connsiteY10" fmla="*/ 3613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7675" h="85725">
                  <a:moveTo>
                    <a:pt x="39529" y="36139"/>
                  </a:moveTo>
                  <a:cubicBezTo>
                    <a:pt x="72866" y="25661"/>
                    <a:pt x="106204" y="22804"/>
                    <a:pt x="140494" y="28519"/>
                  </a:cubicBezTo>
                  <a:cubicBezTo>
                    <a:pt x="177641" y="35186"/>
                    <a:pt x="212884" y="48521"/>
                    <a:pt x="249079" y="59951"/>
                  </a:cubicBezTo>
                  <a:cubicBezTo>
                    <a:pt x="284321" y="71381"/>
                    <a:pt x="320516" y="80906"/>
                    <a:pt x="358616" y="81859"/>
                  </a:cubicBezTo>
                  <a:cubicBezTo>
                    <a:pt x="388144" y="82811"/>
                    <a:pt x="414814" y="76144"/>
                    <a:pt x="441484" y="63761"/>
                  </a:cubicBezTo>
                  <a:cubicBezTo>
                    <a:pt x="407194" y="72334"/>
                    <a:pt x="373856" y="71381"/>
                    <a:pt x="339566" y="63761"/>
                  </a:cubicBezTo>
                  <a:cubicBezTo>
                    <a:pt x="296704" y="54236"/>
                    <a:pt x="257651" y="36139"/>
                    <a:pt x="215741" y="23756"/>
                  </a:cubicBezTo>
                  <a:cubicBezTo>
                    <a:pt x="175736" y="11374"/>
                    <a:pt x="135731" y="2801"/>
                    <a:pt x="93821" y="9469"/>
                  </a:cubicBezTo>
                  <a:cubicBezTo>
                    <a:pt x="59531" y="15184"/>
                    <a:pt x="30956" y="30424"/>
                    <a:pt x="7144" y="55189"/>
                  </a:cubicBezTo>
                  <a:cubicBezTo>
                    <a:pt x="17621" y="48521"/>
                    <a:pt x="28099" y="41854"/>
                    <a:pt x="39529" y="36139"/>
                  </a:cubicBezTo>
                  <a:cubicBezTo>
                    <a:pt x="47149" y="34234"/>
                    <a:pt x="32861" y="39949"/>
                    <a:pt x="39529" y="36139"/>
                  </a:cubicBezTo>
                  <a:close/>
                </a:path>
              </a:pathLst>
            </a:custGeom>
            <a:solidFill>
              <a:srgbClr val="B17F4A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81" name="Freeform: Shape 179">
              <a:extLst>
                <a:ext uri="{FF2B5EF4-FFF2-40B4-BE49-F238E27FC236}">
                  <a16:creationId xmlns:a16="http://schemas.microsoft.com/office/drawing/2014/main" xmlns="" id="{FD2000BE-4D98-4E57-9CF3-C834F2C27FF4}"/>
                </a:ext>
              </a:extLst>
            </p:cNvPr>
            <p:cNvSpPr/>
            <p:nvPr/>
          </p:nvSpPr>
          <p:spPr>
            <a:xfrm>
              <a:off x="6546995" y="1977290"/>
              <a:ext cx="238124" cy="76200"/>
            </a:xfrm>
            <a:custGeom>
              <a:avLst/>
              <a:gdLst>
                <a:gd name="connsiteX0" fmla="*/ 199549 w 238125"/>
                <a:gd name="connsiteY0" fmla="*/ 37248 h 76200"/>
                <a:gd name="connsiteX1" fmla="*/ 233839 w 238125"/>
                <a:gd name="connsiteY1" fmla="*/ 48678 h 76200"/>
                <a:gd name="connsiteX2" fmla="*/ 115729 w 238125"/>
                <a:gd name="connsiteY2" fmla="*/ 7720 h 76200"/>
                <a:gd name="connsiteX3" fmla="*/ 7144 w 238125"/>
                <a:gd name="connsiteY3" fmla="*/ 70585 h 76200"/>
                <a:gd name="connsiteX4" fmla="*/ 199549 w 238125"/>
                <a:gd name="connsiteY4" fmla="*/ 37248 h 76200"/>
                <a:gd name="connsiteX5" fmla="*/ 199549 w 238125"/>
                <a:gd name="connsiteY5" fmla="*/ 3724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76200">
                  <a:moveTo>
                    <a:pt x="199549" y="37248"/>
                  </a:moveTo>
                  <a:cubicBezTo>
                    <a:pt x="210979" y="39153"/>
                    <a:pt x="222409" y="43915"/>
                    <a:pt x="233839" y="48678"/>
                  </a:cubicBezTo>
                  <a:cubicBezTo>
                    <a:pt x="201454" y="19150"/>
                    <a:pt x="159544" y="3910"/>
                    <a:pt x="115729" y="7720"/>
                  </a:cubicBezTo>
                  <a:cubicBezTo>
                    <a:pt x="71914" y="12483"/>
                    <a:pt x="33814" y="35343"/>
                    <a:pt x="7144" y="70585"/>
                  </a:cubicBezTo>
                  <a:cubicBezTo>
                    <a:pt x="65246" y="34390"/>
                    <a:pt x="132874" y="19150"/>
                    <a:pt x="199549" y="37248"/>
                  </a:cubicBezTo>
                  <a:cubicBezTo>
                    <a:pt x="205264" y="38200"/>
                    <a:pt x="189071" y="34390"/>
                    <a:pt x="199549" y="37248"/>
                  </a:cubicBezTo>
                  <a:close/>
                </a:path>
              </a:pathLst>
            </a:custGeom>
            <a:solidFill>
              <a:srgbClr val="B17F4A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82" name="Freeform: Shape 180">
              <a:extLst>
                <a:ext uri="{FF2B5EF4-FFF2-40B4-BE49-F238E27FC236}">
                  <a16:creationId xmlns:a16="http://schemas.microsoft.com/office/drawing/2014/main" xmlns="" id="{F5A8739B-3ECA-4BBB-BF8A-6207760324C4}"/>
                </a:ext>
              </a:extLst>
            </p:cNvPr>
            <p:cNvSpPr/>
            <p:nvPr/>
          </p:nvSpPr>
          <p:spPr>
            <a:xfrm>
              <a:off x="7093731" y="1885473"/>
              <a:ext cx="76200" cy="257175"/>
            </a:xfrm>
            <a:custGeom>
              <a:avLst/>
              <a:gdLst>
                <a:gd name="connsiteX0" fmla="*/ 43339 w 76200"/>
                <a:gd name="connsiteY0" fmla="*/ 130016 h 257175"/>
                <a:gd name="connsiteX1" fmla="*/ 49054 w 76200"/>
                <a:gd name="connsiteY1" fmla="*/ 257651 h 257175"/>
                <a:gd name="connsiteX2" fmla="*/ 66199 w 76200"/>
                <a:gd name="connsiteY2" fmla="*/ 122396 h 257175"/>
                <a:gd name="connsiteX3" fmla="*/ 7144 w 76200"/>
                <a:gd name="connsiteY3" fmla="*/ 7144 h 257175"/>
                <a:gd name="connsiteX4" fmla="*/ 43339 w 76200"/>
                <a:gd name="connsiteY4" fmla="*/ 130016 h 257175"/>
                <a:gd name="connsiteX5" fmla="*/ 43339 w 76200"/>
                <a:gd name="connsiteY5" fmla="*/ 130016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257175">
                  <a:moveTo>
                    <a:pt x="43339" y="130016"/>
                  </a:moveTo>
                  <a:cubicBezTo>
                    <a:pt x="50006" y="172879"/>
                    <a:pt x="50959" y="214789"/>
                    <a:pt x="49054" y="257651"/>
                  </a:cubicBezTo>
                  <a:cubicBezTo>
                    <a:pt x="67151" y="214789"/>
                    <a:pt x="75724" y="169069"/>
                    <a:pt x="66199" y="122396"/>
                  </a:cubicBezTo>
                  <a:cubicBezTo>
                    <a:pt x="57626" y="77629"/>
                    <a:pt x="36671" y="40481"/>
                    <a:pt x="7144" y="7144"/>
                  </a:cubicBezTo>
                  <a:cubicBezTo>
                    <a:pt x="22384" y="47149"/>
                    <a:pt x="35719" y="87154"/>
                    <a:pt x="43339" y="130016"/>
                  </a:cubicBezTo>
                  <a:cubicBezTo>
                    <a:pt x="48101" y="164306"/>
                    <a:pt x="36671" y="95726"/>
                    <a:pt x="43339" y="130016"/>
                  </a:cubicBezTo>
                  <a:close/>
                </a:path>
              </a:pathLst>
            </a:custGeom>
            <a:solidFill>
              <a:srgbClr val="B17F4A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83" name="Freeform: Shape 181">
              <a:extLst>
                <a:ext uri="{FF2B5EF4-FFF2-40B4-BE49-F238E27FC236}">
                  <a16:creationId xmlns:a16="http://schemas.microsoft.com/office/drawing/2014/main" xmlns="" id="{094B97DD-6B83-467E-8ACD-AC67719053BE}"/>
                </a:ext>
              </a:extLst>
            </p:cNvPr>
            <p:cNvSpPr/>
            <p:nvPr/>
          </p:nvSpPr>
          <p:spPr>
            <a:xfrm>
              <a:off x="6427526" y="1846420"/>
              <a:ext cx="95250" cy="190500"/>
            </a:xfrm>
            <a:custGeom>
              <a:avLst/>
              <a:gdLst>
                <a:gd name="connsiteX0" fmla="*/ 10409 w 95250"/>
                <a:gd name="connsiteY0" fmla="*/ 174784 h 190500"/>
                <a:gd name="connsiteX1" fmla="*/ 15172 w 95250"/>
                <a:gd name="connsiteY1" fmla="*/ 192881 h 190500"/>
                <a:gd name="connsiteX2" fmla="*/ 36127 w 95250"/>
                <a:gd name="connsiteY2" fmla="*/ 106204 h 190500"/>
                <a:gd name="connsiteX3" fmla="*/ 59940 w 95250"/>
                <a:gd name="connsiteY3" fmla="*/ 190024 h 190500"/>
                <a:gd name="connsiteX4" fmla="*/ 61844 w 95250"/>
                <a:gd name="connsiteY4" fmla="*/ 93821 h 190500"/>
                <a:gd name="connsiteX5" fmla="*/ 91372 w 95250"/>
                <a:gd name="connsiteY5" fmla="*/ 7144 h 190500"/>
                <a:gd name="connsiteX6" fmla="*/ 27554 w 95250"/>
                <a:gd name="connsiteY6" fmla="*/ 68104 h 190500"/>
                <a:gd name="connsiteX7" fmla="*/ 10409 w 95250"/>
                <a:gd name="connsiteY7" fmla="*/ 174784 h 190500"/>
                <a:gd name="connsiteX8" fmla="*/ 10409 w 95250"/>
                <a:gd name="connsiteY8" fmla="*/ 1747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90500">
                  <a:moveTo>
                    <a:pt x="10409" y="174784"/>
                  </a:moveTo>
                  <a:cubicBezTo>
                    <a:pt x="12315" y="180499"/>
                    <a:pt x="13267" y="186214"/>
                    <a:pt x="15172" y="192881"/>
                  </a:cubicBezTo>
                  <a:cubicBezTo>
                    <a:pt x="19934" y="163354"/>
                    <a:pt x="26602" y="134779"/>
                    <a:pt x="36127" y="106204"/>
                  </a:cubicBezTo>
                  <a:cubicBezTo>
                    <a:pt x="34222" y="137636"/>
                    <a:pt x="43747" y="164306"/>
                    <a:pt x="59940" y="190024"/>
                  </a:cubicBezTo>
                  <a:cubicBezTo>
                    <a:pt x="57082" y="157639"/>
                    <a:pt x="56129" y="125254"/>
                    <a:pt x="61844" y="93821"/>
                  </a:cubicBezTo>
                  <a:cubicBezTo>
                    <a:pt x="66607" y="65246"/>
                    <a:pt x="74227" y="31909"/>
                    <a:pt x="91372" y="7144"/>
                  </a:cubicBezTo>
                  <a:cubicBezTo>
                    <a:pt x="64702" y="22384"/>
                    <a:pt x="43747" y="41434"/>
                    <a:pt x="27554" y="68104"/>
                  </a:cubicBezTo>
                  <a:cubicBezTo>
                    <a:pt x="8504" y="99536"/>
                    <a:pt x="2790" y="138589"/>
                    <a:pt x="10409" y="174784"/>
                  </a:cubicBezTo>
                  <a:cubicBezTo>
                    <a:pt x="11362" y="178594"/>
                    <a:pt x="9457" y="170974"/>
                    <a:pt x="10409" y="174784"/>
                  </a:cubicBezTo>
                  <a:close/>
                </a:path>
              </a:pathLst>
            </a:custGeom>
            <a:solidFill>
              <a:srgbClr val="B17F4A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84" name="Freeform: Shape 182">
              <a:extLst>
                <a:ext uri="{FF2B5EF4-FFF2-40B4-BE49-F238E27FC236}">
                  <a16:creationId xmlns:a16="http://schemas.microsoft.com/office/drawing/2014/main" xmlns="" id="{44036445-E0A2-4D15-966F-84112BDB4DBA}"/>
                </a:ext>
              </a:extLst>
            </p:cNvPr>
            <p:cNvSpPr/>
            <p:nvPr/>
          </p:nvSpPr>
          <p:spPr>
            <a:xfrm>
              <a:off x="6466034" y="2416014"/>
              <a:ext cx="171449" cy="152400"/>
            </a:xfrm>
            <a:custGeom>
              <a:avLst/>
              <a:gdLst>
                <a:gd name="connsiteX0" fmla="*/ 151924 w 171450"/>
                <a:gd name="connsiteY0" fmla="*/ 140494 h 152400"/>
                <a:gd name="connsiteX1" fmla="*/ 67151 w 171450"/>
                <a:gd name="connsiteY1" fmla="*/ 79534 h 152400"/>
                <a:gd name="connsiteX2" fmla="*/ 7144 w 171450"/>
                <a:gd name="connsiteY2" fmla="*/ 7144 h 152400"/>
                <a:gd name="connsiteX3" fmla="*/ 59531 w 171450"/>
                <a:gd name="connsiteY3" fmla="*/ 105251 h 152400"/>
                <a:gd name="connsiteX4" fmla="*/ 169069 w 171450"/>
                <a:gd name="connsiteY4" fmla="*/ 149066 h 152400"/>
                <a:gd name="connsiteX5" fmla="*/ 151924 w 171450"/>
                <a:gd name="connsiteY5" fmla="*/ 140494 h 152400"/>
                <a:gd name="connsiteX6" fmla="*/ 151924 w 171450"/>
                <a:gd name="connsiteY6" fmla="*/ 14049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152400">
                  <a:moveTo>
                    <a:pt x="151924" y="140494"/>
                  </a:moveTo>
                  <a:cubicBezTo>
                    <a:pt x="121444" y="124301"/>
                    <a:pt x="92869" y="104299"/>
                    <a:pt x="67151" y="79534"/>
                  </a:cubicBezTo>
                  <a:cubicBezTo>
                    <a:pt x="44291" y="57626"/>
                    <a:pt x="25241" y="32861"/>
                    <a:pt x="7144" y="7144"/>
                  </a:cubicBezTo>
                  <a:cubicBezTo>
                    <a:pt x="14764" y="45244"/>
                    <a:pt x="30956" y="78581"/>
                    <a:pt x="59531" y="105251"/>
                  </a:cubicBezTo>
                  <a:cubicBezTo>
                    <a:pt x="90011" y="133826"/>
                    <a:pt x="128111" y="146209"/>
                    <a:pt x="169069" y="149066"/>
                  </a:cubicBezTo>
                  <a:cubicBezTo>
                    <a:pt x="163354" y="146209"/>
                    <a:pt x="157639" y="143351"/>
                    <a:pt x="151924" y="140494"/>
                  </a:cubicBezTo>
                  <a:cubicBezTo>
                    <a:pt x="149066" y="138589"/>
                    <a:pt x="155734" y="142399"/>
                    <a:pt x="151924" y="140494"/>
                  </a:cubicBezTo>
                  <a:close/>
                </a:path>
              </a:pathLst>
            </a:custGeom>
            <a:solidFill>
              <a:srgbClr val="B17F4A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85" name="Freeform: Shape 183">
              <a:extLst>
                <a:ext uri="{FF2B5EF4-FFF2-40B4-BE49-F238E27FC236}">
                  <a16:creationId xmlns:a16="http://schemas.microsoft.com/office/drawing/2014/main" xmlns="" id="{8C7C75FA-08A3-4E4D-8F0C-CCAD33383374}"/>
                </a:ext>
              </a:extLst>
            </p:cNvPr>
            <p:cNvSpPr/>
            <p:nvPr/>
          </p:nvSpPr>
          <p:spPr>
            <a:xfrm>
              <a:off x="6987051" y="2482690"/>
              <a:ext cx="133350" cy="123825"/>
            </a:xfrm>
            <a:custGeom>
              <a:avLst/>
              <a:gdLst>
                <a:gd name="connsiteX0" fmla="*/ 126206 w 133350"/>
                <a:gd name="connsiteY0" fmla="*/ 13811 h 123825"/>
                <a:gd name="connsiteX1" fmla="*/ 62389 w 133350"/>
                <a:gd name="connsiteY1" fmla="*/ 66199 h 123825"/>
                <a:gd name="connsiteX2" fmla="*/ 7144 w 133350"/>
                <a:gd name="connsiteY2" fmla="*/ 117634 h 123825"/>
                <a:gd name="connsiteX3" fmla="*/ 129064 w 133350"/>
                <a:gd name="connsiteY3" fmla="*/ 7144 h 123825"/>
                <a:gd name="connsiteX4" fmla="*/ 126206 w 133350"/>
                <a:gd name="connsiteY4" fmla="*/ 13811 h 123825"/>
                <a:gd name="connsiteX5" fmla="*/ 126206 w 133350"/>
                <a:gd name="connsiteY5" fmla="*/ 1381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23825">
                  <a:moveTo>
                    <a:pt x="126206" y="13811"/>
                  </a:moveTo>
                  <a:cubicBezTo>
                    <a:pt x="111919" y="39529"/>
                    <a:pt x="86201" y="51911"/>
                    <a:pt x="62389" y="66199"/>
                  </a:cubicBezTo>
                  <a:cubicBezTo>
                    <a:pt x="40481" y="79534"/>
                    <a:pt x="19526" y="94774"/>
                    <a:pt x="7144" y="117634"/>
                  </a:cubicBezTo>
                  <a:cubicBezTo>
                    <a:pt x="50006" y="92869"/>
                    <a:pt x="138589" y="74771"/>
                    <a:pt x="129064" y="7144"/>
                  </a:cubicBezTo>
                  <a:cubicBezTo>
                    <a:pt x="128111" y="10001"/>
                    <a:pt x="127159" y="11906"/>
                    <a:pt x="126206" y="13811"/>
                  </a:cubicBezTo>
                  <a:cubicBezTo>
                    <a:pt x="124301" y="17621"/>
                    <a:pt x="128111" y="10001"/>
                    <a:pt x="126206" y="13811"/>
                  </a:cubicBezTo>
                  <a:close/>
                </a:path>
              </a:pathLst>
            </a:custGeom>
            <a:solidFill>
              <a:srgbClr val="B17F4A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86" name="Freeform: Shape 184">
              <a:extLst>
                <a:ext uri="{FF2B5EF4-FFF2-40B4-BE49-F238E27FC236}">
                  <a16:creationId xmlns:a16="http://schemas.microsoft.com/office/drawing/2014/main" xmlns="" id="{8A321052-B287-4906-84F4-0D7267CC6B40}"/>
                </a:ext>
              </a:extLst>
            </p:cNvPr>
            <p:cNvSpPr/>
            <p:nvPr/>
          </p:nvSpPr>
          <p:spPr>
            <a:xfrm>
              <a:off x="6560804" y="2368142"/>
              <a:ext cx="171449" cy="171450"/>
            </a:xfrm>
            <a:custGeom>
              <a:avLst/>
              <a:gdLst>
                <a:gd name="connsiteX0" fmla="*/ 126120 w 171450"/>
                <a:gd name="connsiteY0" fmla="*/ 62015 h 171450"/>
                <a:gd name="connsiteX1" fmla="*/ 123408 w 171450"/>
                <a:gd name="connsiteY1" fmla="*/ 142168 h 171450"/>
                <a:gd name="connsiteX2" fmla="*/ 46871 w 171450"/>
                <a:gd name="connsiteY2" fmla="*/ 118210 h 171450"/>
                <a:gd name="connsiteX3" fmla="*/ 49584 w 171450"/>
                <a:gd name="connsiteY3" fmla="*/ 38056 h 171450"/>
                <a:gd name="connsiteX4" fmla="*/ 126120 w 171450"/>
                <a:gd name="connsiteY4" fmla="*/ 6201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71450">
                  <a:moveTo>
                    <a:pt x="126120" y="62015"/>
                  </a:moveTo>
                  <a:cubicBezTo>
                    <a:pt x="146506" y="90765"/>
                    <a:pt x="145292" y="126650"/>
                    <a:pt x="123408" y="142168"/>
                  </a:cubicBezTo>
                  <a:cubicBezTo>
                    <a:pt x="101524" y="157686"/>
                    <a:pt x="67257" y="146959"/>
                    <a:pt x="46871" y="118210"/>
                  </a:cubicBezTo>
                  <a:cubicBezTo>
                    <a:pt x="26485" y="89460"/>
                    <a:pt x="27700" y="53574"/>
                    <a:pt x="49584" y="38056"/>
                  </a:cubicBezTo>
                  <a:cubicBezTo>
                    <a:pt x="71468" y="22539"/>
                    <a:pt x="105735" y="33265"/>
                    <a:pt x="126120" y="62015"/>
                  </a:cubicBezTo>
                  <a:close/>
                </a:path>
              </a:pathLst>
            </a:custGeom>
            <a:solidFill>
              <a:srgbClr val="E94E1B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87" name="Freeform: Shape 185">
              <a:extLst>
                <a:ext uri="{FF2B5EF4-FFF2-40B4-BE49-F238E27FC236}">
                  <a16:creationId xmlns:a16="http://schemas.microsoft.com/office/drawing/2014/main" xmlns="" id="{0AB6031A-9178-4ED5-A5BC-F864C82D8E87}"/>
                </a:ext>
              </a:extLst>
            </p:cNvPr>
            <p:cNvSpPr/>
            <p:nvPr/>
          </p:nvSpPr>
          <p:spPr>
            <a:xfrm>
              <a:off x="6893625" y="2368211"/>
              <a:ext cx="171449" cy="171450"/>
            </a:xfrm>
            <a:custGeom>
              <a:avLst/>
              <a:gdLst>
                <a:gd name="connsiteX0" fmla="*/ 46871 w 171450"/>
                <a:gd name="connsiteY0" fmla="*/ 62015 h 171450"/>
                <a:gd name="connsiteX1" fmla="*/ 123408 w 171450"/>
                <a:gd name="connsiteY1" fmla="*/ 38056 h 171450"/>
                <a:gd name="connsiteX2" fmla="*/ 126121 w 171450"/>
                <a:gd name="connsiteY2" fmla="*/ 118210 h 171450"/>
                <a:gd name="connsiteX3" fmla="*/ 49584 w 171450"/>
                <a:gd name="connsiteY3" fmla="*/ 142168 h 171450"/>
                <a:gd name="connsiteX4" fmla="*/ 46871 w 171450"/>
                <a:gd name="connsiteY4" fmla="*/ 6201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71450">
                  <a:moveTo>
                    <a:pt x="46871" y="62015"/>
                  </a:moveTo>
                  <a:cubicBezTo>
                    <a:pt x="67257" y="33265"/>
                    <a:pt x="101524" y="22539"/>
                    <a:pt x="123408" y="38056"/>
                  </a:cubicBezTo>
                  <a:cubicBezTo>
                    <a:pt x="145292" y="53574"/>
                    <a:pt x="146506" y="89460"/>
                    <a:pt x="126121" y="118210"/>
                  </a:cubicBezTo>
                  <a:cubicBezTo>
                    <a:pt x="105735" y="146959"/>
                    <a:pt x="71468" y="157686"/>
                    <a:pt x="49584" y="142168"/>
                  </a:cubicBezTo>
                  <a:cubicBezTo>
                    <a:pt x="27700" y="126651"/>
                    <a:pt x="26485" y="90765"/>
                    <a:pt x="46871" y="62015"/>
                  </a:cubicBezTo>
                  <a:close/>
                </a:path>
              </a:pathLst>
            </a:custGeom>
            <a:solidFill>
              <a:srgbClr val="E94E1B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88" name="Freeform: Shape 186">
              <a:extLst>
                <a:ext uri="{FF2B5EF4-FFF2-40B4-BE49-F238E27FC236}">
                  <a16:creationId xmlns:a16="http://schemas.microsoft.com/office/drawing/2014/main" xmlns="" id="{C50A7DFF-4725-48E5-85BD-C1A77E0F9495}"/>
                </a:ext>
              </a:extLst>
            </p:cNvPr>
            <p:cNvSpPr/>
            <p:nvPr/>
          </p:nvSpPr>
          <p:spPr>
            <a:xfrm>
              <a:off x="6577476" y="2211228"/>
              <a:ext cx="200024" cy="104775"/>
            </a:xfrm>
            <a:custGeom>
              <a:avLst/>
              <a:gdLst>
                <a:gd name="connsiteX0" fmla="*/ 33814 w 200025"/>
                <a:gd name="connsiteY0" fmla="*/ 33814 h 104775"/>
                <a:gd name="connsiteX1" fmla="*/ 191929 w 200025"/>
                <a:gd name="connsiteY1" fmla="*/ 7144 h 104775"/>
                <a:gd name="connsiteX2" fmla="*/ 181451 w 200025"/>
                <a:gd name="connsiteY2" fmla="*/ 104299 h 104775"/>
                <a:gd name="connsiteX3" fmla="*/ 7144 w 200025"/>
                <a:gd name="connsiteY3" fmla="*/ 91916 h 104775"/>
                <a:gd name="connsiteX4" fmla="*/ 33814 w 200025"/>
                <a:gd name="connsiteY4" fmla="*/ 3381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104775">
                  <a:moveTo>
                    <a:pt x="33814" y="33814"/>
                  </a:moveTo>
                  <a:cubicBezTo>
                    <a:pt x="87154" y="10001"/>
                    <a:pt x="184309" y="24289"/>
                    <a:pt x="191929" y="7144"/>
                  </a:cubicBezTo>
                  <a:cubicBezTo>
                    <a:pt x="209074" y="75724"/>
                    <a:pt x="202406" y="103346"/>
                    <a:pt x="181451" y="104299"/>
                  </a:cubicBezTo>
                  <a:cubicBezTo>
                    <a:pt x="120491" y="44291"/>
                    <a:pt x="79534" y="135731"/>
                    <a:pt x="7144" y="91916"/>
                  </a:cubicBezTo>
                  <a:cubicBezTo>
                    <a:pt x="7144" y="69056"/>
                    <a:pt x="16669" y="50006"/>
                    <a:pt x="33814" y="33814"/>
                  </a:cubicBezTo>
                  <a:close/>
                </a:path>
              </a:pathLst>
            </a:custGeom>
            <a:solidFill>
              <a:srgbClr val="F2BB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89" name="Freeform: Shape 187">
              <a:extLst>
                <a:ext uri="{FF2B5EF4-FFF2-40B4-BE49-F238E27FC236}">
                  <a16:creationId xmlns:a16="http://schemas.microsoft.com/office/drawing/2014/main" xmlns="" id="{1DFCBD14-DD8A-4C88-86D3-BD045F686953}"/>
                </a:ext>
              </a:extLst>
            </p:cNvPr>
            <p:cNvSpPr/>
            <p:nvPr/>
          </p:nvSpPr>
          <p:spPr>
            <a:xfrm>
              <a:off x="6841084" y="2211228"/>
              <a:ext cx="200024" cy="104775"/>
            </a:xfrm>
            <a:custGeom>
              <a:avLst/>
              <a:gdLst>
                <a:gd name="connsiteX0" fmla="*/ 175018 w 200025"/>
                <a:gd name="connsiteY0" fmla="*/ 33814 h 104775"/>
                <a:gd name="connsiteX1" fmla="*/ 16903 w 200025"/>
                <a:gd name="connsiteY1" fmla="*/ 7144 h 104775"/>
                <a:gd name="connsiteX2" fmla="*/ 27380 w 200025"/>
                <a:gd name="connsiteY2" fmla="*/ 104299 h 104775"/>
                <a:gd name="connsiteX3" fmla="*/ 201688 w 200025"/>
                <a:gd name="connsiteY3" fmla="*/ 91916 h 104775"/>
                <a:gd name="connsiteX4" fmla="*/ 175018 w 200025"/>
                <a:gd name="connsiteY4" fmla="*/ 3381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104775">
                  <a:moveTo>
                    <a:pt x="175018" y="33814"/>
                  </a:moveTo>
                  <a:cubicBezTo>
                    <a:pt x="121678" y="10001"/>
                    <a:pt x="24523" y="24289"/>
                    <a:pt x="16903" y="7144"/>
                  </a:cubicBezTo>
                  <a:cubicBezTo>
                    <a:pt x="-242" y="75724"/>
                    <a:pt x="6425" y="103346"/>
                    <a:pt x="27380" y="104299"/>
                  </a:cubicBezTo>
                  <a:cubicBezTo>
                    <a:pt x="88340" y="44291"/>
                    <a:pt x="129298" y="135731"/>
                    <a:pt x="201688" y="91916"/>
                  </a:cubicBezTo>
                  <a:cubicBezTo>
                    <a:pt x="201688" y="69056"/>
                    <a:pt x="192163" y="50006"/>
                    <a:pt x="175018" y="33814"/>
                  </a:cubicBezTo>
                  <a:close/>
                </a:path>
              </a:pathLst>
            </a:custGeom>
            <a:solidFill>
              <a:srgbClr val="F2BB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90" name="Freeform: Shape 188">
              <a:extLst>
                <a:ext uri="{FF2B5EF4-FFF2-40B4-BE49-F238E27FC236}">
                  <a16:creationId xmlns:a16="http://schemas.microsoft.com/office/drawing/2014/main" xmlns="" id="{3CD13346-A291-40A7-AA3C-14B7212A90FC}"/>
                </a:ext>
              </a:extLst>
            </p:cNvPr>
            <p:cNvSpPr/>
            <p:nvPr/>
          </p:nvSpPr>
          <p:spPr>
            <a:xfrm>
              <a:off x="6575572" y="2211080"/>
              <a:ext cx="200024" cy="95250"/>
            </a:xfrm>
            <a:custGeom>
              <a:avLst/>
              <a:gdLst>
                <a:gd name="connsiteX0" fmla="*/ 192881 w 200025"/>
                <a:gd name="connsiteY0" fmla="*/ 7292 h 95250"/>
                <a:gd name="connsiteX1" fmla="*/ 187166 w 200025"/>
                <a:gd name="connsiteY1" fmla="*/ 13959 h 95250"/>
                <a:gd name="connsiteX2" fmla="*/ 163354 w 200025"/>
                <a:gd name="connsiteY2" fmla="*/ 22532 h 95250"/>
                <a:gd name="connsiteX3" fmla="*/ 83344 w 200025"/>
                <a:gd name="connsiteY3" fmla="*/ 26342 h 95250"/>
                <a:gd name="connsiteX4" fmla="*/ 43339 w 200025"/>
                <a:gd name="connsiteY4" fmla="*/ 37772 h 95250"/>
                <a:gd name="connsiteX5" fmla="*/ 19526 w 200025"/>
                <a:gd name="connsiteY5" fmla="*/ 61584 h 95250"/>
                <a:gd name="connsiteX6" fmla="*/ 10001 w 200025"/>
                <a:gd name="connsiteY6" fmla="*/ 83492 h 95250"/>
                <a:gd name="connsiteX7" fmla="*/ 7144 w 200025"/>
                <a:gd name="connsiteY7" fmla="*/ 92064 h 95250"/>
                <a:gd name="connsiteX8" fmla="*/ 8096 w 200025"/>
                <a:gd name="connsiteY8" fmla="*/ 83492 h 95250"/>
                <a:gd name="connsiteX9" fmla="*/ 13811 w 200025"/>
                <a:gd name="connsiteY9" fmla="*/ 58727 h 95250"/>
                <a:gd name="connsiteX10" fmla="*/ 37624 w 200025"/>
                <a:gd name="connsiteY10" fmla="*/ 29199 h 95250"/>
                <a:gd name="connsiteX11" fmla="*/ 81439 w 200025"/>
                <a:gd name="connsiteY11" fmla="*/ 14912 h 95250"/>
                <a:gd name="connsiteX12" fmla="*/ 162401 w 200025"/>
                <a:gd name="connsiteY12" fmla="*/ 17769 h 95250"/>
                <a:gd name="connsiteX13" fmla="*/ 185261 w 200025"/>
                <a:gd name="connsiteY13" fmla="*/ 13959 h 95250"/>
                <a:gd name="connsiteX14" fmla="*/ 192881 w 200025"/>
                <a:gd name="connsiteY14" fmla="*/ 729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95250">
                  <a:moveTo>
                    <a:pt x="192881" y="7292"/>
                  </a:moveTo>
                  <a:cubicBezTo>
                    <a:pt x="192881" y="7292"/>
                    <a:pt x="191929" y="10149"/>
                    <a:pt x="187166" y="13959"/>
                  </a:cubicBezTo>
                  <a:cubicBezTo>
                    <a:pt x="182404" y="17769"/>
                    <a:pt x="173831" y="20627"/>
                    <a:pt x="163354" y="22532"/>
                  </a:cubicBezTo>
                  <a:cubicBezTo>
                    <a:pt x="142399" y="25389"/>
                    <a:pt x="112871" y="23484"/>
                    <a:pt x="83344" y="26342"/>
                  </a:cubicBezTo>
                  <a:cubicBezTo>
                    <a:pt x="68104" y="28247"/>
                    <a:pt x="53816" y="31104"/>
                    <a:pt x="43339" y="37772"/>
                  </a:cubicBezTo>
                  <a:cubicBezTo>
                    <a:pt x="31909" y="44439"/>
                    <a:pt x="24289" y="53012"/>
                    <a:pt x="19526" y="61584"/>
                  </a:cubicBezTo>
                  <a:cubicBezTo>
                    <a:pt x="14764" y="70157"/>
                    <a:pt x="11906" y="77777"/>
                    <a:pt x="10001" y="83492"/>
                  </a:cubicBezTo>
                  <a:cubicBezTo>
                    <a:pt x="8096" y="89207"/>
                    <a:pt x="7144" y="92064"/>
                    <a:pt x="7144" y="92064"/>
                  </a:cubicBezTo>
                  <a:cubicBezTo>
                    <a:pt x="7144" y="92064"/>
                    <a:pt x="7144" y="89207"/>
                    <a:pt x="8096" y="83492"/>
                  </a:cubicBezTo>
                  <a:cubicBezTo>
                    <a:pt x="9049" y="77777"/>
                    <a:pt x="10001" y="69204"/>
                    <a:pt x="13811" y="58727"/>
                  </a:cubicBezTo>
                  <a:cubicBezTo>
                    <a:pt x="17621" y="49202"/>
                    <a:pt x="25241" y="37772"/>
                    <a:pt x="37624" y="29199"/>
                  </a:cubicBezTo>
                  <a:cubicBezTo>
                    <a:pt x="50006" y="20627"/>
                    <a:pt x="65246" y="15864"/>
                    <a:pt x="81439" y="14912"/>
                  </a:cubicBezTo>
                  <a:cubicBezTo>
                    <a:pt x="113824" y="12054"/>
                    <a:pt x="142399" y="17769"/>
                    <a:pt x="162401" y="17769"/>
                  </a:cubicBezTo>
                  <a:cubicBezTo>
                    <a:pt x="172879" y="17769"/>
                    <a:pt x="180499" y="16817"/>
                    <a:pt x="185261" y="13959"/>
                  </a:cubicBezTo>
                  <a:cubicBezTo>
                    <a:pt x="190976" y="10149"/>
                    <a:pt x="192881" y="6339"/>
                    <a:pt x="192881" y="7292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91" name="Freeform: Shape 189">
              <a:extLst>
                <a:ext uri="{FF2B5EF4-FFF2-40B4-BE49-F238E27FC236}">
                  <a16:creationId xmlns:a16="http://schemas.microsoft.com/office/drawing/2014/main" xmlns="" id="{F703649A-429A-4930-BFEC-80F1171F4F26}"/>
                </a:ext>
              </a:extLst>
            </p:cNvPr>
            <p:cNvSpPr/>
            <p:nvPr/>
          </p:nvSpPr>
          <p:spPr>
            <a:xfrm>
              <a:off x="6851796" y="2211079"/>
              <a:ext cx="190499" cy="95250"/>
            </a:xfrm>
            <a:custGeom>
              <a:avLst/>
              <a:gdLst>
                <a:gd name="connsiteX0" fmla="*/ 7144 w 190500"/>
                <a:gd name="connsiteY0" fmla="*/ 7293 h 95250"/>
                <a:gd name="connsiteX1" fmla="*/ 13811 w 190500"/>
                <a:gd name="connsiteY1" fmla="*/ 13008 h 95250"/>
                <a:gd name="connsiteX2" fmla="*/ 36671 w 190500"/>
                <a:gd name="connsiteY2" fmla="*/ 16818 h 95250"/>
                <a:gd name="connsiteX3" fmla="*/ 117634 w 190500"/>
                <a:gd name="connsiteY3" fmla="*/ 13960 h 95250"/>
                <a:gd name="connsiteX4" fmla="*/ 161449 w 190500"/>
                <a:gd name="connsiteY4" fmla="*/ 28248 h 95250"/>
                <a:gd name="connsiteX5" fmla="*/ 185261 w 190500"/>
                <a:gd name="connsiteY5" fmla="*/ 57775 h 95250"/>
                <a:gd name="connsiteX6" fmla="*/ 190976 w 190500"/>
                <a:gd name="connsiteY6" fmla="*/ 82540 h 95250"/>
                <a:gd name="connsiteX7" fmla="*/ 191929 w 190500"/>
                <a:gd name="connsiteY7" fmla="*/ 91113 h 95250"/>
                <a:gd name="connsiteX8" fmla="*/ 189071 w 190500"/>
                <a:gd name="connsiteY8" fmla="*/ 82540 h 95250"/>
                <a:gd name="connsiteX9" fmla="*/ 179546 w 190500"/>
                <a:gd name="connsiteY9" fmla="*/ 60633 h 95250"/>
                <a:gd name="connsiteX10" fmla="*/ 155734 w 190500"/>
                <a:gd name="connsiteY10" fmla="*/ 36820 h 95250"/>
                <a:gd name="connsiteX11" fmla="*/ 115729 w 190500"/>
                <a:gd name="connsiteY11" fmla="*/ 25390 h 95250"/>
                <a:gd name="connsiteX12" fmla="*/ 35719 w 190500"/>
                <a:gd name="connsiteY12" fmla="*/ 21580 h 95250"/>
                <a:gd name="connsiteX13" fmla="*/ 11906 w 190500"/>
                <a:gd name="connsiteY13" fmla="*/ 13008 h 95250"/>
                <a:gd name="connsiteX14" fmla="*/ 7144 w 190500"/>
                <a:gd name="connsiteY14" fmla="*/ 729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95250">
                  <a:moveTo>
                    <a:pt x="7144" y="7293"/>
                  </a:moveTo>
                  <a:cubicBezTo>
                    <a:pt x="7144" y="7293"/>
                    <a:pt x="9049" y="10150"/>
                    <a:pt x="13811" y="13008"/>
                  </a:cubicBezTo>
                  <a:cubicBezTo>
                    <a:pt x="18574" y="15865"/>
                    <a:pt x="27146" y="16818"/>
                    <a:pt x="36671" y="16818"/>
                  </a:cubicBezTo>
                  <a:cubicBezTo>
                    <a:pt x="56674" y="16818"/>
                    <a:pt x="85249" y="11103"/>
                    <a:pt x="117634" y="13960"/>
                  </a:cubicBezTo>
                  <a:cubicBezTo>
                    <a:pt x="133826" y="15865"/>
                    <a:pt x="150019" y="20628"/>
                    <a:pt x="161449" y="28248"/>
                  </a:cubicBezTo>
                  <a:cubicBezTo>
                    <a:pt x="173831" y="36820"/>
                    <a:pt x="181451" y="48250"/>
                    <a:pt x="185261" y="57775"/>
                  </a:cubicBezTo>
                  <a:cubicBezTo>
                    <a:pt x="189071" y="67300"/>
                    <a:pt x="190976" y="75873"/>
                    <a:pt x="190976" y="82540"/>
                  </a:cubicBezTo>
                  <a:cubicBezTo>
                    <a:pt x="190976" y="88255"/>
                    <a:pt x="191929" y="91113"/>
                    <a:pt x="191929" y="91113"/>
                  </a:cubicBezTo>
                  <a:cubicBezTo>
                    <a:pt x="191929" y="91113"/>
                    <a:pt x="190976" y="88255"/>
                    <a:pt x="189071" y="82540"/>
                  </a:cubicBezTo>
                  <a:cubicBezTo>
                    <a:pt x="187166" y="76825"/>
                    <a:pt x="184309" y="69205"/>
                    <a:pt x="179546" y="60633"/>
                  </a:cubicBezTo>
                  <a:cubicBezTo>
                    <a:pt x="174784" y="52060"/>
                    <a:pt x="167164" y="43488"/>
                    <a:pt x="155734" y="36820"/>
                  </a:cubicBezTo>
                  <a:cubicBezTo>
                    <a:pt x="144304" y="30153"/>
                    <a:pt x="130969" y="27295"/>
                    <a:pt x="115729" y="25390"/>
                  </a:cubicBezTo>
                  <a:cubicBezTo>
                    <a:pt x="85249" y="22533"/>
                    <a:pt x="56674" y="25390"/>
                    <a:pt x="35719" y="21580"/>
                  </a:cubicBezTo>
                  <a:cubicBezTo>
                    <a:pt x="25241" y="20628"/>
                    <a:pt x="16669" y="16818"/>
                    <a:pt x="11906" y="13008"/>
                  </a:cubicBezTo>
                  <a:cubicBezTo>
                    <a:pt x="8096" y="10150"/>
                    <a:pt x="7144" y="6340"/>
                    <a:pt x="7144" y="7293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92" name="Freeform: Shape 190">
              <a:extLst>
                <a:ext uri="{FF2B5EF4-FFF2-40B4-BE49-F238E27FC236}">
                  <a16:creationId xmlns:a16="http://schemas.microsoft.com/office/drawing/2014/main" xmlns="" id="{D11B9E60-D599-45B0-9B08-207A7DB77B7D}"/>
                </a:ext>
              </a:extLst>
            </p:cNvPr>
            <p:cNvSpPr/>
            <p:nvPr/>
          </p:nvSpPr>
          <p:spPr>
            <a:xfrm>
              <a:off x="6652724" y="2278855"/>
              <a:ext cx="85725" cy="76200"/>
            </a:xfrm>
            <a:custGeom>
              <a:avLst/>
              <a:gdLst>
                <a:gd name="connsiteX0" fmla="*/ 87154 w 85725"/>
                <a:gd name="connsiteY0" fmla="*/ 42386 h 76200"/>
                <a:gd name="connsiteX1" fmla="*/ 47149 w 85725"/>
                <a:gd name="connsiteY1" fmla="*/ 77629 h 76200"/>
                <a:gd name="connsiteX2" fmla="*/ 7144 w 85725"/>
                <a:gd name="connsiteY2" fmla="*/ 42386 h 76200"/>
                <a:gd name="connsiteX3" fmla="*/ 47149 w 85725"/>
                <a:gd name="connsiteY3" fmla="*/ 7144 h 76200"/>
                <a:gd name="connsiteX4" fmla="*/ 87154 w 85725"/>
                <a:gd name="connsiteY4" fmla="*/ 4238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87154" y="42386"/>
                  </a:moveTo>
                  <a:cubicBezTo>
                    <a:pt x="87154" y="61850"/>
                    <a:pt x="69243" y="77629"/>
                    <a:pt x="47149" y="77629"/>
                  </a:cubicBezTo>
                  <a:cubicBezTo>
                    <a:pt x="25055" y="77629"/>
                    <a:pt x="7144" y="61850"/>
                    <a:pt x="7144" y="42386"/>
                  </a:cubicBezTo>
                  <a:cubicBezTo>
                    <a:pt x="7144" y="22922"/>
                    <a:pt x="25055" y="7144"/>
                    <a:pt x="47149" y="7144"/>
                  </a:cubicBezTo>
                  <a:cubicBezTo>
                    <a:pt x="69243" y="7144"/>
                    <a:pt x="87154" y="22922"/>
                    <a:pt x="87154" y="42386"/>
                  </a:cubicBez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93" name="Freeform: Shape 191">
              <a:extLst>
                <a:ext uri="{FF2B5EF4-FFF2-40B4-BE49-F238E27FC236}">
                  <a16:creationId xmlns:a16="http://schemas.microsoft.com/office/drawing/2014/main" xmlns="" id="{61845CAA-E0A8-4C26-AD5C-BBBDB7E731BF}"/>
                </a:ext>
              </a:extLst>
            </p:cNvPr>
            <p:cNvSpPr/>
            <p:nvPr/>
          </p:nvSpPr>
          <p:spPr>
            <a:xfrm>
              <a:off x="6670821" y="2293143"/>
              <a:ext cx="57150" cy="47625"/>
            </a:xfrm>
            <a:custGeom>
              <a:avLst/>
              <a:gdLst>
                <a:gd name="connsiteX0" fmla="*/ 50959 w 57150"/>
                <a:gd name="connsiteY0" fmla="*/ 28099 h 47625"/>
                <a:gd name="connsiteX1" fmla="*/ 29051 w 57150"/>
                <a:gd name="connsiteY1" fmla="*/ 49054 h 47625"/>
                <a:gd name="connsiteX2" fmla="*/ 7144 w 57150"/>
                <a:gd name="connsiteY2" fmla="*/ 28099 h 47625"/>
                <a:gd name="connsiteX3" fmla="*/ 29051 w 57150"/>
                <a:gd name="connsiteY3" fmla="*/ 7144 h 47625"/>
                <a:gd name="connsiteX4" fmla="*/ 50959 w 57150"/>
                <a:gd name="connsiteY4" fmla="*/ 2809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47625">
                  <a:moveTo>
                    <a:pt x="50959" y="28099"/>
                  </a:moveTo>
                  <a:cubicBezTo>
                    <a:pt x="50959" y="39672"/>
                    <a:pt x="41150" y="49054"/>
                    <a:pt x="29051" y="49054"/>
                  </a:cubicBezTo>
                  <a:cubicBezTo>
                    <a:pt x="16952" y="49054"/>
                    <a:pt x="7144" y="39672"/>
                    <a:pt x="7144" y="28099"/>
                  </a:cubicBezTo>
                  <a:cubicBezTo>
                    <a:pt x="7144" y="16526"/>
                    <a:pt x="16952" y="7144"/>
                    <a:pt x="29051" y="7144"/>
                  </a:cubicBezTo>
                  <a:cubicBezTo>
                    <a:pt x="41150" y="7144"/>
                    <a:pt x="50959" y="16526"/>
                    <a:pt x="50959" y="28099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94" name="Freeform: Shape 192">
              <a:extLst>
                <a:ext uri="{FF2B5EF4-FFF2-40B4-BE49-F238E27FC236}">
                  <a16:creationId xmlns:a16="http://schemas.microsoft.com/office/drawing/2014/main" xmlns="" id="{ED606A65-0DCA-48E8-BBCB-C7B660588717}"/>
                </a:ext>
              </a:extLst>
            </p:cNvPr>
            <p:cNvSpPr/>
            <p:nvPr/>
          </p:nvSpPr>
          <p:spPr>
            <a:xfrm>
              <a:off x="6665107" y="2318860"/>
              <a:ext cx="28575" cy="28575"/>
            </a:xfrm>
            <a:custGeom>
              <a:avLst/>
              <a:gdLst>
                <a:gd name="connsiteX0" fmla="*/ 22384 w 28575"/>
                <a:gd name="connsiteY0" fmla="*/ 14764 h 28575"/>
                <a:gd name="connsiteX1" fmla="*/ 14764 w 28575"/>
                <a:gd name="connsiteY1" fmla="*/ 22384 h 28575"/>
                <a:gd name="connsiteX2" fmla="*/ 14764 w 28575"/>
                <a:gd name="connsiteY2" fmla="*/ 22384 h 28575"/>
                <a:gd name="connsiteX3" fmla="*/ 7144 w 28575"/>
                <a:gd name="connsiteY3" fmla="*/ 14764 h 28575"/>
                <a:gd name="connsiteX4" fmla="*/ 7144 w 28575"/>
                <a:gd name="connsiteY4" fmla="*/ 14764 h 28575"/>
                <a:gd name="connsiteX5" fmla="*/ 14764 w 28575"/>
                <a:gd name="connsiteY5" fmla="*/ 7144 h 28575"/>
                <a:gd name="connsiteX6" fmla="*/ 14764 w 28575"/>
                <a:gd name="connsiteY6" fmla="*/ 7144 h 28575"/>
                <a:gd name="connsiteX7" fmla="*/ 22384 w 28575"/>
                <a:gd name="connsiteY7" fmla="*/ 14764 h 28575"/>
                <a:gd name="connsiteX8" fmla="*/ 22384 w 28575"/>
                <a:gd name="connsiteY8" fmla="*/ 1476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75" h="28575">
                  <a:moveTo>
                    <a:pt x="22384" y="14764"/>
                  </a:moveTo>
                  <a:cubicBezTo>
                    <a:pt x="22384" y="18574"/>
                    <a:pt x="18574" y="22384"/>
                    <a:pt x="14764" y="22384"/>
                  </a:cubicBezTo>
                  <a:lnTo>
                    <a:pt x="14764" y="22384"/>
                  </a:lnTo>
                  <a:cubicBezTo>
                    <a:pt x="10954" y="22384"/>
                    <a:pt x="7144" y="18574"/>
                    <a:pt x="7144" y="14764"/>
                  </a:cubicBezTo>
                  <a:lnTo>
                    <a:pt x="7144" y="14764"/>
                  </a:lnTo>
                  <a:cubicBezTo>
                    <a:pt x="7144" y="10954"/>
                    <a:pt x="10954" y="7144"/>
                    <a:pt x="14764" y="7144"/>
                  </a:cubicBezTo>
                  <a:lnTo>
                    <a:pt x="14764" y="7144"/>
                  </a:lnTo>
                  <a:cubicBezTo>
                    <a:pt x="19526" y="7144"/>
                    <a:pt x="22384" y="10954"/>
                    <a:pt x="22384" y="14764"/>
                  </a:cubicBezTo>
                  <a:lnTo>
                    <a:pt x="22384" y="1476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95" name="Freeform: Shape 193">
              <a:extLst>
                <a:ext uri="{FF2B5EF4-FFF2-40B4-BE49-F238E27FC236}">
                  <a16:creationId xmlns:a16="http://schemas.microsoft.com/office/drawing/2014/main" xmlns="" id="{E50DACBA-0E73-4411-9C94-D4770FADA3C7}"/>
                </a:ext>
              </a:extLst>
            </p:cNvPr>
            <p:cNvSpPr/>
            <p:nvPr/>
          </p:nvSpPr>
          <p:spPr>
            <a:xfrm>
              <a:off x="6696538" y="2280760"/>
              <a:ext cx="38100" cy="38100"/>
            </a:xfrm>
            <a:custGeom>
              <a:avLst/>
              <a:gdLst>
                <a:gd name="connsiteX0" fmla="*/ 35719 w 38100"/>
                <a:gd name="connsiteY0" fmla="*/ 21431 h 38100"/>
                <a:gd name="connsiteX1" fmla="*/ 21431 w 38100"/>
                <a:gd name="connsiteY1" fmla="*/ 35719 h 38100"/>
                <a:gd name="connsiteX2" fmla="*/ 21431 w 38100"/>
                <a:gd name="connsiteY2" fmla="*/ 35719 h 38100"/>
                <a:gd name="connsiteX3" fmla="*/ 7144 w 38100"/>
                <a:gd name="connsiteY3" fmla="*/ 21431 h 38100"/>
                <a:gd name="connsiteX4" fmla="*/ 7144 w 38100"/>
                <a:gd name="connsiteY4" fmla="*/ 21431 h 38100"/>
                <a:gd name="connsiteX5" fmla="*/ 21431 w 38100"/>
                <a:gd name="connsiteY5" fmla="*/ 7144 h 38100"/>
                <a:gd name="connsiteX6" fmla="*/ 21431 w 38100"/>
                <a:gd name="connsiteY6" fmla="*/ 7144 h 38100"/>
                <a:gd name="connsiteX7" fmla="*/ 35719 w 38100"/>
                <a:gd name="connsiteY7" fmla="*/ 21431 h 38100"/>
                <a:gd name="connsiteX8" fmla="*/ 35719 w 38100"/>
                <a:gd name="connsiteY8" fmla="*/ 21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0" h="38100">
                  <a:moveTo>
                    <a:pt x="35719" y="21431"/>
                  </a:moveTo>
                  <a:cubicBezTo>
                    <a:pt x="35719" y="29051"/>
                    <a:pt x="29051" y="35719"/>
                    <a:pt x="21431" y="35719"/>
                  </a:cubicBezTo>
                  <a:lnTo>
                    <a:pt x="21431" y="35719"/>
                  </a:lnTo>
                  <a:cubicBezTo>
                    <a:pt x="13811" y="35719"/>
                    <a:pt x="7144" y="29051"/>
                    <a:pt x="7144" y="21431"/>
                  </a:cubicBezTo>
                  <a:lnTo>
                    <a:pt x="7144" y="21431"/>
                  </a:lnTo>
                  <a:cubicBezTo>
                    <a:pt x="7144" y="13811"/>
                    <a:pt x="13811" y="7144"/>
                    <a:pt x="21431" y="7144"/>
                  </a:cubicBezTo>
                  <a:lnTo>
                    <a:pt x="21431" y="7144"/>
                  </a:lnTo>
                  <a:cubicBezTo>
                    <a:pt x="29051" y="8096"/>
                    <a:pt x="35719" y="13811"/>
                    <a:pt x="35719" y="21431"/>
                  </a:cubicBezTo>
                  <a:lnTo>
                    <a:pt x="35719" y="2143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96" name="Freeform: Shape 194">
              <a:extLst>
                <a:ext uri="{FF2B5EF4-FFF2-40B4-BE49-F238E27FC236}">
                  <a16:creationId xmlns:a16="http://schemas.microsoft.com/office/drawing/2014/main" xmlns="" id="{AC6B3072-2E53-41B3-8224-11FD0E8DC5A0}"/>
                </a:ext>
              </a:extLst>
            </p:cNvPr>
            <p:cNvSpPr/>
            <p:nvPr/>
          </p:nvSpPr>
          <p:spPr>
            <a:xfrm>
              <a:off x="6880371" y="2278855"/>
              <a:ext cx="85725" cy="76200"/>
            </a:xfrm>
            <a:custGeom>
              <a:avLst/>
              <a:gdLst>
                <a:gd name="connsiteX0" fmla="*/ 87154 w 85725"/>
                <a:gd name="connsiteY0" fmla="*/ 42386 h 76200"/>
                <a:gd name="connsiteX1" fmla="*/ 47149 w 85725"/>
                <a:gd name="connsiteY1" fmla="*/ 77629 h 76200"/>
                <a:gd name="connsiteX2" fmla="*/ 7144 w 85725"/>
                <a:gd name="connsiteY2" fmla="*/ 42386 h 76200"/>
                <a:gd name="connsiteX3" fmla="*/ 47149 w 85725"/>
                <a:gd name="connsiteY3" fmla="*/ 7144 h 76200"/>
                <a:gd name="connsiteX4" fmla="*/ 87154 w 85725"/>
                <a:gd name="connsiteY4" fmla="*/ 4238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87154" y="42386"/>
                  </a:moveTo>
                  <a:cubicBezTo>
                    <a:pt x="87154" y="61850"/>
                    <a:pt x="69243" y="77629"/>
                    <a:pt x="47149" y="77629"/>
                  </a:cubicBezTo>
                  <a:cubicBezTo>
                    <a:pt x="25054" y="77629"/>
                    <a:pt x="7144" y="61850"/>
                    <a:pt x="7144" y="42386"/>
                  </a:cubicBezTo>
                  <a:cubicBezTo>
                    <a:pt x="7144" y="22922"/>
                    <a:pt x="25054" y="7144"/>
                    <a:pt x="47149" y="7144"/>
                  </a:cubicBezTo>
                  <a:cubicBezTo>
                    <a:pt x="69243" y="7144"/>
                    <a:pt x="87154" y="22922"/>
                    <a:pt x="87154" y="42386"/>
                  </a:cubicBezTo>
                  <a:close/>
                </a:path>
              </a:pathLst>
            </a:custGeom>
            <a:solidFill>
              <a:srgbClr val="009F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97" name="Freeform: Shape 195">
              <a:extLst>
                <a:ext uri="{FF2B5EF4-FFF2-40B4-BE49-F238E27FC236}">
                  <a16:creationId xmlns:a16="http://schemas.microsoft.com/office/drawing/2014/main" xmlns="" id="{1C8828E1-6020-4101-805D-0CBB7530E1DC}"/>
                </a:ext>
              </a:extLst>
            </p:cNvPr>
            <p:cNvSpPr/>
            <p:nvPr/>
          </p:nvSpPr>
          <p:spPr>
            <a:xfrm>
              <a:off x="6898468" y="2293143"/>
              <a:ext cx="57150" cy="47625"/>
            </a:xfrm>
            <a:custGeom>
              <a:avLst/>
              <a:gdLst>
                <a:gd name="connsiteX0" fmla="*/ 50959 w 57150"/>
                <a:gd name="connsiteY0" fmla="*/ 28099 h 47625"/>
                <a:gd name="connsiteX1" fmla="*/ 29051 w 57150"/>
                <a:gd name="connsiteY1" fmla="*/ 49054 h 47625"/>
                <a:gd name="connsiteX2" fmla="*/ 7144 w 57150"/>
                <a:gd name="connsiteY2" fmla="*/ 28099 h 47625"/>
                <a:gd name="connsiteX3" fmla="*/ 29051 w 57150"/>
                <a:gd name="connsiteY3" fmla="*/ 7144 h 47625"/>
                <a:gd name="connsiteX4" fmla="*/ 50959 w 57150"/>
                <a:gd name="connsiteY4" fmla="*/ 2809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47625">
                  <a:moveTo>
                    <a:pt x="50959" y="28099"/>
                  </a:moveTo>
                  <a:cubicBezTo>
                    <a:pt x="50959" y="39672"/>
                    <a:pt x="41150" y="49054"/>
                    <a:pt x="29051" y="49054"/>
                  </a:cubicBezTo>
                  <a:cubicBezTo>
                    <a:pt x="16952" y="49054"/>
                    <a:pt x="7144" y="39672"/>
                    <a:pt x="7144" y="28099"/>
                  </a:cubicBezTo>
                  <a:cubicBezTo>
                    <a:pt x="7144" y="16526"/>
                    <a:pt x="16952" y="7144"/>
                    <a:pt x="29051" y="7144"/>
                  </a:cubicBezTo>
                  <a:cubicBezTo>
                    <a:pt x="41151" y="7144"/>
                    <a:pt x="50959" y="16526"/>
                    <a:pt x="50959" y="28099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98" name="Freeform: Shape 196">
              <a:extLst>
                <a:ext uri="{FF2B5EF4-FFF2-40B4-BE49-F238E27FC236}">
                  <a16:creationId xmlns:a16="http://schemas.microsoft.com/office/drawing/2014/main" xmlns="" id="{1CF3481D-6A0D-45FD-9024-57C66C420982}"/>
                </a:ext>
              </a:extLst>
            </p:cNvPr>
            <p:cNvSpPr/>
            <p:nvPr/>
          </p:nvSpPr>
          <p:spPr>
            <a:xfrm>
              <a:off x="6893706" y="2318860"/>
              <a:ext cx="28575" cy="28575"/>
            </a:xfrm>
            <a:custGeom>
              <a:avLst/>
              <a:gdLst>
                <a:gd name="connsiteX0" fmla="*/ 22384 w 28575"/>
                <a:gd name="connsiteY0" fmla="*/ 14764 h 28575"/>
                <a:gd name="connsiteX1" fmla="*/ 14764 w 28575"/>
                <a:gd name="connsiteY1" fmla="*/ 22384 h 28575"/>
                <a:gd name="connsiteX2" fmla="*/ 14764 w 28575"/>
                <a:gd name="connsiteY2" fmla="*/ 22384 h 28575"/>
                <a:gd name="connsiteX3" fmla="*/ 7144 w 28575"/>
                <a:gd name="connsiteY3" fmla="*/ 14764 h 28575"/>
                <a:gd name="connsiteX4" fmla="*/ 7144 w 28575"/>
                <a:gd name="connsiteY4" fmla="*/ 14764 h 28575"/>
                <a:gd name="connsiteX5" fmla="*/ 14764 w 28575"/>
                <a:gd name="connsiteY5" fmla="*/ 7144 h 28575"/>
                <a:gd name="connsiteX6" fmla="*/ 14764 w 28575"/>
                <a:gd name="connsiteY6" fmla="*/ 7144 h 28575"/>
                <a:gd name="connsiteX7" fmla="*/ 22384 w 28575"/>
                <a:gd name="connsiteY7" fmla="*/ 14764 h 28575"/>
                <a:gd name="connsiteX8" fmla="*/ 22384 w 28575"/>
                <a:gd name="connsiteY8" fmla="*/ 1476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75" h="28575">
                  <a:moveTo>
                    <a:pt x="22384" y="14764"/>
                  </a:moveTo>
                  <a:cubicBezTo>
                    <a:pt x="22384" y="18574"/>
                    <a:pt x="18574" y="22384"/>
                    <a:pt x="14764" y="22384"/>
                  </a:cubicBezTo>
                  <a:lnTo>
                    <a:pt x="14764" y="22384"/>
                  </a:lnTo>
                  <a:cubicBezTo>
                    <a:pt x="10954" y="22384"/>
                    <a:pt x="7144" y="18574"/>
                    <a:pt x="7144" y="14764"/>
                  </a:cubicBezTo>
                  <a:lnTo>
                    <a:pt x="7144" y="14764"/>
                  </a:lnTo>
                  <a:cubicBezTo>
                    <a:pt x="7144" y="10954"/>
                    <a:pt x="10954" y="7144"/>
                    <a:pt x="14764" y="7144"/>
                  </a:cubicBezTo>
                  <a:lnTo>
                    <a:pt x="14764" y="7144"/>
                  </a:lnTo>
                  <a:cubicBezTo>
                    <a:pt x="19526" y="7144"/>
                    <a:pt x="22384" y="10954"/>
                    <a:pt x="22384" y="14764"/>
                  </a:cubicBezTo>
                  <a:lnTo>
                    <a:pt x="22384" y="1476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199" name="Freeform: Shape 197">
              <a:extLst>
                <a:ext uri="{FF2B5EF4-FFF2-40B4-BE49-F238E27FC236}">
                  <a16:creationId xmlns:a16="http://schemas.microsoft.com/office/drawing/2014/main" xmlns="" id="{A5D051C4-ED7C-46DC-99A1-6B986320B265}"/>
                </a:ext>
              </a:extLst>
            </p:cNvPr>
            <p:cNvSpPr/>
            <p:nvPr/>
          </p:nvSpPr>
          <p:spPr>
            <a:xfrm>
              <a:off x="6924186" y="2280760"/>
              <a:ext cx="38100" cy="38100"/>
            </a:xfrm>
            <a:custGeom>
              <a:avLst/>
              <a:gdLst>
                <a:gd name="connsiteX0" fmla="*/ 35719 w 38100"/>
                <a:gd name="connsiteY0" fmla="*/ 21431 h 38100"/>
                <a:gd name="connsiteX1" fmla="*/ 21431 w 38100"/>
                <a:gd name="connsiteY1" fmla="*/ 35719 h 38100"/>
                <a:gd name="connsiteX2" fmla="*/ 21431 w 38100"/>
                <a:gd name="connsiteY2" fmla="*/ 35719 h 38100"/>
                <a:gd name="connsiteX3" fmla="*/ 7144 w 38100"/>
                <a:gd name="connsiteY3" fmla="*/ 21431 h 38100"/>
                <a:gd name="connsiteX4" fmla="*/ 7144 w 38100"/>
                <a:gd name="connsiteY4" fmla="*/ 21431 h 38100"/>
                <a:gd name="connsiteX5" fmla="*/ 21431 w 38100"/>
                <a:gd name="connsiteY5" fmla="*/ 7144 h 38100"/>
                <a:gd name="connsiteX6" fmla="*/ 21431 w 38100"/>
                <a:gd name="connsiteY6" fmla="*/ 7144 h 38100"/>
                <a:gd name="connsiteX7" fmla="*/ 35719 w 38100"/>
                <a:gd name="connsiteY7" fmla="*/ 21431 h 38100"/>
                <a:gd name="connsiteX8" fmla="*/ 35719 w 38100"/>
                <a:gd name="connsiteY8" fmla="*/ 21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0" h="38100">
                  <a:moveTo>
                    <a:pt x="35719" y="21431"/>
                  </a:moveTo>
                  <a:cubicBezTo>
                    <a:pt x="35719" y="29051"/>
                    <a:pt x="29051" y="35719"/>
                    <a:pt x="21431" y="35719"/>
                  </a:cubicBezTo>
                  <a:lnTo>
                    <a:pt x="21431" y="35719"/>
                  </a:lnTo>
                  <a:cubicBezTo>
                    <a:pt x="13811" y="35719"/>
                    <a:pt x="7144" y="29051"/>
                    <a:pt x="7144" y="21431"/>
                  </a:cubicBezTo>
                  <a:lnTo>
                    <a:pt x="7144" y="21431"/>
                  </a:lnTo>
                  <a:cubicBezTo>
                    <a:pt x="7144" y="13811"/>
                    <a:pt x="13811" y="7144"/>
                    <a:pt x="21431" y="7144"/>
                  </a:cubicBezTo>
                  <a:lnTo>
                    <a:pt x="21431" y="7144"/>
                  </a:lnTo>
                  <a:cubicBezTo>
                    <a:pt x="30004" y="8096"/>
                    <a:pt x="35719" y="13811"/>
                    <a:pt x="35719" y="21431"/>
                  </a:cubicBezTo>
                  <a:lnTo>
                    <a:pt x="35719" y="2143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00" name="Freeform: Shape 198">
              <a:extLst>
                <a:ext uri="{FF2B5EF4-FFF2-40B4-BE49-F238E27FC236}">
                  <a16:creationId xmlns:a16="http://schemas.microsoft.com/office/drawing/2014/main" xmlns="" id="{10C037BC-328A-4B51-9946-06C48F528C41}"/>
                </a:ext>
              </a:extLst>
            </p:cNvPr>
            <p:cNvSpPr/>
            <p:nvPr/>
          </p:nvSpPr>
          <p:spPr>
            <a:xfrm>
              <a:off x="6593669" y="2267425"/>
              <a:ext cx="171449" cy="47625"/>
            </a:xfrm>
            <a:custGeom>
              <a:avLst/>
              <a:gdLst>
                <a:gd name="connsiteX0" fmla="*/ 164306 w 171450"/>
                <a:gd name="connsiteY0" fmla="*/ 48101 h 47625"/>
                <a:gd name="connsiteX1" fmla="*/ 158591 w 171450"/>
                <a:gd name="connsiteY1" fmla="*/ 44291 h 47625"/>
                <a:gd name="connsiteX2" fmla="*/ 151924 w 171450"/>
                <a:gd name="connsiteY2" fmla="*/ 40481 h 47625"/>
                <a:gd name="connsiteX3" fmla="*/ 142399 w 171450"/>
                <a:gd name="connsiteY3" fmla="*/ 36671 h 47625"/>
                <a:gd name="connsiteX4" fmla="*/ 130016 w 171450"/>
                <a:gd name="connsiteY4" fmla="*/ 33814 h 47625"/>
                <a:gd name="connsiteX5" fmla="*/ 115729 w 171450"/>
                <a:gd name="connsiteY5" fmla="*/ 32861 h 47625"/>
                <a:gd name="connsiteX6" fmla="*/ 83344 w 171450"/>
                <a:gd name="connsiteY6" fmla="*/ 38576 h 47625"/>
                <a:gd name="connsiteX7" fmla="*/ 48101 w 171450"/>
                <a:gd name="connsiteY7" fmla="*/ 41434 h 47625"/>
                <a:gd name="connsiteX8" fmla="*/ 39529 w 171450"/>
                <a:gd name="connsiteY8" fmla="*/ 39529 h 47625"/>
                <a:gd name="connsiteX9" fmla="*/ 31909 w 171450"/>
                <a:gd name="connsiteY9" fmla="*/ 37624 h 47625"/>
                <a:gd name="connsiteX10" fmla="*/ 19526 w 171450"/>
                <a:gd name="connsiteY10" fmla="*/ 30004 h 47625"/>
                <a:gd name="connsiteX11" fmla="*/ 8096 w 171450"/>
                <a:gd name="connsiteY11" fmla="*/ 13811 h 47625"/>
                <a:gd name="connsiteX12" fmla="*/ 7144 w 171450"/>
                <a:gd name="connsiteY12" fmla="*/ 7144 h 47625"/>
                <a:gd name="connsiteX13" fmla="*/ 22384 w 171450"/>
                <a:gd name="connsiteY13" fmla="*/ 26194 h 47625"/>
                <a:gd name="connsiteX14" fmla="*/ 33814 w 171450"/>
                <a:gd name="connsiteY14" fmla="*/ 30956 h 47625"/>
                <a:gd name="connsiteX15" fmla="*/ 40481 w 171450"/>
                <a:gd name="connsiteY15" fmla="*/ 31909 h 47625"/>
                <a:gd name="connsiteX16" fmla="*/ 47149 w 171450"/>
                <a:gd name="connsiteY16" fmla="*/ 31909 h 47625"/>
                <a:gd name="connsiteX17" fmla="*/ 79534 w 171450"/>
                <a:gd name="connsiteY17" fmla="*/ 27146 h 47625"/>
                <a:gd name="connsiteX18" fmla="*/ 114776 w 171450"/>
                <a:gd name="connsiteY18" fmla="*/ 23336 h 47625"/>
                <a:gd name="connsiteX19" fmla="*/ 130969 w 171450"/>
                <a:gd name="connsiteY19" fmla="*/ 26194 h 47625"/>
                <a:gd name="connsiteX20" fmla="*/ 143351 w 171450"/>
                <a:gd name="connsiteY20" fmla="*/ 31909 h 47625"/>
                <a:gd name="connsiteX21" fmla="*/ 152876 w 171450"/>
                <a:gd name="connsiteY21" fmla="*/ 38576 h 47625"/>
                <a:gd name="connsiteX22" fmla="*/ 158591 w 171450"/>
                <a:gd name="connsiteY22" fmla="*/ 44291 h 47625"/>
                <a:gd name="connsiteX23" fmla="*/ 164306 w 171450"/>
                <a:gd name="connsiteY23" fmla="*/ 48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71450" h="47625">
                  <a:moveTo>
                    <a:pt x="164306" y="48101"/>
                  </a:moveTo>
                  <a:cubicBezTo>
                    <a:pt x="164306" y="48101"/>
                    <a:pt x="162401" y="47149"/>
                    <a:pt x="158591" y="44291"/>
                  </a:cubicBezTo>
                  <a:cubicBezTo>
                    <a:pt x="156686" y="43339"/>
                    <a:pt x="154781" y="41434"/>
                    <a:pt x="151924" y="40481"/>
                  </a:cubicBezTo>
                  <a:cubicBezTo>
                    <a:pt x="149066" y="39529"/>
                    <a:pt x="146209" y="37624"/>
                    <a:pt x="142399" y="36671"/>
                  </a:cubicBezTo>
                  <a:cubicBezTo>
                    <a:pt x="138589" y="35719"/>
                    <a:pt x="134779" y="34766"/>
                    <a:pt x="130016" y="33814"/>
                  </a:cubicBezTo>
                  <a:cubicBezTo>
                    <a:pt x="125254" y="33814"/>
                    <a:pt x="120491" y="32861"/>
                    <a:pt x="115729" y="32861"/>
                  </a:cubicBezTo>
                  <a:cubicBezTo>
                    <a:pt x="106204" y="32861"/>
                    <a:pt x="94774" y="35719"/>
                    <a:pt x="83344" y="38576"/>
                  </a:cubicBezTo>
                  <a:cubicBezTo>
                    <a:pt x="70961" y="40481"/>
                    <a:pt x="59531" y="43339"/>
                    <a:pt x="48101" y="41434"/>
                  </a:cubicBezTo>
                  <a:cubicBezTo>
                    <a:pt x="45244" y="41434"/>
                    <a:pt x="42386" y="40481"/>
                    <a:pt x="39529" y="39529"/>
                  </a:cubicBezTo>
                  <a:cubicBezTo>
                    <a:pt x="36671" y="38576"/>
                    <a:pt x="34766" y="38576"/>
                    <a:pt x="31909" y="37624"/>
                  </a:cubicBezTo>
                  <a:cubicBezTo>
                    <a:pt x="27146" y="35719"/>
                    <a:pt x="23336" y="32861"/>
                    <a:pt x="19526" y="30004"/>
                  </a:cubicBezTo>
                  <a:cubicBezTo>
                    <a:pt x="12859" y="24289"/>
                    <a:pt x="10001" y="17621"/>
                    <a:pt x="8096" y="13811"/>
                  </a:cubicBezTo>
                  <a:cubicBezTo>
                    <a:pt x="7144" y="9049"/>
                    <a:pt x="7144" y="7144"/>
                    <a:pt x="7144" y="7144"/>
                  </a:cubicBezTo>
                  <a:cubicBezTo>
                    <a:pt x="7144" y="7144"/>
                    <a:pt x="9049" y="18574"/>
                    <a:pt x="22384" y="26194"/>
                  </a:cubicBezTo>
                  <a:cubicBezTo>
                    <a:pt x="25241" y="28099"/>
                    <a:pt x="29051" y="30004"/>
                    <a:pt x="33814" y="30956"/>
                  </a:cubicBezTo>
                  <a:cubicBezTo>
                    <a:pt x="35719" y="31909"/>
                    <a:pt x="38576" y="31909"/>
                    <a:pt x="40481" y="31909"/>
                  </a:cubicBezTo>
                  <a:cubicBezTo>
                    <a:pt x="42386" y="31909"/>
                    <a:pt x="45244" y="32861"/>
                    <a:pt x="47149" y="31909"/>
                  </a:cubicBezTo>
                  <a:cubicBezTo>
                    <a:pt x="56674" y="31909"/>
                    <a:pt x="68104" y="29051"/>
                    <a:pt x="79534" y="27146"/>
                  </a:cubicBezTo>
                  <a:cubicBezTo>
                    <a:pt x="91916" y="25241"/>
                    <a:pt x="103346" y="22384"/>
                    <a:pt x="114776" y="23336"/>
                  </a:cubicBezTo>
                  <a:cubicBezTo>
                    <a:pt x="120491" y="24289"/>
                    <a:pt x="125254" y="25241"/>
                    <a:pt x="130969" y="26194"/>
                  </a:cubicBezTo>
                  <a:cubicBezTo>
                    <a:pt x="135731" y="28099"/>
                    <a:pt x="139541" y="30004"/>
                    <a:pt x="143351" y="31909"/>
                  </a:cubicBezTo>
                  <a:cubicBezTo>
                    <a:pt x="147161" y="33814"/>
                    <a:pt x="150019" y="36671"/>
                    <a:pt x="152876" y="38576"/>
                  </a:cubicBezTo>
                  <a:cubicBezTo>
                    <a:pt x="155734" y="40481"/>
                    <a:pt x="157639" y="42386"/>
                    <a:pt x="158591" y="44291"/>
                  </a:cubicBezTo>
                  <a:cubicBezTo>
                    <a:pt x="162401" y="46196"/>
                    <a:pt x="164306" y="48101"/>
                    <a:pt x="164306" y="48101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01" name="Freeform: Shape 199">
              <a:extLst>
                <a:ext uri="{FF2B5EF4-FFF2-40B4-BE49-F238E27FC236}">
                  <a16:creationId xmlns:a16="http://schemas.microsoft.com/office/drawing/2014/main" xmlns="" id="{F39D18A3-3321-44EE-8C28-3F8CE2AE632D}"/>
                </a:ext>
              </a:extLst>
            </p:cNvPr>
            <p:cNvSpPr/>
            <p:nvPr/>
          </p:nvSpPr>
          <p:spPr>
            <a:xfrm>
              <a:off x="6583964" y="2276950"/>
              <a:ext cx="123825" cy="38100"/>
            </a:xfrm>
            <a:custGeom>
              <a:avLst/>
              <a:gdLst>
                <a:gd name="connsiteX0" fmla="*/ 118767 w 123825"/>
                <a:gd name="connsiteY0" fmla="*/ 20479 h 38100"/>
                <a:gd name="connsiteX1" fmla="*/ 114004 w 123825"/>
                <a:gd name="connsiteY1" fmla="*/ 21431 h 38100"/>
                <a:gd name="connsiteX2" fmla="*/ 108289 w 123825"/>
                <a:gd name="connsiteY2" fmla="*/ 22384 h 38100"/>
                <a:gd name="connsiteX3" fmla="*/ 100669 w 123825"/>
                <a:gd name="connsiteY3" fmla="*/ 24289 h 38100"/>
                <a:gd name="connsiteX4" fmla="*/ 58759 w 123825"/>
                <a:gd name="connsiteY4" fmla="*/ 38576 h 38100"/>
                <a:gd name="connsiteX5" fmla="*/ 32089 w 123825"/>
                <a:gd name="connsiteY5" fmla="*/ 37624 h 38100"/>
                <a:gd name="connsiteX6" fmla="*/ 13992 w 123825"/>
                <a:gd name="connsiteY6" fmla="*/ 25241 h 38100"/>
                <a:gd name="connsiteX7" fmla="*/ 7324 w 123825"/>
                <a:gd name="connsiteY7" fmla="*/ 7144 h 38100"/>
                <a:gd name="connsiteX8" fmla="*/ 17802 w 123825"/>
                <a:gd name="connsiteY8" fmla="*/ 20479 h 38100"/>
                <a:gd name="connsiteX9" fmla="*/ 33994 w 123825"/>
                <a:gd name="connsiteY9" fmla="*/ 27146 h 38100"/>
                <a:gd name="connsiteX10" fmla="*/ 55902 w 123825"/>
                <a:gd name="connsiteY10" fmla="*/ 26194 h 38100"/>
                <a:gd name="connsiteX11" fmla="*/ 98764 w 123825"/>
                <a:gd name="connsiteY11" fmla="*/ 17621 h 38100"/>
                <a:gd name="connsiteX12" fmla="*/ 106384 w 123825"/>
                <a:gd name="connsiteY12" fmla="*/ 17621 h 38100"/>
                <a:gd name="connsiteX13" fmla="*/ 112099 w 123825"/>
                <a:gd name="connsiteY13" fmla="*/ 18574 h 38100"/>
                <a:gd name="connsiteX14" fmla="*/ 118767 w 123825"/>
                <a:gd name="connsiteY14" fmla="*/ 2047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38100">
                  <a:moveTo>
                    <a:pt x="118767" y="20479"/>
                  </a:moveTo>
                  <a:cubicBezTo>
                    <a:pt x="118767" y="20479"/>
                    <a:pt x="116862" y="20479"/>
                    <a:pt x="114004" y="21431"/>
                  </a:cubicBezTo>
                  <a:cubicBezTo>
                    <a:pt x="112099" y="21431"/>
                    <a:pt x="110194" y="22384"/>
                    <a:pt x="108289" y="22384"/>
                  </a:cubicBezTo>
                  <a:cubicBezTo>
                    <a:pt x="106384" y="23336"/>
                    <a:pt x="103527" y="24289"/>
                    <a:pt x="100669" y="24289"/>
                  </a:cubicBezTo>
                  <a:cubicBezTo>
                    <a:pt x="90192" y="27146"/>
                    <a:pt x="76857" y="34766"/>
                    <a:pt x="58759" y="38576"/>
                  </a:cubicBezTo>
                  <a:cubicBezTo>
                    <a:pt x="49234" y="40481"/>
                    <a:pt x="40662" y="40481"/>
                    <a:pt x="32089" y="37624"/>
                  </a:cubicBezTo>
                  <a:cubicBezTo>
                    <a:pt x="23517" y="34766"/>
                    <a:pt x="17802" y="30004"/>
                    <a:pt x="13992" y="25241"/>
                  </a:cubicBezTo>
                  <a:cubicBezTo>
                    <a:pt x="5419" y="15716"/>
                    <a:pt x="7324" y="7144"/>
                    <a:pt x="7324" y="7144"/>
                  </a:cubicBezTo>
                  <a:cubicBezTo>
                    <a:pt x="7324" y="7144"/>
                    <a:pt x="9229" y="14764"/>
                    <a:pt x="17802" y="20479"/>
                  </a:cubicBezTo>
                  <a:cubicBezTo>
                    <a:pt x="21612" y="23336"/>
                    <a:pt x="28279" y="26194"/>
                    <a:pt x="33994" y="27146"/>
                  </a:cubicBezTo>
                  <a:cubicBezTo>
                    <a:pt x="40662" y="28099"/>
                    <a:pt x="48282" y="27146"/>
                    <a:pt x="55902" y="26194"/>
                  </a:cubicBezTo>
                  <a:cubicBezTo>
                    <a:pt x="72094" y="22384"/>
                    <a:pt x="87334" y="17621"/>
                    <a:pt x="98764" y="17621"/>
                  </a:cubicBezTo>
                  <a:cubicBezTo>
                    <a:pt x="101622" y="17621"/>
                    <a:pt x="104479" y="17621"/>
                    <a:pt x="106384" y="17621"/>
                  </a:cubicBezTo>
                  <a:cubicBezTo>
                    <a:pt x="108289" y="17621"/>
                    <a:pt x="111147" y="18574"/>
                    <a:pt x="112099" y="18574"/>
                  </a:cubicBezTo>
                  <a:cubicBezTo>
                    <a:pt x="116862" y="20479"/>
                    <a:pt x="118767" y="20479"/>
                    <a:pt x="118767" y="20479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02" name="Freeform: Shape 200">
              <a:extLst>
                <a:ext uri="{FF2B5EF4-FFF2-40B4-BE49-F238E27FC236}">
                  <a16:creationId xmlns:a16="http://schemas.microsoft.com/office/drawing/2014/main" xmlns="" id="{5E16107E-16C2-4678-8FA8-26DB8F735414}"/>
                </a:ext>
              </a:extLst>
            </p:cNvPr>
            <p:cNvSpPr/>
            <p:nvPr/>
          </p:nvSpPr>
          <p:spPr>
            <a:xfrm>
              <a:off x="6611767" y="2260697"/>
              <a:ext cx="152400" cy="57150"/>
            </a:xfrm>
            <a:custGeom>
              <a:avLst/>
              <a:gdLst>
                <a:gd name="connsiteX0" fmla="*/ 146209 w 152400"/>
                <a:gd name="connsiteY0" fmla="*/ 54829 h 57150"/>
                <a:gd name="connsiteX1" fmla="*/ 140494 w 152400"/>
                <a:gd name="connsiteY1" fmla="*/ 51972 h 57150"/>
                <a:gd name="connsiteX2" fmla="*/ 126206 w 152400"/>
                <a:gd name="connsiteY2" fmla="*/ 42447 h 57150"/>
                <a:gd name="connsiteX3" fmla="*/ 74771 w 152400"/>
                <a:gd name="connsiteY3" fmla="*/ 33874 h 57150"/>
                <a:gd name="connsiteX4" fmla="*/ 44291 w 152400"/>
                <a:gd name="connsiteY4" fmla="*/ 37684 h 57150"/>
                <a:gd name="connsiteX5" fmla="*/ 29051 w 152400"/>
                <a:gd name="connsiteY5" fmla="*/ 35779 h 57150"/>
                <a:gd name="connsiteX6" fmla="*/ 18574 w 152400"/>
                <a:gd name="connsiteY6" fmla="*/ 28159 h 57150"/>
                <a:gd name="connsiteX7" fmla="*/ 7144 w 152400"/>
                <a:gd name="connsiteY7" fmla="*/ 7204 h 57150"/>
                <a:gd name="connsiteX8" fmla="*/ 10001 w 152400"/>
                <a:gd name="connsiteY8" fmla="*/ 12919 h 57150"/>
                <a:gd name="connsiteX9" fmla="*/ 21431 w 152400"/>
                <a:gd name="connsiteY9" fmla="*/ 24349 h 57150"/>
                <a:gd name="connsiteX10" fmla="*/ 30956 w 152400"/>
                <a:gd name="connsiteY10" fmla="*/ 28159 h 57150"/>
                <a:gd name="connsiteX11" fmla="*/ 42386 w 152400"/>
                <a:gd name="connsiteY11" fmla="*/ 28159 h 57150"/>
                <a:gd name="connsiteX12" fmla="*/ 72866 w 152400"/>
                <a:gd name="connsiteY12" fmla="*/ 22444 h 57150"/>
                <a:gd name="connsiteX13" fmla="*/ 89059 w 152400"/>
                <a:gd name="connsiteY13" fmla="*/ 22444 h 57150"/>
                <a:gd name="connsiteX14" fmla="*/ 104299 w 152400"/>
                <a:gd name="connsiteY14" fmla="*/ 25302 h 57150"/>
                <a:gd name="connsiteX15" fmla="*/ 128111 w 152400"/>
                <a:gd name="connsiteY15" fmla="*/ 37684 h 57150"/>
                <a:gd name="connsiteX16" fmla="*/ 140494 w 152400"/>
                <a:gd name="connsiteY16" fmla="*/ 50067 h 57150"/>
                <a:gd name="connsiteX17" fmla="*/ 146209 w 152400"/>
                <a:gd name="connsiteY17" fmla="*/ 5482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57150">
                  <a:moveTo>
                    <a:pt x="146209" y="54829"/>
                  </a:moveTo>
                  <a:cubicBezTo>
                    <a:pt x="146209" y="54829"/>
                    <a:pt x="144304" y="53877"/>
                    <a:pt x="140494" y="51972"/>
                  </a:cubicBezTo>
                  <a:cubicBezTo>
                    <a:pt x="136684" y="50067"/>
                    <a:pt x="132874" y="46257"/>
                    <a:pt x="126206" y="42447"/>
                  </a:cubicBezTo>
                  <a:cubicBezTo>
                    <a:pt x="113824" y="35779"/>
                    <a:pt x="95726" y="31969"/>
                    <a:pt x="74771" y="33874"/>
                  </a:cubicBezTo>
                  <a:cubicBezTo>
                    <a:pt x="65246" y="34827"/>
                    <a:pt x="54769" y="37684"/>
                    <a:pt x="44291" y="37684"/>
                  </a:cubicBezTo>
                  <a:cubicBezTo>
                    <a:pt x="38576" y="37684"/>
                    <a:pt x="33814" y="37684"/>
                    <a:pt x="29051" y="35779"/>
                  </a:cubicBezTo>
                  <a:cubicBezTo>
                    <a:pt x="24289" y="33874"/>
                    <a:pt x="20479" y="31017"/>
                    <a:pt x="18574" y="28159"/>
                  </a:cubicBezTo>
                  <a:cubicBezTo>
                    <a:pt x="8096" y="16729"/>
                    <a:pt x="8096" y="6252"/>
                    <a:pt x="7144" y="7204"/>
                  </a:cubicBezTo>
                  <a:cubicBezTo>
                    <a:pt x="7144" y="7204"/>
                    <a:pt x="8096" y="9109"/>
                    <a:pt x="10001" y="12919"/>
                  </a:cubicBezTo>
                  <a:cubicBezTo>
                    <a:pt x="11906" y="15777"/>
                    <a:pt x="15716" y="20539"/>
                    <a:pt x="21431" y="24349"/>
                  </a:cubicBezTo>
                  <a:cubicBezTo>
                    <a:pt x="24289" y="26254"/>
                    <a:pt x="27146" y="27207"/>
                    <a:pt x="30956" y="28159"/>
                  </a:cubicBezTo>
                  <a:cubicBezTo>
                    <a:pt x="34766" y="29112"/>
                    <a:pt x="38576" y="28159"/>
                    <a:pt x="42386" y="28159"/>
                  </a:cubicBezTo>
                  <a:cubicBezTo>
                    <a:pt x="50959" y="27207"/>
                    <a:pt x="60484" y="23397"/>
                    <a:pt x="72866" y="22444"/>
                  </a:cubicBezTo>
                  <a:cubicBezTo>
                    <a:pt x="78581" y="22444"/>
                    <a:pt x="84296" y="22444"/>
                    <a:pt x="89059" y="22444"/>
                  </a:cubicBezTo>
                  <a:cubicBezTo>
                    <a:pt x="94774" y="23397"/>
                    <a:pt x="99536" y="23397"/>
                    <a:pt x="104299" y="25302"/>
                  </a:cubicBezTo>
                  <a:cubicBezTo>
                    <a:pt x="113824" y="28159"/>
                    <a:pt x="122396" y="32922"/>
                    <a:pt x="128111" y="37684"/>
                  </a:cubicBezTo>
                  <a:cubicBezTo>
                    <a:pt x="133826" y="42447"/>
                    <a:pt x="137636" y="47209"/>
                    <a:pt x="140494" y="50067"/>
                  </a:cubicBezTo>
                  <a:cubicBezTo>
                    <a:pt x="144304" y="52924"/>
                    <a:pt x="146209" y="54829"/>
                    <a:pt x="146209" y="54829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03" name="Freeform: Shape 201">
              <a:extLst>
                <a:ext uri="{FF2B5EF4-FFF2-40B4-BE49-F238E27FC236}">
                  <a16:creationId xmlns:a16="http://schemas.microsoft.com/office/drawing/2014/main" xmlns="" id="{7904C7F5-C94C-4882-AAE6-03BD8793C5D9}"/>
                </a:ext>
              </a:extLst>
            </p:cNvPr>
            <p:cNvSpPr/>
            <p:nvPr/>
          </p:nvSpPr>
          <p:spPr>
            <a:xfrm>
              <a:off x="6862273" y="2266473"/>
              <a:ext cx="161925" cy="47625"/>
            </a:xfrm>
            <a:custGeom>
              <a:avLst/>
              <a:gdLst>
                <a:gd name="connsiteX0" fmla="*/ 7144 w 161925"/>
                <a:gd name="connsiteY0" fmla="*/ 49054 h 47625"/>
                <a:gd name="connsiteX1" fmla="*/ 11906 w 161925"/>
                <a:gd name="connsiteY1" fmla="*/ 44291 h 47625"/>
                <a:gd name="connsiteX2" fmla="*/ 17621 w 161925"/>
                <a:gd name="connsiteY2" fmla="*/ 38576 h 47625"/>
                <a:gd name="connsiteX3" fmla="*/ 27146 w 161925"/>
                <a:gd name="connsiteY3" fmla="*/ 31909 h 47625"/>
                <a:gd name="connsiteX4" fmla="*/ 39529 w 161925"/>
                <a:gd name="connsiteY4" fmla="*/ 26194 h 47625"/>
                <a:gd name="connsiteX5" fmla="*/ 55721 w 161925"/>
                <a:gd name="connsiteY5" fmla="*/ 23336 h 47625"/>
                <a:gd name="connsiteX6" fmla="*/ 90964 w 161925"/>
                <a:gd name="connsiteY6" fmla="*/ 27146 h 47625"/>
                <a:gd name="connsiteX7" fmla="*/ 123349 w 161925"/>
                <a:gd name="connsiteY7" fmla="*/ 31909 h 47625"/>
                <a:gd name="connsiteX8" fmla="*/ 130016 w 161925"/>
                <a:gd name="connsiteY8" fmla="*/ 31909 h 47625"/>
                <a:gd name="connsiteX9" fmla="*/ 136684 w 161925"/>
                <a:gd name="connsiteY9" fmla="*/ 30956 h 47625"/>
                <a:gd name="connsiteX10" fmla="*/ 148114 w 161925"/>
                <a:gd name="connsiteY10" fmla="*/ 26194 h 47625"/>
                <a:gd name="connsiteX11" fmla="*/ 163354 w 161925"/>
                <a:gd name="connsiteY11" fmla="*/ 7144 h 47625"/>
                <a:gd name="connsiteX12" fmla="*/ 162401 w 161925"/>
                <a:gd name="connsiteY12" fmla="*/ 13811 h 47625"/>
                <a:gd name="connsiteX13" fmla="*/ 150971 w 161925"/>
                <a:gd name="connsiteY13" fmla="*/ 30004 h 47625"/>
                <a:gd name="connsiteX14" fmla="*/ 138589 w 161925"/>
                <a:gd name="connsiteY14" fmla="*/ 37624 h 47625"/>
                <a:gd name="connsiteX15" fmla="*/ 130969 w 161925"/>
                <a:gd name="connsiteY15" fmla="*/ 39529 h 47625"/>
                <a:gd name="connsiteX16" fmla="*/ 122396 w 161925"/>
                <a:gd name="connsiteY16" fmla="*/ 41434 h 47625"/>
                <a:gd name="connsiteX17" fmla="*/ 87154 w 161925"/>
                <a:gd name="connsiteY17" fmla="*/ 38576 h 47625"/>
                <a:gd name="connsiteX18" fmla="*/ 54769 w 161925"/>
                <a:gd name="connsiteY18" fmla="*/ 32861 h 47625"/>
                <a:gd name="connsiteX19" fmla="*/ 40481 w 161925"/>
                <a:gd name="connsiteY19" fmla="*/ 33814 h 47625"/>
                <a:gd name="connsiteX20" fmla="*/ 28099 w 161925"/>
                <a:gd name="connsiteY20" fmla="*/ 36671 h 47625"/>
                <a:gd name="connsiteX21" fmla="*/ 18574 w 161925"/>
                <a:gd name="connsiteY21" fmla="*/ 40481 h 47625"/>
                <a:gd name="connsiteX22" fmla="*/ 11906 w 161925"/>
                <a:gd name="connsiteY22" fmla="*/ 44291 h 47625"/>
                <a:gd name="connsiteX23" fmla="*/ 7144 w 161925"/>
                <a:gd name="connsiteY23" fmla="*/ 4905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47625">
                  <a:moveTo>
                    <a:pt x="7144" y="49054"/>
                  </a:moveTo>
                  <a:cubicBezTo>
                    <a:pt x="7144" y="49054"/>
                    <a:pt x="9049" y="47149"/>
                    <a:pt x="11906" y="44291"/>
                  </a:cubicBezTo>
                  <a:cubicBezTo>
                    <a:pt x="13811" y="42386"/>
                    <a:pt x="14764" y="40481"/>
                    <a:pt x="17621" y="38576"/>
                  </a:cubicBezTo>
                  <a:cubicBezTo>
                    <a:pt x="20479" y="36671"/>
                    <a:pt x="23336" y="34766"/>
                    <a:pt x="27146" y="31909"/>
                  </a:cubicBezTo>
                  <a:cubicBezTo>
                    <a:pt x="30956" y="30004"/>
                    <a:pt x="34766" y="28099"/>
                    <a:pt x="39529" y="26194"/>
                  </a:cubicBezTo>
                  <a:cubicBezTo>
                    <a:pt x="44291" y="25241"/>
                    <a:pt x="50006" y="23336"/>
                    <a:pt x="55721" y="23336"/>
                  </a:cubicBezTo>
                  <a:cubicBezTo>
                    <a:pt x="67151" y="22384"/>
                    <a:pt x="79534" y="24289"/>
                    <a:pt x="90964" y="27146"/>
                  </a:cubicBezTo>
                  <a:cubicBezTo>
                    <a:pt x="103346" y="29051"/>
                    <a:pt x="113824" y="31909"/>
                    <a:pt x="123349" y="31909"/>
                  </a:cubicBezTo>
                  <a:cubicBezTo>
                    <a:pt x="126206" y="31909"/>
                    <a:pt x="128111" y="31909"/>
                    <a:pt x="130016" y="31909"/>
                  </a:cubicBezTo>
                  <a:cubicBezTo>
                    <a:pt x="131921" y="31909"/>
                    <a:pt x="134779" y="31909"/>
                    <a:pt x="136684" y="30956"/>
                  </a:cubicBezTo>
                  <a:cubicBezTo>
                    <a:pt x="140494" y="30004"/>
                    <a:pt x="144304" y="28099"/>
                    <a:pt x="148114" y="26194"/>
                  </a:cubicBezTo>
                  <a:cubicBezTo>
                    <a:pt x="161449" y="18574"/>
                    <a:pt x="163354" y="7144"/>
                    <a:pt x="163354" y="7144"/>
                  </a:cubicBezTo>
                  <a:cubicBezTo>
                    <a:pt x="163354" y="7144"/>
                    <a:pt x="163354" y="10001"/>
                    <a:pt x="162401" y="13811"/>
                  </a:cubicBezTo>
                  <a:cubicBezTo>
                    <a:pt x="161449" y="18574"/>
                    <a:pt x="157639" y="24289"/>
                    <a:pt x="150971" y="30004"/>
                  </a:cubicBezTo>
                  <a:cubicBezTo>
                    <a:pt x="147161" y="32861"/>
                    <a:pt x="143351" y="35719"/>
                    <a:pt x="138589" y="37624"/>
                  </a:cubicBezTo>
                  <a:cubicBezTo>
                    <a:pt x="135731" y="38576"/>
                    <a:pt x="133826" y="39529"/>
                    <a:pt x="130969" y="39529"/>
                  </a:cubicBezTo>
                  <a:cubicBezTo>
                    <a:pt x="128111" y="40481"/>
                    <a:pt x="125254" y="41434"/>
                    <a:pt x="122396" y="41434"/>
                  </a:cubicBezTo>
                  <a:cubicBezTo>
                    <a:pt x="110966" y="42386"/>
                    <a:pt x="98584" y="40481"/>
                    <a:pt x="87154" y="38576"/>
                  </a:cubicBezTo>
                  <a:cubicBezTo>
                    <a:pt x="74771" y="35719"/>
                    <a:pt x="64294" y="33814"/>
                    <a:pt x="54769" y="32861"/>
                  </a:cubicBezTo>
                  <a:cubicBezTo>
                    <a:pt x="50006" y="32861"/>
                    <a:pt x="45244" y="33814"/>
                    <a:pt x="40481" y="33814"/>
                  </a:cubicBezTo>
                  <a:cubicBezTo>
                    <a:pt x="35719" y="34766"/>
                    <a:pt x="31909" y="35719"/>
                    <a:pt x="28099" y="36671"/>
                  </a:cubicBezTo>
                  <a:cubicBezTo>
                    <a:pt x="24289" y="38576"/>
                    <a:pt x="21431" y="39529"/>
                    <a:pt x="18574" y="40481"/>
                  </a:cubicBezTo>
                  <a:cubicBezTo>
                    <a:pt x="15716" y="41434"/>
                    <a:pt x="13811" y="43339"/>
                    <a:pt x="11906" y="44291"/>
                  </a:cubicBezTo>
                  <a:cubicBezTo>
                    <a:pt x="9049" y="47149"/>
                    <a:pt x="7144" y="49054"/>
                    <a:pt x="7144" y="49054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04" name="Freeform: Shape 202">
              <a:extLst>
                <a:ext uri="{FF2B5EF4-FFF2-40B4-BE49-F238E27FC236}">
                  <a16:creationId xmlns:a16="http://schemas.microsoft.com/office/drawing/2014/main" xmlns="" id="{DC411FF2-7AEA-4C60-9CE5-3077AC037F6C}"/>
                </a:ext>
              </a:extLst>
            </p:cNvPr>
            <p:cNvSpPr/>
            <p:nvPr/>
          </p:nvSpPr>
          <p:spPr>
            <a:xfrm>
              <a:off x="6917518" y="2277830"/>
              <a:ext cx="123825" cy="38100"/>
            </a:xfrm>
            <a:custGeom>
              <a:avLst/>
              <a:gdLst>
                <a:gd name="connsiteX0" fmla="*/ 7144 w 123825"/>
                <a:gd name="connsiteY0" fmla="*/ 19599 h 38100"/>
                <a:gd name="connsiteX1" fmla="*/ 11906 w 123825"/>
                <a:gd name="connsiteY1" fmla="*/ 18647 h 38100"/>
                <a:gd name="connsiteX2" fmla="*/ 17621 w 123825"/>
                <a:gd name="connsiteY2" fmla="*/ 17694 h 38100"/>
                <a:gd name="connsiteX3" fmla="*/ 25241 w 123825"/>
                <a:gd name="connsiteY3" fmla="*/ 17694 h 38100"/>
                <a:gd name="connsiteX4" fmla="*/ 68104 w 123825"/>
                <a:gd name="connsiteY4" fmla="*/ 26267 h 38100"/>
                <a:gd name="connsiteX5" fmla="*/ 90011 w 123825"/>
                <a:gd name="connsiteY5" fmla="*/ 27219 h 38100"/>
                <a:gd name="connsiteX6" fmla="*/ 106204 w 123825"/>
                <a:gd name="connsiteY6" fmla="*/ 20552 h 38100"/>
                <a:gd name="connsiteX7" fmla="*/ 116681 w 123825"/>
                <a:gd name="connsiteY7" fmla="*/ 7217 h 38100"/>
                <a:gd name="connsiteX8" fmla="*/ 110014 w 123825"/>
                <a:gd name="connsiteY8" fmla="*/ 25314 h 38100"/>
                <a:gd name="connsiteX9" fmla="*/ 91916 w 123825"/>
                <a:gd name="connsiteY9" fmla="*/ 37697 h 38100"/>
                <a:gd name="connsiteX10" fmla="*/ 65246 w 123825"/>
                <a:gd name="connsiteY10" fmla="*/ 38649 h 38100"/>
                <a:gd name="connsiteX11" fmla="*/ 23336 w 123825"/>
                <a:gd name="connsiteY11" fmla="*/ 24362 h 38100"/>
                <a:gd name="connsiteX12" fmla="*/ 15716 w 123825"/>
                <a:gd name="connsiteY12" fmla="*/ 22457 h 38100"/>
                <a:gd name="connsiteX13" fmla="*/ 10001 w 123825"/>
                <a:gd name="connsiteY13" fmla="*/ 21504 h 38100"/>
                <a:gd name="connsiteX14" fmla="*/ 7144 w 123825"/>
                <a:gd name="connsiteY14" fmla="*/ 1959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38100">
                  <a:moveTo>
                    <a:pt x="7144" y="19599"/>
                  </a:moveTo>
                  <a:cubicBezTo>
                    <a:pt x="7144" y="19599"/>
                    <a:pt x="9049" y="19599"/>
                    <a:pt x="11906" y="18647"/>
                  </a:cubicBezTo>
                  <a:cubicBezTo>
                    <a:pt x="13811" y="18647"/>
                    <a:pt x="15716" y="17694"/>
                    <a:pt x="17621" y="17694"/>
                  </a:cubicBezTo>
                  <a:cubicBezTo>
                    <a:pt x="19526" y="17694"/>
                    <a:pt x="22384" y="17694"/>
                    <a:pt x="25241" y="17694"/>
                  </a:cubicBezTo>
                  <a:cubicBezTo>
                    <a:pt x="36671" y="18647"/>
                    <a:pt x="52864" y="23409"/>
                    <a:pt x="68104" y="26267"/>
                  </a:cubicBezTo>
                  <a:cubicBezTo>
                    <a:pt x="75724" y="27219"/>
                    <a:pt x="83344" y="28172"/>
                    <a:pt x="90011" y="27219"/>
                  </a:cubicBezTo>
                  <a:cubicBezTo>
                    <a:pt x="96679" y="26267"/>
                    <a:pt x="102394" y="23409"/>
                    <a:pt x="106204" y="20552"/>
                  </a:cubicBezTo>
                  <a:cubicBezTo>
                    <a:pt x="114776" y="14837"/>
                    <a:pt x="116681" y="6264"/>
                    <a:pt x="116681" y="7217"/>
                  </a:cubicBezTo>
                  <a:cubicBezTo>
                    <a:pt x="116681" y="7217"/>
                    <a:pt x="118586" y="15789"/>
                    <a:pt x="110014" y="25314"/>
                  </a:cubicBezTo>
                  <a:cubicBezTo>
                    <a:pt x="106204" y="30077"/>
                    <a:pt x="99536" y="34839"/>
                    <a:pt x="91916" y="37697"/>
                  </a:cubicBezTo>
                  <a:cubicBezTo>
                    <a:pt x="83344" y="39602"/>
                    <a:pt x="74771" y="39602"/>
                    <a:pt x="65246" y="38649"/>
                  </a:cubicBezTo>
                  <a:cubicBezTo>
                    <a:pt x="47149" y="34839"/>
                    <a:pt x="33814" y="27219"/>
                    <a:pt x="23336" y="24362"/>
                  </a:cubicBezTo>
                  <a:cubicBezTo>
                    <a:pt x="20479" y="23409"/>
                    <a:pt x="18574" y="22457"/>
                    <a:pt x="15716" y="22457"/>
                  </a:cubicBezTo>
                  <a:cubicBezTo>
                    <a:pt x="13811" y="22457"/>
                    <a:pt x="11906" y="21504"/>
                    <a:pt x="10001" y="21504"/>
                  </a:cubicBezTo>
                  <a:cubicBezTo>
                    <a:pt x="9049" y="19599"/>
                    <a:pt x="7144" y="19599"/>
                    <a:pt x="7144" y="19599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05" name="Freeform: Shape 203">
              <a:extLst>
                <a:ext uri="{FF2B5EF4-FFF2-40B4-BE49-F238E27FC236}">
                  <a16:creationId xmlns:a16="http://schemas.microsoft.com/office/drawing/2014/main" xmlns="" id="{6019823F-A5C8-4991-9D56-87E1E5EDB26A}"/>
                </a:ext>
              </a:extLst>
            </p:cNvPr>
            <p:cNvSpPr/>
            <p:nvPr/>
          </p:nvSpPr>
          <p:spPr>
            <a:xfrm>
              <a:off x="6862273" y="2260758"/>
              <a:ext cx="142875" cy="57150"/>
            </a:xfrm>
            <a:custGeom>
              <a:avLst/>
              <a:gdLst>
                <a:gd name="connsiteX0" fmla="*/ 7144 w 142875"/>
                <a:gd name="connsiteY0" fmla="*/ 54769 h 57150"/>
                <a:gd name="connsiteX1" fmla="*/ 10954 w 142875"/>
                <a:gd name="connsiteY1" fmla="*/ 50006 h 57150"/>
                <a:gd name="connsiteX2" fmla="*/ 23336 w 142875"/>
                <a:gd name="connsiteY2" fmla="*/ 37624 h 57150"/>
                <a:gd name="connsiteX3" fmla="*/ 47149 w 142875"/>
                <a:gd name="connsiteY3" fmla="*/ 25241 h 57150"/>
                <a:gd name="connsiteX4" fmla="*/ 62389 w 142875"/>
                <a:gd name="connsiteY4" fmla="*/ 22384 h 57150"/>
                <a:gd name="connsiteX5" fmla="*/ 78581 w 142875"/>
                <a:gd name="connsiteY5" fmla="*/ 22384 h 57150"/>
                <a:gd name="connsiteX6" fmla="*/ 109061 w 142875"/>
                <a:gd name="connsiteY6" fmla="*/ 28099 h 57150"/>
                <a:gd name="connsiteX7" fmla="*/ 120491 w 142875"/>
                <a:gd name="connsiteY7" fmla="*/ 28099 h 57150"/>
                <a:gd name="connsiteX8" fmla="*/ 130016 w 142875"/>
                <a:gd name="connsiteY8" fmla="*/ 24289 h 57150"/>
                <a:gd name="connsiteX9" fmla="*/ 141446 w 142875"/>
                <a:gd name="connsiteY9" fmla="*/ 12859 h 57150"/>
                <a:gd name="connsiteX10" fmla="*/ 144304 w 142875"/>
                <a:gd name="connsiteY10" fmla="*/ 7144 h 57150"/>
                <a:gd name="connsiteX11" fmla="*/ 132874 w 142875"/>
                <a:gd name="connsiteY11" fmla="*/ 28099 h 57150"/>
                <a:gd name="connsiteX12" fmla="*/ 122396 w 142875"/>
                <a:gd name="connsiteY12" fmla="*/ 35719 h 57150"/>
                <a:gd name="connsiteX13" fmla="*/ 107156 w 142875"/>
                <a:gd name="connsiteY13" fmla="*/ 37624 h 57150"/>
                <a:gd name="connsiteX14" fmla="*/ 76676 w 142875"/>
                <a:gd name="connsiteY14" fmla="*/ 33814 h 57150"/>
                <a:gd name="connsiteX15" fmla="*/ 25241 w 142875"/>
                <a:gd name="connsiteY15" fmla="*/ 42386 h 57150"/>
                <a:gd name="connsiteX16" fmla="*/ 10954 w 142875"/>
                <a:gd name="connsiteY16" fmla="*/ 51911 h 57150"/>
                <a:gd name="connsiteX17" fmla="*/ 7144 w 142875"/>
                <a:gd name="connsiteY17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2875" h="57150">
                  <a:moveTo>
                    <a:pt x="7144" y="54769"/>
                  </a:moveTo>
                  <a:cubicBezTo>
                    <a:pt x="7144" y="54769"/>
                    <a:pt x="9049" y="52864"/>
                    <a:pt x="10954" y="50006"/>
                  </a:cubicBezTo>
                  <a:cubicBezTo>
                    <a:pt x="13811" y="47149"/>
                    <a:pt x="17621" y="42386"/>
                    <a:pt x="23336" y="37624"/>
                  </a:cubicBezTo>
                  <a:cubicBezTo>
                    <a:pt x="29051" y="32861"/>
                    <a:pt x="36671" y="28099"/>
                    <a:pt x="47149" y="25241"/>
                  </a:cubicBezTo>
                  <a:cubicBezTo>
                    <a:pt x="51911" y="23336"/>
                    <a:pt x="57626" y="23336"/>
                    <a:pt x="62389" y="22384"/>
                  </a:cubicBezTo>
                  <a:cubicBezTo>
                    <a:pt x="68104" y="22384"/>
                    <a:pt x="72866" y="22384"/>
                    <a:pt x="78581" y="22384"/>
                  </a:cubicBezTo>
                  <a:cubicBezTo>
                    <a:pt x="90011" y="23336"/>
                    <a:pt x="100489" y="27146"/>
                    <a:pt x="109061" y="28099"/>
                  </a:cubicBezTo>
                  <a:cubicBezTo>
                    <a:pt x="112871" y="28099"/>
                    <a:pt x="117634" y="29051"/>
                    <a:pt x="120491" y="28099"/>
                  </a:cubicBezTo>
                  <a:cubicBezTo>
                    <a:pt x="124301" y="27146"/>
                    <a:pt x="127159" y="26194"/>
                    <a:pt x="130016" y="24289"/>
                  </a:cubicBezTo>
                  <a:cubicBezTo>
                    <a:pt x="135731" y="20479"/>
                    <a:pt x="139541" y="16669"/>
                    <a:pt x="141446" y="12859"/>
                  </a:cubicBezTo>
                  <a:cubicBezTo>
                    <a:pt x="143351" y="10001"/>
                    <a:pt x="144304" y="7144"/>
                    <a:pt x="144304" y="7144"/>
                  </a:cubicBezTo>
                  <a:cubicBezTo>
                    <a:pt x="144304" y="7144"/>
                    <a:pt x="144304" y="16669"/>
                    <a:pt x="132874" y="28099"/>
                  </a:cubicBezTo>
                  <a:cubicBezTo>
                    <a:pt x="130016" y="30956"/>
                    <a:pt x="126206" y="33814"/>
                    <a:pt x="122396" y="35719"/>
                  </a:cubicBezTo>
                  <a:cubicBezTo>
                    <a:pt x="117634" y="37624"/>
                    <a:pt x="112871" y="37624"/>
                    <a:pt x="107156" y="37624"/>
                  </a:cubicBezTo>
                  <a:cubicBezTo>
                    <a:pt x="96679" y="36671"/>
                    <a:pt x="87154" y="34766"/>
                    <a:pt x="76676" y="33814"/>
                  </a:cubicBezTo>
                  <a:cubicBezTo>
                    <a:pt x="55721" y="31909"/>
                    <a:pt x="37624" y="34766"/>
                    <a:pt x="25241" y="42386"/>
                  </a:cubicBezTo>
                  <a:cubicBezTo>
                    <a:pt x="19526" y="45244"/>
                    <a:pt x="14764" y="49054"/>
                    <a:pt x="10954" y="51911"/>
                  </a:cubicBezTo>
                  <a:cubicBezTo>
                    <a:pt x="9049" y="53816"/>
                    <a:pt x="7144" y="54769"/>
                    <a:pt x="7144" y="54769"/>
                  </a:cubicBezTo>
                  <a:close/>
                </a:path>
              </a:pathLst>
            </a:custGeom>
            <a:solidFill>
              <a:srgbClr val="3C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06" name="Freeform: Shape 204">
              <a:extLst>
                <a:ext uri="{FF2B5EF4-FFF2-40B4-BE49-F238E27FC236}">
                  <a16:creationId xmlns:a16="http://schemas.microsoft.com/office/drawing/2014/main" xmlns="" id="{28327676-5D62-4402-96C5-8F1EB101DB58}"/>
                </a:ext>
              </a:extLst>
            </p:cNvPr>
            <p:cNvSpPr/>
            <p:nvPr/>
          </p:nvSpPr>
          <p:spPr>
            <a:xfrm>
              <a:off x="6764294" y="2423971"/>
              <a:ext cx="95250" cy="38100"/>
            </a:xfrm>
            <a:custGeom>
              <a:avLst/>
              <a:gdLst>
                <a:gd name="connsiteX0" fmla="*/ 95598 w 95250"/>
                <a:gd name="connsiteY0" fmla="*/ 7761 h 38100"/>
                <a:gd name="connsiteX1" fmla="*/ 88931 w 95250"/>
                <a:gd name="connsiteY1" fmla="*/ 23001 h 38100"/>
                <a:gd name="connsiteX2" fmla="*/ 51783 w 95250"/>
                <a:gd name="connsiteY2" fmla="*/ 34431 h 38100"/>
                <a:gd name="connsiteX3" fmla="*/ 15588 w 95250"/>
                <a:gd name="connsiteY3" fmla="*/ 23001 h 38100"/>
                <a:gd name="connsiteX4" fmla="*/ 7968 w 95250"/>
                <a:gd name="connsiteY4" fmla="*/ 7761 h 38100"/>
                <a:gd name="connsiteX5" fmla="*/ 22256 w 95250"/>
                <a:gd name="connsiteY5" fmla="*/ 11571 h 38100"/>
                <a:gd name="connsiteX6" fmla="*/ 51783 w 95250"/>
                <a:gd name="connsiteY6" fmla="*/ 16333 h 38100"/>
                <a:gd name="connsiteX7" fmla="*/ 81311 w 95250"/>
                <a:gd name="connsiteY7" fmla="*/ 12523 h 38100"/>
                <a:gd name="connsiteX8" fmla="*/ 95598 w 95250"/>
                <a:gd name="connsiteY8" fmla="*/ 776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38100">
                  <a:moveTo>
                    <a:pt x="95598" y="7761"/>
                  </a:moveTo>
                  <a:cubicBezTo>
                    <a:pt x="97503" y="8713"/>
                    <a:pt x="96551" y="16333"/>
                    <a:pt x="88931" y="23001"/>
                  </a:cubicBezTo>
                  <a:cubicBezTo>
                    <a:pt x="81311" y="29668"/>
                    <a:pt x="67023" y="34431"/>
                    <a:pt x="51783" y="34431"/>
                  </a:cubicBezTo>
                  <a:cubicBezTo>
                    <a:pt x="36543" y="34431"/>
                    <a:pt x="23208" y="29668"/>
                    <a:pt x="15588" y="23001"/>
                  </a:cubicBezTo>
                  <a:cubicBezTo>
                    <a:pt x="7016" y="16333"/>
                    <a:pt x="6063" y="8713"/>
                    <a:pt x="7968" y="7761"/>
                  </a:cubicBezTo>
                  <a:cubicBezTo>
                    <a:pt x="10826" y="5856"/>
                    <a:pt x="14636" y="8713"/>
                    <a:pt x="22256" y="11571"/>
                  </a:cubicBezTo>
                  <a:cubicBezTo>
                    <a:pt x="29876" y="13476"/>
                    <a:pt x="40353" y="15381"/>
                    <a:pt x="51783" y="16333"/>
                  </a:cubicBezTo>
                  <a:cubicBezTo>
                    <a:pt x="64166" y="16333"/>
                    <a:pt x="73691" y="14428"/>
                    <a:pt x="81311" y="12523"/>
                  </a:cubicBezTo>
                  <a:cubicBezTo>
                    <a:pt x="88931" y="9666"/>
                    <a:pt x="93693" y="5856"/>
                    <a:pt x="95598" y="7761"/>
                  </a:cubicBezTo>
                  <a:close/>
                </a:path>
              </a:pathLst>
            </a:custGeom>
            <a:solidFill>
              <a:srgbClr val="DBA9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07" name="Freeform: Shape 205">
              <a:extLst>
                <a:ext uri="{FF2B5EF4-FFF2-40B4-BE49-F238E27FC236}">
                  <a16:creationId xmlns:a16="http://schemas.microsoft.com/office/drawing/2014/main" xmlns="" id="{02952CDB-8D57-4E16-A2F2-4D1277E23997}"/>
                </a:ext>
              </a:extLst>
            </p:cNvPr>
            <p:cNvSpPr/>
            <p:nvPr/>
          </p:nvSpPr>
          <p:spPr>
            <a:xfrm>
              <a:off x="6760934" y="2302668"/>
              <a:ext cx="47625" cy="152400"/>
            </a:xfrm>
            <a:custGeom>
              <a:avLst/>
              <a:gdLst>
                <a:gd name="connsiteX0" fmla="*/ 25616 w 47625"/>
                <a:gd name="connsiteY0" fmla="*/ 145256 h 152400"/>
                <a:gd name="connsiteX1" fmla="*/ 19901 w 47625"/>
                <a:gd name="connsiteY1" fmla="*/ 143351 h 152400"/>
                <a:gd name="connsiteX2" fmla="*/ 9424 w 47625"/>
                <a:gd name="connsiteY2" fmla="*/ 130016 h 152400"/>
                <a:gd name="connsiteX3" fmla="*/ 8471 w 47625"/>
                <a:gd name="connsiteY3" fmla="*/ 104299 h 152400"/>
                <a:gd name="connsiteX4" fmla="*/ 17996 w 47625"/>
                <a:gd name="connsiteY4" fmla="*/ 76676 h 152400"/>
                <a:gd name="connsiteX5" fmla="*/ 36094 w 47625"/>
                <a:gd name="connsiteY5" fmla="*/ 28099 h 152400"/>
                <a:gd name="connsiteX6" fmla="*/ 39904 w 47625"/>
                <a:gd name="connsiteY6" fmla="*/ 12859 h 152400"/>
                <a:gd name="connsiteX7" fmla="*/ 40856 w 47625"/>
                <a:gd name="connsiteY7" fmla="*/ 7144 h 152400"/>
                <a:gd name="connsiteX8" fmla="*/ 41809 w 47625"/>
                <a:gd name="connsiteY8" fmla="*/ 12859 h 152400"/>
                <a:gd name="connsiteX9" fmla="*/ 41809 w 47625"/>
                <a:gd name="connsiteY9" fmla="*/ 29051 h 152400"/>
                <a:gd name="connsiteX10" fmla="*/ 28474 w 47625"/>
                <a:gd name="connsiteY10" fmla="*/ 80486 h 152400"/>
                <a:gd name="connsiteX11" fmla="*/ 15139 w 47625"/>
                <a:gd name="connsiteY11" fmla="*/ 128111 h 152400"/>
                <a:gd name="connsiteX12" fmla="*/ 21806 w 47625"/>
                <a:gd name="connsiteY12" fmla="*/ 141446 h 152400"/>
                <a:gd name="connsiteX13" fmla="*/ 25616 w 47625"/>
                <a:gd name="connsiteY13" fmla="*/ 14525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" h="152400">
                  <a:moveTo>
                    <a:pt x="25616" y="145256"/>
                  </a:moveTo>
                  <a:cubicBezTo>
                    <a:pt x="25616" y="145256"/>
                    <a:pt x="23711" y="145256"/>
                    <a:pt x="19901" y="143351"/>
                  </a:cubicBezTo>
                  <a:cubicBezTo>
                    <a:pt x="16091" y="141446"/>
                    <a:pt x="12281" y="137636"/>
                    <a:pt x="9424" y="130016"/>
                  </a:cubicBezTo>
                  <a:cubicBezTo>
                    <a:pt x="6566" y="123349"/>
                    <a:pt x="6566" y="113824"/>
                    <a:pt x="8471" y="104299"/>
                  </a:cubicBezTo>
                  <a:cubicBezTo>
                    <a:pt x="10376" y="94774"/>
                    <a:pt x="14186" y="86201"/>
                    <a:pt x="17996" y="76676"/>
                  </a:cubicBezTo>
                  <a:cubicBezTo>
                    <a:pt x="25616" y="57626"/>
                    <a:pt x="32284" y="40481"/>
                    <a:pt x="36094" y="28099"/>
                  </a:cubicBezTo>
                  <a:cubicBezTo>
                    <a:pt x="37999" y="21431"/>
                    <a:pt x="39904" y="16669"/>
                    <a:pt x="39904" y="12859"/>
                  </a:cubicBezTo>
                  <a:cubicBezTo>
                    <a:pt x="40856" y="9049"/>
                    <a:pt x="40856" y="7144"/>
                    <a:pt x="40856" y="7144"/>
                  </a:cubicBezTo>
                  <a:cubicBezTo>
                    <a:pt x="40856" y="7144"/>
                    <a:pt x="40856" y="9049"/>
                    <a:pt x="41809" y="12859"/>
                  </a:cubicBezTo>
                  <a:cubicBezTo>
                    <a:pt x="41809" y="16669"/>
                    <a:pt x="41809" y="22384"/>
                    <a:pt x="41809" y="29051"/>
                  </a:cubicBezTo>
                  <a:cubicBezTo>
                    <a:pt x="40856" y="42386"/>
                    <a:pt x="36094" y="61436"/>
                    <a:pt x="28474" y="80486"/>
                  </a:cubicBezTo>
                  <a:cubicBezTo>
                    <a:pt x="20854" y="99536"/>
                    <a:pt x="12281" y="115729"/>
                    <a:pt x="15139" y="128111"/>
                  </a:cubicBezTo>
                  <a:cubicBezTo>
                    <a:pt x="16091" y="133826"/>
                    <a:pt x="18949" y="138589"/>
                    <a:pt x="21806" y="141446"/>
                  </a:cubicBezTo>
                  <a:cubicBezTo>
                    <a:pt x="23711" y="144304"/>
                    <a:pt x="25616" y="145256"/>
                    <a:pt x="25616" y="145256"/>
                  </a:cubicBezTo>
                  <a:close/>
                </a:path>
              </a:pathLst>
            </a:custGeom>
            <a:solidFill>
              <a:srgbClr val="DBA9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08" name="Freeform: Shape 206">
              <a:extLst>
                <a:ext uri="{FF2B5EF4-FFF2-40B4-BE49-F238E27FC236}">
                  <a16:creationId xmlns:a16="http://schemas.microsoft.com/office/drawing/2014/main" xmlns="" id="{0E2556B5-8B3F-468D-88E4-1B65B41C1E80}"/>
                </a:ext>
              </a:extLst>
            </p:cNvPr>
            <p:cNvSpPr/>
            <p:nvPr/>
          </p:nvSpPr>
          <p:spPr>
            <a:xfrm>
              <a:off x="6821316" y="2329338"/>
              <a:ext cx="38100" cy="95250"/>
            </a:xfrm>
            <a:custGeom>
              <a:avLst/>
              <a:gdLst>
                <a:gd name="connsiteX0" fmla="*/ 24289 w 38100"/>
                <a:gd name="connsiteY0" fmla="*/ 89059 h 95250"/>
                <a:gd name="connsiteX1" fmla="*/ 12859 w 38100"/>
                <a:gd name="connsiteY1" fmla="*/ 85249 h 95250"/>
                <a:gd name="connsiteX2" fmla="*/ 8096 w 38100"/>
                <a:gd name="connsiteY2" fmla="*/ 45244 h 95250"/>
                <a:gd name="connsiteX3" fmla="*/ 7144 w 38100"/>
                <a:gd name="connsiteY3" fmla="*/ 7144 h 95250"/>
                <a:gd name="connsiteX4" fmla="*/ 18574 w 38100"/>
                <a:gd name="connsiteY4" fmla="*/ 42386 h 95250"/>
                <a:gd name="connsiteX5" fmla="*/ 33814 w 38100"/>
                <a:gd name="connsiteY5" fmla="*/ 79534 h 95250"/>
                <a:gd name="connsiteX6" fmla="*/ 24289 w 38100"/>
                <a:gd name="connsiteY6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95250">
                  <a:moveTo>
                    <a:pt x="24289" y="89059"/>
                  </a:moveTo>
                  <a:cubicBezTo>
                    <a:pt x="18574" y="90964"/>
                    <a:pt x="13811" y="89059"/>
                    <a:pt x="12859" y="85249"/>
                  </a:cubicBezTo>
                  <a:cubicBezTo>
                    <a:pt x="12859" y="83344"/>
                    <a:pt x="10001" y="64294"/>
                    <a:pt x="8096" y="45244"/>
                  </a:cubicBezTo>
                  <a:cubicBezTo>
                    <a:pt x="7144" y="26194"/>
                    <a:pt x="7144" y="7144"/>
                    <a:pt x="7144" y="7144"/>
                  </a:cubicBezTo>
                  <a:cubicBezTo>
                    <a:pt x="7144" y="7144"/>
                    <a:pt x="12859" y="24289"/>
                    <a:pt x="18574" y="42386"/>
                  </a:cubicBezTo>
                  <a:cubicBezTo>
                    <a:pt x="25241" y="59531"/>
                    <a:pt x="32861" y="77629"/>
                    <a:pt x="33814" y="79534"/>
                  </a:cubicBezTo>
                  <a:cubicBezTo>
                    <a:pt x="33814" y="83344"/>
                    <a:pt x="30004" y="88106"/>
                    <a:pt x="24289" y="89059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09" name="Freeform: Shape 207">
              <a:extLst>
                <a:ext uri="{FF2B5EF4-FFF2-40B4-BE49-F238E27FC236}">
                  <a16:creationId xmlns:a16="http://schemas.microsoft.com/office/drawing/2014/main" xmlns="" id="{0D645E40-562A-4666-8F67-939B6592D4F7}"/>
                </a:ext>
              </a:extLst>
            </p:cNvPr>
            <p:cNvSpPr/>
            <p:nvPr/>
          </p:nvSpPr>
          <p:spPr>
            <a:xfrm>
              <a:off x="6876561" y="2997992"/>
              <a:ext cx="171449" cy="133350"/>
            </a:xfrm>
            <a:custGeom>
              <a:avLst/>
              <a:gdLst>
                <a:gd name="connsiteX0" fmla="*/ 159544 w 171450"/>
                <a:gd name="connsiteY0" fmla="*/ 44291 h 133350"/>
                <a:gd name="connsiteX1" fmla="*/ 159544 w 171450"/>
                <a:gd name="connsiteY1" fmla="*/ 44291 h 133350"/>
                <a:gd name="connsiteX2" fmla="*/ 155734 w 171450"/>
                <a:gd name="connsiteY2" fmla="*/ 8096 h 133350"/>
                <a:gd name="connsiteX3" fmla="*/ 90964 w 171450"/>
                <a:gd name="connsiteY3" fmla="*/ 13811 h 133350"/>
                <a:gd name="connsiteX4" fmla="*/ 61436 w 171450"/>
                <a:gd name="connsiteY4" fmla="*/ 16669 h 133350"/>
                <a:gd name="connsiteX5" fmla="*/ 7144 w 171450"/>
                <a:gd name="connsiteY5" fmla="*/ 7144 h 133350"/>
                <a:gd name="connsiteX6" fmla="*/ 7144 w 171450"/>
                <a:gd name="connsiteY6" fmla="*/ 127159 h 133350"/>
                <a:gd name="connsiteX7" fmla="*/ 165259 w 171450"/>
                <a:gd name="connsiteY7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33350">
                  <a:moveTo>
                    <a:pt x="159544" y="44291"/>
                  </a:moveTo>
                  <a:lnTo>
                    <a:pt x="159544" y="44291"/>
                  </a:lnTo>
                  <a:lnTo>
                    <a:pt x="155734" y="8096"/>
                  </a:lnTo>
                  <a:lnTo>
                    <a:pt x="90964" y="13811"/>
                  </a:lnTo>
                  <a:lnTo>
                    <a:pt x="61436" y="16669"/>
                  </a:lnTo>
                  <a:lnTo>
                    <a:pt x="7144" y="7144"/>
                  </a:lnTo>
                  <a:lnTo>
                    <a:pt x="7144" y="127159"/>
                  </a:lnTo>
                  <a:lnTo>
                    <a:pt x="165259" y="114776"/>
                  </a:lnTo>
                  <a:close/>
                </a:path>
              </a:pathLst>
            </a:custGeom>
            <a:solidFill>
              <a:srgbClr val="1D1D1B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10" name="Freeform: Shape 208">
              <a:extLst>
                <a:ext uri="{FF2B5EF4-FFF2-40B4-BE49-F238E27FC236}">
                  <a16:creationId xmlns:a16="http://schemas.microsoft.com/office/drawing/2014/main" xmlns="" id="{BE91916E-FA06-4F0C-81C8-A13ECDEE90A9}"/>
                </a:ext>
              </a:extLst>
            </p:cNvPr>
            <p:cNvSpPr/>
            <p:nvPr/>
          </p:nvSpPr>
          <p:spPr>
            <a:xfrm>
              <a:off x="6875308" y="2983001"/>
              <a:ext cx="180974" cy="133350"/>
            </a:xfrm>
            <a:custGeom>
              <a:avLst/>
              <a:gdLst>
                <a:gd name="connsiteX0" fmla="*/ 7741 w 180975"/>
                <a:gd name="connsiteY0" fmla="*/ 21814 h 133350"/>
                <a:gd name="connsiteX1" fmla="*/ 168102 w 180975"/>
                <a:gd name="connsiteY1" fmla="*/ 7741 h 133350"/>
                <a:gd name="connsiteX2" fmla="*/ 177761 w 180975"/>
                <a:gd name="connsiteY2" fmla="*/ 117811 h 133350"/>
                <a:gd name="connsiteX3" fmla="*/ 17401 w 180975"/>
                <a:gd name="connsiteY3" fmla="*/ 13188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133350">
                  <a:moveTo>
                    <a:pt x="7741" y="21814"/>
                  </a:moveTo>
                  <a:lnTo>
                    <a:pt x="168102" y="7741"/>
                  </a:lnTo>
                  <a:lnTo>
                    <a:pt x="177761" y="117811"/>
                  </a:lnTo>
                  <a:lnTo>
                    <a:pt x="17401" y="131884"/>
                  </a:ln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11" name="Freeform: Shape 209">
              <a:extLst>
                <a:ext uri="{FF2B5EF4-FFF2-40B4-BE49-F238E27FC236}">
                  <a16:creationId xmlns:a16="http://schemas.microsoft.com/office/drawing/2014/main" xmlns="" id="{C361C515-3682-40DE-B453-6FD5ABD82971}"/>
                </a:ext>
              </a:extLst>
            </p:cNvPr>
            <p:cNvSpPr/>
            <p:nvPr/>
          </p:nvSpPr>
          <p:spPr>
            <a:xfrm>
              <a:off x="6875690" y="2982825"/>
              <a:ext cx="171449" cy="57150"/>
            </a:xfrm>
            <a:custGeom>
              <a:avLst/>
              <a:gdLst>
                <a:gd name="connsiteX0" fmla="*/ 7741 w 171450"/>
                <a:gd name="connsiteY0" fmla="*/ 21814 h 57150"/>
                <a:gd name="connsiteX1" fmla="*/ 168102 w 171450"/>
                <a:gd name="connsiteY1" fmla="*/ 7741 h 57150"/>
                <a:gd name="connsiteX2" fmla="*/ 171266 w 171450"/>
                <a:gd name="connsiteY2" fmla="*/ 43799 h 57150"/>
                <a:gd name="connsiteX3" fmla="*/ 10905 w 171450"/>
                <a:gd name="connsiteY3" fmla="*/ 5787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57150">
                  <a:moveTo>
                    <a:pt x="7741" y="21814"/>
                  </a:moveTo>
                  <a:lnTo>
                    <a:pt x="168102" y="7741"/>
                  </a:lnTo>
                  <a:lnTo>
                    <a:pt x="171266" y="43799"/>
                  </a:lnTo>
                  <a:lnTo>
                    <a:pt x="10905" y="57871"/>
                  </a:lnTo>
                  <a:close/>
                </a:path>
              </a:pathLst>
            </a:custGeom>
            <a:solidFill>
              <a:srgbClr val="36A9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12" name="Freeform: Shape 210">
              <a:extLst>
                <a:ext uri="{FF2B5EF4-FFF2-40B4-BE49-F238E27FC236}">
                  <a16:creationId xmlns:a16="http://schemas.microsoft.com/office/drawing/2014/main" xmlns="" id="{E9B1D197-95A2-4C41-A610-394BC9155E75}"/>
                </a:ext>
              </a:extLst>
            </p:cNvPr>
            <p:cNvSpPr/>
            <p:nvPr/>
          </p:nvSpPr>
          <p:spPr>
            <a:xfrm>
              <a:off x="6913065" y="3033141"/>
              <a:ext cx="114300" cy="28575"/>
            </a:xfrm>
            <a:custGeom>
              <a:avLst/>
              <a:gdLst>
                <a:gd name="connsiteX0" fmla="*/ 7741 w 114300"/>
                <a:gd name="connsiteY0" fmla="*/ 16402 h 28575"/>
                <a:gd name="connsiteX1" fmla="*/ 106425 w 114300"/>
                <a:gd name="connsiteY1" fmla="*/ 7741 h 28575"/>
                <a:gd name="connsiteX2" fmla="*/ 107091 w 114300"/>
                <a:gd name="connsiteY2" fmla="*/ 15332 h 28575"/>
                <a:gd name="connsiteX3" fmla="*/ 8408 w 114300"/>
                <a:gd name="connsiteY3" fmla="*/ 2399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28575">
                  <a:moveTo>
                    <a:pt x="7741" y="16402"/>
                  </a:moveTo>
                  <a:lnTo>
                    <a:pt x="106425" y="7741"/>
                  </a:lnTo>
                  <a:lnTo>
                    <a:pt x="107091" y="15332"/>
                  </a:lnTo>
                  <a:lnTo>
                    <a:pt x="8408" y="23993"/>
                  </a:lnTo>
                  <a:close/>
                </a:path>
              </a:pathLst>
            </a:custGeom>
            <a:solidFill>
              <a:srgbClr val="5757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13" name="Freeform: Shape 211">
              <a:extLst>
                <a:ext uri="{FF2B5EF4-FFF2-40B4-BE49-F238E27FC236}">
                  <a16:creationId xmlns:a16="http://schemas.microsoft.com/office/drawing/2014/main" xmlns="" id="{55AF6484-BD20-468D-AD2B-A49C8E8D6D3C}"/>
                </a:ext>
              </a:extLst>
            </p:cNvPr>
            <p:cNvSpPr/>
            <p:nvPr/>
          </p:nvSpPr>
          <p:spPr>
            <a:xfrm>
              <a:off x="6929169" y="3052467"/>
              <a:ext cx="85725" cy="28575"/>
            </a:xfrm>
            <a:custGeom>
              <a:avLst/>
              <a:gdLst>
                <a:gd name="connsiteX0" fmla="*/ 7741 w 85725"/>
                <a:gd name="connsiteY0" fmla="*/ 13905 h 28575"/>
                <a:gd name="connsiteX1" fmla="*/ 77958 w 85725"/>
                <a:gd name="connsiteY1" fmla="*/ 7741 h 28575"/>
                <a:gd name="connsiteX2" fmla="*/ 78625 w 85725"/>
                <a:gd name="connsiteY2" fmla="*/ 15332 h 28575"/>
                <a:gd name="connsiteX3" fmla="*/ 8408 w 85725"/>
                <a:gd name="connsiteY3" fmla="*/ 2149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8575">
                  <a:moveTo>
                    <a:pt x="7741" y="13905"/>
                  </a:moveTo>
                  <a:lnTo>
                    <a:pt x="77958" y="7741"/>
                  </a:lnTo>
                  <a:lnTo>
                    <a:pt x="78625" y="15332"/>
                  </a:lnTo>
                  <a:lnTo>
                    <a:pt x="8408" y="21496"/>
                  </a:lnTo>
                  <a:close/>
                </a:path>
              </a:pathLst>
            </a:custGeom>
            <a:solidFill>
              <a:srgbClr val="5757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14" name="Freeform: Shape 212">
              <a:extLst>
                <a:ext uri="{FF2B5EF4-FFF2-40B4-BE49-F238E27FC236}">
                  <a16:creationId xmlns:a16="http://schemas.microsoft.com/office/drawing/2014/main" xmlns="" id="{94E1FDA6-2FBF-4A49-9C05-4BF677451F65}"/>
                </a:ext>
              </a:extLst>
            </p:cNvPr>
            <p:cNvSpPr/>
            <p:nvPr/>
          </p:nvSpPr>
          <p:spPr>
            <a:xfrm>
              <a:off x="6922510" y="3068034"/>
              <a:ext cx="95250" cy="28575"/>
            </a:xfrm>
            <a:custGeom>
              <a:avLst/>
              <a:gdLst>
                <a:gd name="connsiteX0" fmla="*/ 7741 w 95250"/>
                <a:gd name="connsiteY0" fmla="*/ 15234 h 28575"/>
                <a:gd name="connsiteX1" fmla="*/ 93140 w 95250"/>
                <a:gd name="connsiteY1" fmla="*/ 7741 h 28575"/>
                <a:gd name="connsiteX2" fmla="*/ 93806 w 95250"/>
                <a:gd name="connsiteY2" fmla="*/ 15332 h 28575"/>
                <a:gd name="connsiteX3" fmla="*/ 8407 w 95250"/>
                <a:gd name="connsiteY3" fmla="*/ 2282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741" y="15234"/>
                  </a:moveTo>
                  <a:lnTo>
                    <a:pt x="93140" y="7741"/>
                  </a:lnTo>
                  <a:lnTo>
                    <a:pt x="93806" y="15332"/>
                  </a:lnTo>
                  <a:lnTo>
                    <a:pt x="8407" y="22825"/>
                  </a:lnTo>
                  <a:close/>
                </a:path>
              </a:pathLst>
            </a:custGeom>
            <a:solidFill>
              <a:srgbClr val="5757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15" name="Freeform: Shape 213">
              <a:extLst>
                <a:ext uri="{FF2B5EF4-FFF2-40B4-BE49-F238E27FC236}">
                  <a16:creationId xmlns:a16="http://schemas.microsoft.com/office/drawing/2014/main" xmlns="" id="{89FA69B4-362A-4C84-BEFB-E5D8FBAE34AE}"/>
                </a:ext>
              </a:extLst>
            </p:cNvPr>
            <p:cNvSpPr/>
            <p:nvPr/>
          </p:nvSpPr>
          <p:spPr>
            <a:xfrm>
              <a:off x="6939426" y="2961798"/>
              <a:ext cx="38100" cy="57150"/>
            </a:xfrm>
            <a:custGeom>
              <a:avLst/>
              <a:gdLst>
                <a:gd name="connsiteX0" fmla="*/ 30956 w 38100"/>
                <a:gd name="connsiteY0" fmla="*/ 57626 h 57150"/>
                <a:gd name="connsiteX1" fmla="*/ 20479 w 38100"/>
                <a:gd name="connsiteY1" fmla="*/ 58579 h 57150"/>
                <a:gd name="connsiteX2" fmla="*/ 10001 w 38100"/>
                <a:gd name="connsiteY2" fmla="*/ 50006 h 57150"/>
                <a:gd name="connsiteX3" fmla="*/ 7144 w 38100"/>
                <a:gd name="connsiteY3" fmla="*/ 18574 h 57150"/>
                <a:gd name="connsiteX4" fmla="*/ 15716 w 38100"/>
                <a:gd name="connsiteY4" fmla="*/ 8096 h 57150"/>
                <a:gd name="connsiteX5" fmla="*/ 26194 w 38100"/>
                <a:gd name="connsiteY5" fmla="*/ 7144 h 57150"/>
                <a:gd name="connsiteX6" fmla="*/ 36671 w 38100"/>
                <a:gd name="connsiteY6" fmla="*/ 15716 h 57150"/>
                <a:gd name="connsiteX7" fmla="*/ 39529 w 38100"/>
                <a:gd name="connsiteY7" fmla="*/ 47149 h 57150"/>
                <a:gd name="connsiteX8" fmla="*/ 30956 w 38100"/>
                <a:gd name="connsiteY8" fmla="*/ 57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0" h="57150">
                  <a:moveTo>
                    <a:pt x="30956" y="57626"/>
                  </a:moveTo>
                  <a:lnTo>
                    <a:pt x="20479" y="58579"/>
                  </a:lnTo>
                  <a:cubicBezTo>
                    <a:pt x="14764" y="58579"/>
                    <a:pt x="10954" y="54769"/>
                    <a:pt x="10001" y="50006"/>
                  </a:cubicBezTo>
                  <a:lnTo>
                    <a:pt x="7144" y="18574"/>
                  </a:lnTo>
                  <a:cubicBezTo>
                    <a:pt x="7144" y="12859"/>
                    <a:pt x="10954" y="9049"/>
                    <a:pt x="15716" y="8096"/>
                  </a:cubicBezTo>
                  <a:lnTo>
                    <a:pt x="26194" y="7144"/>
                  </a:lnTo>
                  <a:cubicBezTo>
                    <a:pt x="31909" y="7144"/>
                    <a:pt x="35719" y="10954"/>
                    <a:pt x="36671" y="15716"/>
                  </a:cubicBezTo>
                  <a:lnTo>
                    <a:pt x="39529" y="47149"/>
                  </a:lnTo>
                  <a:cubicBezTo>
                    <a:pt x="40481" y="51911"/>
                    <a:pt x="36671" y="56674"/>
                    <a:pt x="30956" y="57626"/>
                  </a:cubicBezTo>
                  <a:close/>
                </a:path>
              </a:pathLst>
            </a:custGeom>
            <a:solidFill>
              <a:srgbClr val="8787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16" name="Freeform: Shape 214">
              <a:extLst>
                <a:ext uri="{FF2B5EF4-FFF2-40B4-BE49-F238E27FC236}">
                  <a16:creationId xmlns:a16="http://schemas.microsoft.com/office/drawing/2014/main" xmlns="" id="{883FA405-A741-443F-AB91-E66C47956217}"/>
                </a:ext>
              </a:extLst>
            </p:cNvPr>
            <p:cNvSpPr/>
            <p:nvPr/>
          </p:nvSpPr>
          <p:spPr>
            <a:xfrm>
              <a:off x="6508897" y="3758087"/>
              <a:ext cx="228599" cy="104775"/>
            </a:xfrm>
            <a:custGeom>
              <a:avLst/>
              <a:gdLst>
                <a:gd name="connsiteX0" fmla="*/ 215741 w 228600"/>
                <a:gd name="connsiteY0" fmla="*/ 7144 h 104775"/>
                <a:gd name="connsiteX1" fmla="*/ 227171 w 228600"/>
                <a:gd name="connsiteY1" fmla="*/ 64294 h 104775"/>
                <a:gd name="connsiteX2" fmla="*/ 18574 w 228600"/>
                <a:gd name="connsiteY2" fmla="*/ 105251 h 104775"/>
                <a:gd name="connsiteX3" fmla="*/ 7144 w 228600"/>
                <a:gd name="connsiteY3" fmla="*/ 48101 h 104775"/>
                <a:gd name="connsiteX4" fmla="*/ 215741 w 22860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104775">
                  <a:moveTo>
                    <a:pt x="215741" y="7144"/>
                  </a:moveTo>
                  <a:cubicBezTo>
                    <a:pt x="219551" y="26194"/>
                    <a:pt x="223361" y="45244"/>
                    <a:pt x="227171" y="64294"/>
                  </a:cubicBezTo>
                  <a:lnTo>
                    <a:pt x="18574" y="105251"/>
                  </a:lnTo>
                  <a:cubicBezTo>
                    <a:pt x="14764" y="86201"/>
                    <a:pt x="10954" y="67151"/>
                    <a:pt x="7144" y="48101"/>
                  </a:cubicBezTo>
                  <a:lnTo>
                    <a:pt x="215741" y="7144"/>
                  </a:lnTo>
                  <a:close/>
                </a:path>
              </a:pathLst>
            </a:custGeom>
            <a:solidFill>
              <a:srgbClr val="EDED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17" name="Freeform: Shape 215">
              <a:extLst>
                <a:ext uri="{FF2B5EF4-FFF2-40B4-BE49-F238E27FC236}">
                  <a16:creationId xmlns:a16="http://schemas.microsoft.com/office/drawing/2014/main" xmlns="" id="{CAE8F4CC-24FF-427C-BC56-DE4FC6644C24}"/>
                </a:ext>
              </a:extLst>
            </p:cNvPr>
            <p:cNvSpPr/>
            <p:nvPr/>
          </p:nvSpPr>
          <p:spPr>
            <a:xfrm>
              <a:off x="6886086" y="3758087"/>
              <a:ext cx="228599" cy="104775"/>
            </a:xfrm>
            <a:custGeom>
              <a:avLst/>
              <a:gdLst>
                <a:gd name="connsiteX0" fmla="*/ 18574 w 228600"/>
                <a:gd name="connsiteY0" fmla="*/ 7144 h 104775"/>
                <a:gd name="connsiteX1" fmla="*/ 7144 w 228600"/>
                <a:gd name="connsiteY1" fmla="*/ 64294 h 104775"/>
                <a:gd name="connsiteX2" fmla="*/ 215741 w 228600"/>
                <a:gd name="connsiteY2" fmla="*/ 105251 h 104775"/>
                <a:gd name="connsiteX3" fmla="*/ 227171 w 228600"/>
                <a:gd name="connsiteY3" fmla="*/ 48101 h 104775"/>
                <a:gd name="connsiteX4" fmla="*/ 18574 w 22860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104775">
                  <a:moveTo>
                    <a:pt x="18574" y="7144"/>
                  </a:moveTo>
                  <a:cubicBezTo>
                    <a:pt x="14764" y="26194"/>
                    <a:pt x="10954" y="45244"/>
                    <a:pt x="7144" y="64294"/>
                  </a:cubicBezTo>
                  <a:lnTo>
                    <a:pt x="215741" y="105251"/>
                  </a:lnTo>
                  <a:cubicBezTo>
                    <a:pt x="219551" y="86201"/>
                    <a:pt x="223361" y="67151"/>
                    <a:pt x="227171" y="48101"/>
                  </a:cubicBezTo>
                  <a:lnTo>
                    <a:pt x="18574" y="7144"/>
                  </a:lnTo>
                  <a:close/>
                </a:path>
              </a:pathLst>
            </a:custGeom>
            <a:solidFill>
              <a:srgbClr val="EDED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18" name="Freeform: Shape 216">
              <a:extLst>
                <a:ext uri="{FF2B5EF4-FFF2-40B4-BE49-F238E27FC236}">
                  <a16:creationId xmlns:a16="http://schemas.microsoft.com/office/drawing/2014/main" xmlns="" id="{FD0577CE-B22F-4F0E-A1EF-0E3442CB4E7E}"/>
                </a:ext>
              </a:extLst>
            </p:cNvPr>
            <p:cNvSpPr/>
            <p:nvPr/>
          </p:nvSpPr>
          <p:spPr>
            <a:xfrm>
              <a:off x="6513522" y="3985734"/>
              <a:ext cx="409574" cy="476250"/>
            </a:xfrm>
            <a:custGeom>
              <a:avLst/>
              <a:gdLst>
                <a:gd name="connsiteX0" fmla="*/ 402567 w 409575"/>
                <a:gd name="connsiteY0" fmla="*/ 475774 h 476250"/>
                <a:gd name="connsiteX1" fmla="*/ 123485 w 409575"/>
                <a:gd name="connsiteY1" fmla="*/ 369094 h 476250"/>
                <a:gd name="connsiteX2" fmla="*/ 26330 w 409575"/>
                <a:gd name="connsiteY2" fmla="*/ 230029 h 476250"/>
                <a:gd name="connsiteX3" fmla="*/ 7280 w 409575"/>
                <a:gd name="connsiteY3" fmla="*/ 67151 h 476250"/>
                <a:gd name="connsiteX4" fmla="*/ 10137 w 409575"/>
                <a:gd name="connsiteY4" fmla="*/ 7144 h 476250"/>
                <a:gd name="connsiteX5" fmla="*/ 88242 w 409575"/>
                <a:gd name="connsiteY5" fmla="*/ 299561 h 476250"/>
                <a:gd name="connsiteX6" fmla="*/ 369230 w 409575"/>
                <a:gd name="connsiteY6" fmla="*/ 463391 h 476250"/>
                <a:gd name="connsiteX7" fmla="*/ 402567 w 409575"/>
                <a:gd name="connsiteY7" fmla="*/ 475774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575" h="476250">
                  <a:moveTo>
                    <a:pt x="402567" y="475774"/>
                  </a:moveTo>
                  <a:cubicBezTo>
                    <a:pt x="305412" y="455771"/>
                    <a:pt x="203495" y="432911"/>
                    <a:pt x="123485" y="369094"/>
                  </a:cubicBezTo>
                  <a:cubicBezTo>
                    <a:pt x="77765" y="332899"/>
                    <a:pt x="44427" y="285274"/>
                    <a:pt x="26330" y="230029"/>
                  </a:cubicBezTo>
                  <a:cubicBezTo>
                    <a:pt x="10137" y="177641"/>
                    <a:pt x="6327" y="121444"/>
                    <a:pt x="7280" y="67151"/>
                  </a:cubicBezTo>
                  <a:cubicBezTo>
                    <a:pt x="7280" y="47149"/>
                    <a:pt x="8232" y="27146"/>
                    <a:pt x="10137" y="7144"/>
                  </a:cubicBezTo>
                  <a:cubicBezTo>
                    <a:pt x="18710" y="107156"/>
                    <a:pt x="24425" y="216694"/>
                    <a:pt x="88242" y="299561"/>
                  </a:cubicBezTo>
                  <a:cubicBezTo>
                    <a:pt x="155870" y="388144"/>
                    <a:pt x="267312" y="428149"/>
                    <a:pt x="369230" y="463391"/>
                  </a:cubicBezTo>
                  <a:cubicBezTo>
                    <a:pt x="380660" y="467201"/>
                    <a:pt x="392090" y="471964"/>
                    <a:pt x="402567" y="475774"/>
                  </a:cubicBezTo>
                  <a:close/>
                </a:path>
              </a:pathLst>
            </a:custGeom>
            <a:solidFill>
              <a:srgbClr val="EDED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19" name="Freeform: Shape 217">
              <a:extLst>
                <a:ext uri="{FF2B5EF4-FFF2-40B4-BE49-F238E27FC236}">
                  <a16:creationId xmlns:a16="http://schemas.microsoft.com/office/drawing/2014/main" xmlns="" id="{849E6E05-ACFC-4BBB-88F9-55D158E7E55C}"/>
                </a:ext>
              </a:extLst>
            </p:cNvPr>
            <p:cNvSpPr/>
            <p:nvPr/>
          </p:nvSpPr>
          <p:spPr>
            <a:xfrm>
              <a:off x="6520199" y="4077174"/>
              <a:ext cx="228599" cy="400050"/>
            </a:xfrm>
            <a:custGeom>
              <a:avLst/>
              <a:gdLst>
                <a:gd name="connsiteX0" fmla="*/ 229203 w 228600"/>
                <a:gd name="connsiteY0" fmla="*/ 399574 h 400050"/>
                <a:gd name="connsiteX1" fmla="*/ 136811 w 228600"/>
                <a:gd name="connsiteY1" fmla="*/ 342424 h 400050"/>
                <a:gd name="connsiteX2" fmla="*/ 54896 w 228600"/>
                <a:gd name="connsiteY2" fmla="*/ 243364 h 400050"/>
                <a:gd name="connsiteX3" fmla="*/ 11081 w 228600"/>
                <a:gd name="connsiteY3" fmla="*/ 118586 h 400050"/>
                <a:gd name="connsiteX4" fmla="*/ 11081 w 228600"/>
                <a:gd name="connsiteY4" fmla="*/ 7144 h 400050"/>
                <a:gd name="connsiteX5" fmla="*/ 25368 w 228600"/>
                <a:gd name="connsiteY5" fmla="*/ 109061 h 400050"/>
                <a:gd name="connsiteX6" fmla="*/ 72993 w 228600"/>
                <a:gd name="connsiteY6" fmla="*/ 229076 h 400050"/>
                <a:gd name="connsiteX7" fmla="*/ 146336 w 228600"/>
                <a:gd name="connsiteY7" fmla="*/ 330041 h 400050"/>
                <a:gd name="connsiteX8" fmla="*/ 229203 w 228600"/>
                <a:gd name="connsiteY8" fmla="*/ 39957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8600" h="400050">
                  <a:moveTo>
                    <a:pt x="229203" y="399574"/>
                  </a:moveTo>
                  <a:cubicBezTo>
                    <a:pt x="195866" y="384334"/>
                    <a:pt x="165386" y="366236"/>
                    <a:pt x="136811" y="342424"/>
                  </a:cubicBezTo>
                  <a:cubicBezTo>
                    <a:pt x="103473" y="315754"/>
                    <a:pt x="76803" y="280511"/>
                    <a:pt x="54896" y="243364"/>
                  </a:cubicBezTo>
                  <a:cubicBezTo>
                    <a:pt x="32988" y="205264"/>
                    <a:pt x="17748" y="162401"/>
                    <a:pt x="11081" y="118586"/>
                  </a:cubicBezTo>
                  <a:cubicBezTo>
                    <a:pt x="5366" y="80486"/>
                    <a:pt x="6318" y="44291"/>
                    <a:pt x="11081" y="7144"/>
                  </a:cubicBezTo>
                  <a:cubicBezTo>
                    <a:pt x="12986" y="42386"/>
                    <a:pt x="17748" y="75724"/>
                    <a:pt x="25368" y="109061"/>
                  </a:cubicBezTo>
                  <a:cubicBezTo>
                    <a:pt x="34893" y="150971"/>
                    <a:pt x="52991" y="191929"/>
                    <a:pt x="72993" y="229076"/>
                  </a:cubicBezTo>
                  <a:cubicBezTo>
                    <a:pt x="92996" y="265271"/>
                    <a:pt x="117761" y="300514"/>
                    <a:pt x="146336" y="330041"/>
                  </a:cubicBezTo>
                  <a:cubicBezTo>
                    <a:pt x="173958" y="356711"/>
                    <a:pt x="200628" y="378619"/>
                    <a:pt x="229203" y="399574"/>
                  </a:cubicBezTo>
                  <a:close/>
                </a:path>
              </a:pathLst>
            </a:custGeom>
            <a:solidFill>
              <a:srgbClr val="EDED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20" name="Freeform: Shape 218">
              <a:extLst>
                <a:ext uri="{FF2B5EF4-FFF2-40B4-BE49-F238E27FC236}">
                  <a16:creationId xmlns:a16="http://schemas.microsoft.com/office/drawing/2014/main" xmlns="" id="{A37D3AEE-B1F2-4B62-B545-B304C2AED0B1}"/>
                </a:ext>
              </a:extLst>
            </p:cNvPr>
            <p:cNvSpPr/>
            <p:nvPr/>
          </p:nvSpPr>
          <p:spPr>
            <a:xfrm>
              <a:off x="6817504" y="4317203"/>
              <a:ext cx="285749" cy="95250"/>
            </a:xfrm>
            <a:custGeom>
              <a:avLst/>
              <a:gdLst>
                <a:gd name="connsiteX0" fmla="*/ 287179 w 285750"/>
                <a:gd name="connsiteY0" fmla="*/ 7144 h 95250"/>
                <a:gd name="connsiteX1" fmla="*/ 165259 w 285750"/>
                <a:gd name="connsiteY1" fmla="*/ 94774 h 95250"/>
                <a:gd name="connsiteX2" fmla="*/ 7144 w 285750"/>
                <a:gd name="connsiteY2" fmla="*/ 55721 h 95250"/>
                <a:gd name="connsiteX3" fmla="*/ 152876 w 285750"/>
                <a:gd name="connsiteY3" fmla="*/ 70961 h 95250"/>
                <a:gd name="connsiteX4" fmla="*/ 287179 w 2857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95250">
                  <a:moveTo>
                    <a:pt x="287179" y="7144"/>
                  </a:moveTo>
                  <a:cubicBezTo>
                    <a:pt x="279559" y="66199"/>
                    <a:pt x="218599" y="90964"/>
                    <a:pt x="165259" y="94774"/>
                  </a:cubicBezTo>
                  <a:cubicBezTo>
                    <a:pt x="109061" y="99536"/>
                    <a:pt x="55721" y="84296"/>
                    <a:pt x="7144" y="55721"/>
                  </a:cubicBezTo>
                  <a:cubicBezTo>
                    <a:pt x="54769" y="67151"/>
                    <a:pt x="103346" y="73819"/>
                    <a:pt x="152876" y="70961"/>
                  </a:cubicBezTo>
                  <a:cubicBezTo>
                    <a:pt x="205264" y="69056"/>
                    <a:pt x="261461" y="59531"/>
                    <a:pt x="287179" y="7144"/>
                  </a:cubicBezTo>
                  <a:close/>
                </a:path>
              </a:pathLst>
            </a:custGeom>
            <a:solidFill>
              <a:srgbClr val="EDED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21" name="Freeform: Shape 219">
              <a:extLst>
                <a:ext uri="{FF2B5EF4-FFF2-40B4-BE49-F238E27FC236}">
                  <a16:creationId xmlns:a16="http://schemas.microsoft.com/office/drawing/2014/main" xmlns="" id="{49E6437E-3685-4ABA-873A-B576FA099780}"/>
                </a:ext>
              </a:extLst>
            </p:cNvPr>
            <p:cNvSpPr/>
            <p:nvPr/>
          </p:nvSpPr>
          <p:spPr>
            <a:xfrm>
              <a:off x="6854651" y="3295172"/>
              <a:ext cx="133350" cy="180975"/>
            </a:xfrm>
            <a:custGeom>
              <a:avLst/>
              <a:gdLst>
                <a:gd name="connsiteX0" fmla="*/ 7144 w 133350"/>
                <a:gd name="connsiteY0" fmla="*/ 173831 h 180975"/>
                <a:gd name="connsiteX1" fmla="*/ 90964 w 133350"/>
                <a:gd name="connsiteY1" fmla="*/ 105251 h 180975"/>
                <a:gd name="connsiteX2" fmla="*/ 131921 w 133350"/>
                <a:gd name="connsiteY2" fmla="*/ 7144 h 180975"/>
                <a:gd name="connsiteX3" fmla="*/ 127159 w 133350"/>
                <a:gd name="connsiteY3" fmla="*/ 59531 h 180975"/>
                <a:gd name="connsiteX4" fmla="*/ 111919 w 133350"/>
                <a:gd name="connsiteY4" fmla="*/ 117634 h 180975"/>
                <a:gd name="connsiteX5" fmla="*/ 7144 w 133350"/>
                <a:gd name="connsiteY5" fmla="*/ 173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80975">
                  <a:moveTo>
                    <a:pt x="7144" y="173831"/>
                  </a:moveTo>
                  <a:cubicBezTo>
                    <a:pt x="44291" y="162401"/>
                    <a:pt x="73819" y="140494"/>
                    <a:pt x="90964" y="105251"/>
                  </a:cubicBezTo>
                  <a:cubicBezTo>
                    <a:pt x="107156" y="73819"/>
                    <a:pt x="115729" y="38576"/>
                    <a:pt x="131921" y="7144"/>
                  </a:cubicBezTo>
                  <a:cubicBezTo>
                    <a:pt x="131921" y="24289"/>
                    <a:pt x="130016" y="42386"/>
                    <a:pt x="127159" y="59531"/>
                  </a:cubicBezTo>
                  <a:cubicBezTo>
                    <a:pt x="124301" y="78581"/>
                    <a:pt x="121444" y="100489"/>
                    <a:pt x="111919" y="117634"/>
                  </a:cubicBezTo>
                  <a:cubicBezTo>
                    <a:pt x="90011" y="156686"/>
                    <a:pt x="52864" y="178594"/>
                    <a:pt x="7144" y="173831"/>
                  </a:cubicBezTo>
                  <a:close/>
                </a:path>
              </a:pathLst>
            </a:custGeom>
            <a:solidFill>
              <a:srgbClr val="DA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22" name="Freeform: Shape 220">
              <a:extLst>
                <a:ext uri="{FF2B5EF4-FFF2-40B4-BE49-F238E27FC236}">
                  <a16:creationId xmlns:a16="http://schemas.microsoft.com/office/drawing/2014/main" xmlns="" id="{C4854BDC-E500-4B79-8D81-86F72A2D1FC8}"/>
                </a:ext>
              </a:extLst>
            </p:cNvPr>
            <p:cNvSpPr/>
            <p:nvPr/>
          </p:nvSpPr>
          <p:spPr>
            <a:xfrm>
              <a:off x="5944925" y="2257806"/>
              <a:ext cx="47625" cy="47625"/>
            </a:xfrm>
            <a:custGeom>
              <a:avLst/>
              <a:gdLst>
                <a:gd name="connsiteX0" fmla="*/ 22474 w 47625"/>
                <a:gd name="connsiteY0" fmla="*/ 43429 h 47625"/>
                <a:gd name="connsiteX1" fmla="*/ 43429 w 47625"/>
                <a:gd name="connsiteY1" fmla="*/ 28189 h 47625"/>
                <a:gd name="connsiteX2" fmla="*/ 28189 w 47625"/>
                <a:gd name="connsiteY2" fmla="*/ 7234 h 47625"/>
                <a:gd name="connsiteX3" fmla="*/ 7234 w 47625"/>
                <a:gd name="connsiteY3" fmla="*/ 22474 h 47625"/>
                <a:gd name="connsiteX4" fmla="*/ 22474 w 47625"/>
                <a:gd name="connsiteY4" fmla="*/ 4342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22474" y="43429"/>
                  </a:moveTo>
                  <a:cubicBezTo>
                    <a:pt x="31999" y="44382"/>
                    <a:pt x="41524" y="37714"/>
                    <a:pt x="43429" y="28189"/>
                  </a:cubicBezTo>
                  <a:cubicBezTo>
                    <a:pt x="45334" y="17712"/>
                    <a:pt x="38667" y="9139"/>
                    <a:pt x="28189" y="7234"/>
                  </a:cubicBezTo>
                  <a:cubicBezTo>
                    <a:pt x="18664" y="6282"/>
                    <a:pt x="9139" y="12949"/>
                    <a:pt x="7234" y="22474"/>
                  </a:cubicBezTo>
                  <a:cubicBezTo>
                    <a:pt x="6282" y="32952"/>
                    <a:pt x="12949" y="42477"/>
                    <a:pt x="22474" y="43429"/>
                  </a:cubicBez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  <p:sp>
          <p:nvSpPr>
            <p:cNvPr id="223" name="Freeform: Shape 221">
              <a:extLst>
                <a:ext uri="{FF2B5EF4-FFF2-40B4-BE49-F238E27FC236}">
                  <a16:creationId xmlns:a16="http://schemas.microsoft.com/office/drawing/2014/main" xmlns="" id="{81CC57E9-43B7-405F-9F19-C46CC7744514}"/>
                </a:ext>
              </a:extLst>
            </p:cNvPr>
            <p:cNvSpPr/>
            <p:nvPr/>
          </p:nvSpPr>
          <p:spPr>
            <a:xfrm>
              <a:off x="5920282" y="2293402"/>
              <a:ext cx="76200" cy="114300"/>
            </a:xfrm>
            <a:custGeom>
              <a:avLst/>
              <a:gdLst>
                <a:gd name="connsiteX0" fmla="*/ 63323 w 76200"/>
                <a:gd name="connsiteY0" fmla="*/ 52605 h 114300"/>
                <a:gd name="connsiteX1" fmla="*/ 51893 w 76200"/>
                <a:gd name="connsiteY1" fmla="*/ 46890 h 114300"/>
                <a:gd name="connsiteX2" fmla="*/ 73800 w 76200"/>
                <a:gd name="connsiteY2" fmla="*/ 41175 h 114300"/>
                <a:gd name="connsiteX3" fmla="*/ 73800 w 76200"/>
                <a:gd name="connsiteY3" fmla="*/ 41175 h 114300"/>
                <a:gd name="connsiteX4" fmla="*/ 65228 w 76200"/>
                <a:gd name="connsiteY4" fmla="*/ 18315 h 114300"/>
                <a:gd name="connsiteX5" fmla="*/ 50940 w 76200"/>
                <a:gd name="connsiteY5" fmla="*/ 10695 h 114300"/>
                <a:gd name="connsiteX6" fmla="*/ 30938 w 76200"/>
                <a:gd name="connsiteY6" fmla="*/ 37365 h 114300"/>
                <a:gd name="connsiteX7" fmla="*/ 33796 w 76200"/>
                <a:gd name="connsiteY7" fmla="*/ 39270 h 114300"/>
                <a:gd name="connsiteX8" fmla="*/ 19508 w 76200"/>
                <a:gd name="connsiteY8" fmla="*/ 67845 h 114300"/>
                <a:gd name="connsiteX9" fmla="*/ 30938 w 76200"/>
                <a:gd name="connsiteY9" fmla="*/ 73560 h 114300"/>
                <a:gd name="connsiteX10" fmla="*/ 15698 w 76200"/>
                <a:gd name="connsiteY10" fmla="*/ 98325 h 114300"/>
                <a:gd name="connsiteX11" fmla="*/ 34748 w 76200"/>
                <a:gd name="connsiteY11" fmla="*/ 107850 h 114300"/>
                <a:gd name="connsiteX12" fmla="*/ 58560 w 76200"/>
                <a:gd name="connsiteY12" fmla="*/ 103088 h 114300"/>
                <a:gd name="connsiteX13" fmla="*/ 58560 w 76200"/>
                <a:gd name="connsiteY13" fmla="*/ 103088 h 114300"/>
                <a:gd name="connsiteX14" fmla="*/ 52846 w 76200"/>
                <a:gd name="connsiteY14" fmla="*/ 83085 h 114300"/>
                <a:gd name="connsiteX15" fmla="*/ 46178 w 76200"/>
                <a:gd name="connsiteY15" fmla="*/ 79275 h 114300"/>
                <a:gd name="connsiteX16" fmla="*/ 72848 w 76200"/>
                <a:gd name="connsiteY16" fmla="*/ 74513 h 114300"/>
                <a:gd name="connsiteX17" fmla="*/ 72848 w 76200"/>
                <a:gd name="connsiteY17" fmla="*/ 74513 h 114300"/>
                <a:gd name="connsiteX18" fmla="*/ 63323 w 76200"/>
                <a:gd name="connsiteY18" fmla="*/ 526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200" h="114300">
                  <a:moveTo>
                    <a:pt x="63323" y="52605"/>
                  </a:moveTo>
                  <a:lnTo>
                    <a:pt x="51893" y="46890"/>
                  </a:lnTo>
                  <a:cubicBezTo>
                    <a:pt x="60465" y="48795"/>
                    <a:pt x="69990" y="46890"/>
                    <a:pt x="73800" y="41175"/>
                  </a:cubicBezTo>
                  <a:lnTo>
                    <a:pt x="73800" y="41175"/>
                  </a:lnTo>
                  <a:cubicBezTo>
                    <a:pt x="79515" y="33555"/>
                    <a:pt x="75705" y="24030"/>
                    <a:pt x="65228" y="18315"/>
                  </a:cubicBezTo>
                  <a:lnTo>
                    <a:pt x="50940" y="10695"/>
                  </a:lnTo>
                  <a:cubicBezTo>
                    <a:pt x="22365" y="-2640"/>
                    <a:pt x="5221" y="24983"/>
                    <a:pt x="30938" y="37365"/>
                  </a:cubicBezTo>
                  <a:cubicBezTo>
                    <a:pt x="31890" y="37365"/>
                    <a:pt x="32843" y="38318"/>
                    <a:pt x="33796" y="39270"/>
                  </a:cubicBezTo>
                  <a:cubicBezTo>
                    <a:pt x="15698" y="35460"/>
                    <a:pt x="458" y="55463"/>
                    <a:pt x="19508" y="67845"/>
                  </a:cubicBezTo>
                  <a:lnTo>
                    <a:pt x="30938" y="73560"/>
                  </a:lnTo>
                  <a:cubicBezTo>
                    <a:pt x="12840" y="65940"/>
                    <a:pt x="-3352" y="86895"/>
                    <a:pt x="15698" y="98325"/>
                  </a:cubicBezTo>
                  <a:lnTo>
                    <a:pt x="34748" y="107850"/>
                  </a:lnTo>
                  <a:cubicBezTo>
                    <a:pt x="43321" y="111660"/>
                    <a:pt x="53798" y="109755"/>
                    <a:pt x="58560" y="103088"/>
                  </a:cubicBezTo>
                  <a:lnTo>
                    <a:pt x="58560" y="103088"/>
                  </a:lnTo>
                  <a:cubicBezTo>
                    <a:pt x="63323" y="96420"/>
                    <a:pt x="60465" y="87848"/>
                    <a:pt x="52846" y="83085"/>
                  </a:cubicBezTo>
                  <a:lnTo>
                    <a:pt x="46178" y="79275"/>
                  </a:lnTo>
                  <a:cubicBezTo>
                    <a:pt x="55703" y="83085"/>
                    <a:pt x="67133" y="82133"/>
                    <a:pt x="72848" y="74513"/>
                  </a:cubicBezTo>
                  <a:lnTo>
                    <a:pt x="72848" y="74513"/>
                  </a:lnTo>
                  <a:cubicBezTo>
                    <a:pt x="76658" y="67845"/>
                    <a:pt x="72848" y="57368"/>
                    <a:pt x="63323" y="52605"/>
                  </a:cubicBezTo>
                  <a:close/>
                </a:path>
              </a:pathLst>
            </a:custGeom>
            <a:solidFill>
              <a:srgbClr val="FFC9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198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</a:endParaRPr>
            </a:p>
          </p:txBody>
        </p:sp>
      </p:grpSp>
      <p:pic>
        <p:nvPicPr>
          <p:cNvPr id="233" name="Picture 232">
            <a:extLst>
              <a:ext uri="{FF2B5EF4-FFF2-40B4-BE49-F238E27FC236}">
                <a16:creationId xmlns:a16="http://schemas.microsoft.com/office/drawing/2014/main" xmlns="" id="{1DC69BB8-53E7-4B36-80AB-B8673BCA409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25" y="4374651"/>
            <a:ext cx="792644" cy="1036736"/>
          </a:xfrm>
          <a:prstGeom prst="rect">
            <a:avLst/>
          </a:prstGeom>
        </p:spPr>
      </p:pic>
      <p:sp>
        <p:nvSpPr>
          <p:cNvPr id="237" name="TextBox 236"/>
          <p:cNvSpPr txBox="1"/>
          <p:nvPr/>
        </p:nvSpPr>
        <p:spPr>
          <a:xfrm>
            <a:off x="5228515" y="3650453"/>
            <a:ext cx="30926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ЭМЧ ХҮРЭЛЦЭХҮЙЦ БАЙДАЛ</a:t>
            </a:r>
          </a:p>
          <a:p>
            <a:endParaRPr lang="mn-MN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mn-MN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Өрх – 10 эмч, 1 эмч 2018 хүн </a:t>
            </a:r>
            <a:r>
              <a:rPr lang="mn-M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 - 1800- 2000 хүнд    </a:t>
            </a:r>
          </a:p>
          <a:p>
            <a:pPr algn="ctr"/>
            <a:r>
              <a:rPr lang="mn-M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1 их эмч</a:t>
            </a:r>
          </a:p>
          <a:p>
            <a:r>
              <a:rPr lang="mn-MN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Сумын ЭМТ</a:t>
            </a:r>
          </a:p>
          <a:p>
            <a:r>
              <a:rPr lang="mn-MN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эмч  44, 1 эмчид 1022</a:t>
            </a:r>
          </a:p>
          <a:p>
            <a:r>
              <a:rPr lang="mn-M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  1 их эмчид 1200 хүн </a:t>
            </a:r>
            <a:endParaRPr lang="mn-MN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8" name="TextBox 237"/>
          <p:cNvSpPr txBox="1"/>
          <p:nvPr/>
        </p:nvSpPr>
        <p:spPr>
          <a:xfrm>
            <a:off x="8606267" y="3644206"/>
            <a:ext cx="34642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400" b="1" dirty="0">
                <a:solidFill>
                  <a:srgbClr val="0070C0"/>
                </a:solidFill>
              </a:rPr>
              <a:t>СУВИЛАГЧ ХҮРЭЛЦЭХҮЙЦ БАЙДАЛ</a:t>
            </a:r>
          </a:p>
          <a:p>
            <a:endParaRPr lang="mn-MN" sz="1400" b="1" dirty="0">
              <a:solidFill>
                <a:srgbClr val="0070C0"/>
              </a:solidFill>
            </a:endParaRPr>
          </a:p>
          <a:p>
            <a:r>
              <a:rPr lang="mn-MN" sz="1400" b="1" dirty="0">
                <a:solidFill>
                  <a:srgbClr val="0070C0"/>
                </a:solidFill>
              </a:rPr>
              <a:t> Өрх – 8 сувилагчтай, 12-22</a:t>
            </a:r>
          </a:p>
          <a:p>
            <a:r>
              <a:rPr lang="mn-MN" sz="1400" b="1" dirty="0">
                <a:solidFill>
                  <a:srgbClr val="FF0000"/>
                </a:solidFill>
              </a:rPr>
              <a:t>Стандарт – 1 эмчид 2-3 сувилагч</a:t>
            </a:r>
          </a:p>
          <a:p>
            <a:endParaRPr lang="mn-MN" sz="1400" b="1" dirty="0">
              <a:solidFill>
                <a:srgbClr val="FF0000"/>
              </a:solidFill>
            </a:endParaRPr>
          </a:p>
          <a:p>
            <a:r>
              <a:rPr lang="mn-MN" sz="1400" b="1" dirty="0">
                <a:solidFill>
                  <a:srgbClr val="0070C0"/>
                </a:solidFill>
              </a:rPr>
              <a:t> Сумын ЭМТ</a:t>
            </a:r>
          </a:p>
          <a:p>
            <a:r>
              <a:rPr lang="mn-MN" sz="1400" b="1" dirty="0">
                <a:solidFill>
                  <a:srgbClr val="0070C0"/>
                </a:solidFill>
              </a:rPr>
              <a:t>Сувилагч 105, 1 сувилагч -27</a:t>
            </a:r>
          </a:p>
          <a:p>
            <a:r>
              <a:rPr lang="mn-MN" sz="1400" b="1" dirty="0">
                <a:solidFill>
                  <a:srgbClr val="FF0000"/>
                </a:solidFill>
              </a:rPr>
              <a:t>Стандарт  1 их эмчид 2-3 сувилагч</a:t>
            </a:r>
            <a:endParaRPr lang="mn-MN" sz="1400" b="1" dirty="0">
              <a:solidFill>
                <a:srgbClr val="0070C0"/>
              </a:solidFill>
            </a:endParaRPr>
          </a:p>
        </p:txBody>
      </p:sp>
      <p:sp>
        <p:nvSpPr>
          <p:cNvPr id="239" name="TextBox 238"/>
          <p:cNvSpPr txBox="1"/>
          <p:nvPr/>
        </p:nvSpPr>
        <p:spPr>
          <a:xfrm>
            <a:off x="5043158" y="5557861"/>
            <a:ext cx="6755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mn-MN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Эмч сувилагчийн тоо харилцан адилгүй зарим газар дутагдалтай  байгаа нь ЭМАШТҮ-г жигд хүртээмжтэй үзүүлэхэд бэрхшээл үүсгэж байна.</a:t>
            </a:r>
          </a:p>
        </p:txBody>
      </p:sp>
      <p:pic>
        <p:nvPicPr>
          <p:cNvPr id="226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80" t="16329" r="1552" b="72214"/>
          <a:stretch/>
        </p:blipFill>
        <p:spPr bwMode="auto">
          <a:xfrm>
            <a:off x="-2" y="5894025"/>
            <a:ext cx="2796990" cy="96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1787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073" y="3700631"/>
            <a:ext cx="824000" cy="7715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549" y="6294669"/>
            <a:ext cx="322374" cy="3177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744222" y="411574"/>
            <a:ext cx="1864297" cy="466048"/>
          </a:xfrm>
          <a:prstGeom prst="rect">
            <a:avLst/>
          </a:prstGeom>
          <a:solidFill>
            <a:srgbClr val="05134E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92000"/>
              </a:lnSpc>
            </a:pPr>
            <a:r>
              <a:rPr lang="mn" sz="600" b="1">
                <a:solidFill>
                  <a:srgbClr val="FFFFFF"/>
                </a:solidFill>
                <a:latin typeface="Arial"/>
              </a:rPr>
              <a:t>ЭРҮҮЛ МЭНДИЙН САЛБАРЫН</a:t>
            </a:r>
          </a:p>
          <a:p>
            <a:pPr algn="r">
              <a:lnSpc>
                <a:spcPct val="92000"/>
              </a:lnSpc>
            </a:pPr>
            <a:r>
              <a:rPr lang="mn" sz="1300" b="1">
                <a:solidFill>
                  <a:srgbClr val="74CADB"/>
                </a:solidFill>
                <a:latin typeface="Arial"/>
              </a:rPr>
              <a:t>^■&gt;1 </a:t>
            </a:r>
            <a:r>
              <a:rPr lang="mn" sz="500" b="1">
                <a:solidFill>
                  <a:srgbClr val="FFFFFF"/>
                </a:solidFill>
                <a:latin typeface="Arial"/>
              </a:rPr>
              <a:t>УДИРДАХ АЖИЛТНЫ ЗӨВЛӨГӨӨН</a:t>
            </a:r>
          </a:p>
          <a:p>
            <a:pPr indent="177089">
              <a:lnSpc>
                <a:spcPct val="92000"/>
              </a:lnSpc>
            </a:pPr>
            <a:r>
              <a:rPr lang="mn" sz="1300" b="1">
                <a:solidFill>
                  <a:srgbClr val="74CADB"/>
                </a:solidFill>
                <a:latin typeface="Arial"/>
              </a:rPr>
              <a:t>и 2022</a:t>
            </a:r>
          </a:p>
        </p:txBody>
      </p:sp>
      <p:sp>
        <p:nvSpPr>
          <p:cNvPr id="6" name="Rectangle 5"/>
          <p:cNvSpPr/>
          <p:nvPr/>
        </p:nvSpPr>
        <p:spPr>
          <a:xfrm>
            <a:off x="1974265" y="1925227"/>
            <a:ext cx="6112545" cy="629467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mn" sz="2000" b="1" dirty="0">
                <a:solidFill>
                  <a:srgbClr val="203864"/>
                </a:solidFill>
                <a:latin typeface="Tahoma"/>
              </a:rPr>
              <a:t>ЭРҮҮЛ МЭНДИЙН </a:t>
            </a:r>
            <a:r>
              <a:rPr lang="mn-MN" sz="2000" b="1" dirty="0">
                <a:solidFill>
                  <a:srgbClr val="203864"/>
                </a:solidFill>
                <a:latin typeface="Tahoma"/>
              </a:rPr>
              <a:t> ТУСЛАМЖ ҮЙЛЧИЛГЭЭНИЙ ӨНӨӨГИЙН БАЙДАЛ, ХӨРӨНГӨ ОРУУЛАЛТ  </a:t>
            </a:r>
            <a:endParaRPr lang="mn" sz="2000" b="1" dirty="0">
              <a:solidFill>
                <a:srgbClr val="203864"/>
              </a:solidFill>
              <a:latin typeface="Tahom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449549" y="1958005"/>
            <a:ext cx="1672697" cy="296576"/>
          </a:xfrm>
          <a:prstGeom prst="rect">
            <a:avLst/>
          </a:prstGeom>
          <a:solidFill>
            <a:srgbClr val="04124E"/>
          </a:solidFill>
        </p:spPr>
        <p:txBody>
          <a:bodyPr wrap="none" lIns="0" tIns="0" rIns="0" bIns="0">
            <a:noAutofit/>
          </a:bodyPr>
          <a:lstStyle/>
          <a:p>
            <a:pPr algn="r"/>
            <a:endParaRPr lang="mn" sz="2800" b="1" dirty="0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89652" y="3888063"/>
            <a:ext cx="4415005" cy="58407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mn-MN" sz="2000" b="1" dirty="0">
                <a:solidFill>
                  <a:srgbClr val="203864"/>
                </a:solidFill>
                <a:latin typeface="Tahoma"/>
              </a:rPr>
              <a:t>2022</a:t>
            </a:r>
            <a:r>
              <a:rPr lang="mn" sz="2000" b="1" dirty="0">
                <a:solidFill>
                  <a:srgbClr val="203864"/>
                </a:solidFill>
                <a:latin typeface="Tahoma"/>
              </a:rPr>
              <a:t> ОНД ХЭРЭГЖҮҮЛЭХ ҮЙЛ АЖИЛЛАГАА</a:t>
            </a:r>
          </a:p>
        </p:txBody>
      </p:sp>
      <p:sp>
        <p:nvSpPr>
          <p:cNvPr id="9" name="Rectangle 8"/>
          <p:cNvSpPr/>
          <p:nvPr/>
        </p:nvSpPr>
        <p:spPr>
          <a:xfrm>
            <a:off x="590006" y="6479273"/>
            <a:ext cx="444025" cy="15131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just"/>
            <a:r>
              <a:rPr lang="mn" sz="400" b="1">
                <a:solidFill>
                  <a:srgbClr val="354965"/>
                </a:solidFill>
                <a:latin typeface="Arial"/>
              </a:rPr>
              <a:t>ЭРҮҮЛ</a:t>
            </a:r>
          </a:p>
          <a:p>
            <a:pPr algn="just"/>
            <a:r>
              <a:rPr lang="mn" sz="400" b="1">
                <a:solidFill>
                  <a:srgbClr val="354965"/>
                </a:solidFill>
                <a:latin typeface="Arial"/>
              </a:rPr>
              <a:t>МЭНДИЙН ЯАМ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37" t="14617" r="1111" b="5712"/>
          <a:stretch/>
        </p:blipFill>
        <p:spPr bwMode="auto">
          <a:xfrm>
            <a:off x="8717080" y="0"/>
            <a:ext cx="346866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2" t="19753" r="47183" b="63263"/>
          <a:stretch/>
        </p:blipFill>
        <p:spPr bwMode="auto">
          <a:xfrm>
            <a:off x="77083" y="5185032"/>
            <a:ext cx="3108852" cy="1445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073" y="1976809"/>
            <a:ext cx="824000" cy="78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9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0843773"/>
              </p:ext>
            </p:extLst>
          </p:nvPr>
        </p:nvGraphicFramePr>
        <p:xfrm>
          <a:off x="4109421" y="1219186"/>
          <a:ext cx="4092836" cy="2221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3E1C80C-9E1E-4807-844F-64E7802917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841" t="27891" r="26595" b="61174"/>
          <a:stretch/>
        </p:blipFill>
        <p:spPr>
          <a:xfrm>
            <a:off x="9761517" y="0"/>
            <a:ext cx="2430483" cy="771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44122" y="909000"/>
            <a:ext cx="31197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600" dirty="0"/>
              <a:t>    </a:t>
            </a:r>
            <a:r>
              <a:rPr lang="mn-MN" sz="1600" dirty="0">
                <a:solidFill>
                  <a:srgbClr val="002060"/>
                </a:solidFill>
              </a:rPr>
              <a:t>Ажилласан жил </a:t>
            </a:r>
            <a:r>
              <a:rPr lang="mn-MN" sz="1600" dirty="0">
                <a:solidFill>
                  <a:srgbClr val="FF0000"/>
                </a:solidFill>
              </a:rPr>
              <a:t>/60.6%/ </a:t>
            </a:r>
            <a:endParaRPr lang="en-US" sz="1600" dirty="0">
              <a:solidFill>
                <a:srgbClr val="FF0000"/>
              </a:solidFill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0930397"/>
              </p:ext>
            </p:extLst>
          </p:nvPr>
        </p:nvGraphicFramePr>
        <p:xfrm>
          <a:off x="7971416" y="1034520"/>
          <a:ext cx="3775935" cy="2978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939605" y="1038092"/>
            <a:ext cx="1871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6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mn-MN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 </a:t>
            </a:r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mn-MN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53.8%/ </a:t>
            </a:r>
            <a:endParaRPr lang="en-U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6773142"/>
              </p:ext>
            </p:extLst>
          </p:nvPr>
        </p:nvGraphicFramePr>
        <p:xfrm>
          <a:off x="4432151" y="4050254"/>
          <a:ext cx="3431688" cy="2350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30762" y="3471113"/>
            <a:ext cx="30318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600" dirty="0"/>
              <a:t>    </a:t>
            </a:r>
            <a:r>
              <a:rPr lang="mn-MN" sz="1600" dirty="0">
                <a:solidFill>
                  <a:srgbClr val="002060"/>
                </a:solidFill>
              </a:rPr>
              <a:t>Мэргэжлийн зэрэг </a:t>
            </a:r>
            <a:r>
              <a:rPr lang="mn-MN" sz="1600" dirty="0">
                <a:solidFill>
                  <a:srgbClr val="FF0000"/>
                </a:solidFill>
              </a:rPr>
              <a:t>/90%/ 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73" y="2286899"/>
            <a:ext cx="25603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Хүний нөөцийн хөгжил   </a:t>
            </a:r>
          </a:p>
          <a:p>
            <a:pPr algn="ctr"/>
            <a:r>
              <a:rPr lang="mn-MN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анхан шат /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39144" y="4291709"/>
            <a:ext cx="38942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mn-MN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Эрүүл мэндийн ажилтны ур чадварыг нэмэгдүүлэх, тогтвор сууришилтай ажиллуулах урамшуулах, дэмжих, сэтгэл ханамжийг дээшлүүлэх, нийгмийн баталгааг хангах чиглэлээр </a:t>
            </a:r>
            <a:r>
              <a:rPr lang="mn-MN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шийдвэр гаргагчийн оролцоо чухал байна. </a:t>
            </a:r>
            <a:r>
              <a:rPr lang="mn-MN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/Байр орон сууц/ 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80" t="16329" r="1552" b="72214"/>
          <a:stretch/>
        </p:blipFill>
        <p:spPr bwMode="auto">
          <a:xfrm>
            <a:off x="-2" y="5894025"/>
            <a:ext cx="2796990" cy="96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8973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3E1C80C-9E1E-4807-844F-64E7802917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841" t="27891" r="26595" b="61174"/>
          <a:stretch/>
        </p:blipFill>
        <p:spPr>
          <a:xfrm>
            <a:off x="9761517" y="0"/>
            <a:ext cx="2430483" cy="771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60424" y="289129"/>
            <a:ext cx="5916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16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en-U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73" y="2480537"/>
            <a:ext cx="2560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ЭМАШТҮ-ний хүрэлцэхүйц байдлын үнэлгээ</a:t>
            </a:r>
            <a:endParaRPr lang="en-US" sz="24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87891"/>
              </p:ext>
            </p:extLst>
          </p:nvPr>
        </p:nvGraphicFramePr>
        <p:xfrm>
          <a:off x="4535091" y="950217"/>
          <a:ext cx="7427412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1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75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60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4106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mn-MN" sz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Д/д</a:t>
                      </a:r>
                      <a:endParaRPr lang="en-US" sz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sz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Үзүүлэлт</a:t>
                      </a:r>
                      <a:endParaRPr lang="en-US" sz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sz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Зорилт</a:t>
                      </a:r>
                      <a:endParaRPr lang="en-US" sz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mn-MN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mn-MN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Эрүүл мэндийн дэд бүтцийн үзүүлэлт</a:t>
                      </a:r>
                      <a:endParaRPr lang="en-US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mn-MN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Хэвтэн эмчлүүлэх  нягтрал 10.000 хүн амд</a:t>
                      </a:r>
                      <a:r>
                        <a:rPr lang="mn-MN" sz="1200" b="1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180</a:t>
                      </a:r>
                    </a:p>
                    <a:p>
                      <a:pPr algn="just"/>
                      <a:r>
                        <a:rPr lang="mn-MN" sz="1200" b="1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Байгууллагын нягтрал 10.000 хүн амд 15</a:t>
                      </a:r>
                    </a:p>
                    <a:p>
                      <a:pPr algn="just"/>
                      <a:endParaRPr lang="en-US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mn-MN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mn-MN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Эрүүл</a:t>
                      </a:r>
                      <a:r>
                        <a:rPr lang="mn-MN" sz="1200" b="1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мэндийн ажиллах хүчний үзүүлэлт</a:t>
                      </a:r>
                      <a:endParaRPr lang="en-US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mn-MN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10000</a:t>
                      </a:r>
                      <a:r>
                        <a:rPr lang="mn-MN" sz="1200" b="1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хүн амд 23 байхаас 37.9 ногдож байна.</a:t>
                      </a:r>
                      <a:endParaRPr lang="en-US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mn-MN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mn-MN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Үйлчилгээний ашиглалтын үзүүлэлт</a:t>
                      </a:r>
                      <a:endParaRPr lang="en-US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en-US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mn-MN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Амбулаторийн</a:t>
                      </a:r>
                      <a:r>
                        <a:rPr lang="mn-MN" sz="1200" b="1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үйлчилгээний ашиглалтын үзүүлэлт:</a:t>
                      </a:r>
                    </a:p>
                    <a:p>
                      <a:pPr algn="just"/>
                      <a:r>
                        <a:rPr lang="mn-MN" sz="1200" b="1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нэг хүнд ногдох амбулаторийн үзлэг 0.4</a:t>
                      </a:r>
                    </a:p>
                    <a:p>
                      <a:pPr algn="just"/>
                      <a:r>
                        <a:rPr lang="mn-MN" sz="1200" b="1" baseline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Стандарт 5 </a:t>
                      </a:r>
                    </a:p>
                    <a:p>
                      <a:pPr algn="just"/>
                      <a:r>
                        <a:rPr lang="mn-MN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Хэвтүүлэн</a:t>
                      </a:r>
                      <a:r>
                        <a:rPr lang="mn-MN" sz="1200" b="1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эмчлэх</a:t>
                      </a:r>
                      <a:r>
                        <a:rPr lang="mn-MN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үйлчилгээний ашиглалтын үзүүлэлт :  24.8 </a:t>
                      </a:r>
                    </a:p>
                    <a:p>
                      <a:pPr algn="just"/>
                      <a:r>
                        <a:rPr lang="mn-MN" sz="1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Стандарт</a:t>
                      </a:r>
                      <a:r>
                        <a:rPr lang="mn-MN" sz="1200" b="1" baseline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15</a:t>
                      </a:r>
                      <a:endParaRPr lang="en-US" sz="12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mn-MN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mn-MN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Үйлчилгээний хүрэлцэхүйц байдлын үзүүлэлт</a:t>
                      </a:r>
                      <a:endParaRPr lang="en-US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en-US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mn-MN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ХАНГАЛТГҮЙ –ХҮРЭЛЦЭХҮЙЦ</a:t>
                      </a:r>
                      <a:r>
                        <a:rPr lang="mn-MN" sz="1200" b="1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БАЙДАЛ БАГА БАЙНА</a:t>
                      </a:r>
                      <a:endParaRPr lang="en-US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535090" y="4591501"/>
            <a:ext cx="742741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Дүгнэлт: </a:t>
            </a:r>
          </a:p>
          <a:p>
            <a:pPr marL="342900" indent="-342900">
              <a:buFont typeface="+mj-lt"/>
              <a:buAutoNum type="arabicPeriod"/>
            </a:pPr>
            <a:r>
              <a:rPr lang="mn-MN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Жилд 1 үйлчлүүлэгчид ногдох амбулаторийн үзлэг дөнгөж  0.4 байгаа нь хүрэлцэхүйц байдлын оноог бууруулах гол үзүүлэлт болж байна.</a:t>
            </a:r>
          </a:p>
          <a:p>
            <a:pPr marL="342900" indent="-342900">
              <a:buFont typeface="+mj-lt"/>
              <a:buAutoNum type="arabicPeriod"/>
            </a:pPr>
            <a:r>
              <a:rPr lang="mn-MN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Иргэдийн хүлээлтэнд хүрэхгүй байна.</a:t>
            </a:r>
          </a:p>
          <a:p>
            <a:pPr marL="342900" indent="-342900">
              <a:buFont typeface="+mj-lt"/>
              <a:buAutoNum type="arabicPeriod"/>
            </a:pPr>
            <a:r>
              <a:rPr lang="mn-MN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Анхан шатны эрүүл мэндийн төвөөр  үзүүлэхгүй,  эрт илрүүлэх, урьдчилан сэргийлэх  үзлэг хамрагдахгүй шатлал алгасаж үзүүлж байна. </a:t>
            </a:r>
          </a:p>
          <a:p>
            <a:pPr marL="342900" indent="-342900">
              <a:buFont typeface="+mj-lt"/>
              <a:buAutoNum type="arabicPeriod"/>
            </a:pP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80" t="16329" r="1552" b="72214"/>
          <a:stretch/>
        </p:blipFill>
        <p:spPr bwMode="auto">
          <a:xfrm>
            <a:off x="-2" y="5894025"/>
            <a:ext cx="2807748" cy="96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00965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41" t="29200" r="18706" b="13827"/>
          <a:stretch/>
        </p:blipFill>
        <p:spPr bwMode="auto">
          <a:xfrm>
            <a:off x="3478309" y="0"/>
            <a:ext cx="8713692" cy="6607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80" t="16329" r="1552" b="72214"/>
          <a:stretch/>
        </p:blipFill>
        <p:spPr bwMode="auto">
          <a:xfrm>
            <a:off x="-2" y="5894025"/>
            <a:ext cx="2796990" cy="96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90236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3E1C80C-9E1E-4807-844F-64E7802917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841" t="27891" r="26595" b="61174"/>
          <a:stretch/>
        </p:blipFill>
        <p:spPr>
          <a:xfrm>
            <a:off x="9761517" y="0"/>
            <a:ext cx="2430483" cy="771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60424" y="289129"/>
            <a:ext cx="5916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ҮНДСЭН ТОНОГ ТӨХӨӨРӨМЖИЙН ХАНГАЛТ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73" y="2480537"/>
            <a:ext cx="256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ЭМАШТҮ-НИЙ ЕРӨНХИЙ БАЙДАЛ</a:t>
            </a:r>
            <a:endParaRPr lang="en-US" sz="24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566865660"/>
              </p:ext>
            </p:extLst>
          </p:nvPr>
        </p:nvGraphicFramePr>
        <p:xfrm>
          <a:off x="5060424" y="1516354"/>
          <a:ext cx="6310409" cy="3989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6552991" y="2534987"/>
            <a:ext cx="4120596" cy="684209"/>
            <a:chOff x="1444631" y="0"/>
            <a:chExt cx="4120596" cy="684209"/>
          </a:xfrm>
        </p:grpSpPr>
        <p:sp>
          <p:nvSpPr>
            <p:cNvPr id="15" name="Round Same Side Corner Rectangle 14"/>
            <p:cNvSpPr/>
            <p:nvPr/>
          </p:nvSpPr>
          <p:spPr>
            <a:xfrm rot="5400000">
              <a:off x="3162824" y="-1718193"/>
              <a:ext cx="684209" cy="4120596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ound Same Side Corner Rectangle 4"/>
            <p:cNvSpPr/>
            <p:nvPr/>
          </p:nvSpPr>
          <p:spPr>
            <a:xfrm>
              <a:off x="1444631" y="33400"/>
              <a:ext cx="4087196" cy="6174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1430" rIns="11430" bIns="11430" numCol="1" spcCol="1270" anchor="ctr" anchorCtr="0">
              <a:noAutofit/>
            </a:bodyPr>
            <a:lstStyle/>
            <a:p>
              <a:pPr marL="228600" lvl="1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mn-MN" sz="1800" b="1" kern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2-р зэрэглэл</a:t>
              </a:r>
              <a:endParaRPr lang="en-US" sz="1800" kern="1200" dirty="0">
                <a:solidFill>
                  <a:srgbClr val="002060"/>
                </a:solidFill>
              </a:endParaRPr>
            </a:p>
            <a:p>
              <a:pPr marL="228600" lvl="1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mn-MN" sz="1800" b="1" kern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mn-MN" sz="1800" b="1" kern="1200" dirty="0">
                  <a:solidFill>
                    <a:srgbClr val="002060"/>
                  </a:solidFill>
                </a:rPr>
                <a:t>Дундаж хангалтын хувь - 70</a:t>
              </a:r>
              <a:endParaRPr lang="en-US" sz="1800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552990" y="3501449"/>
            <a:ext cx="4120596" cy="684209"/>
            <a:chOff x="1444631" y="0"/>
            <a:chExt cx="4120596" cy="684209"/>
          </a:xfrm>
        </p:grpSpPr>
        <p:sp>
          <p:nvSpPr>
            <p:cNvPr id="21" name="Round Same Side Corner Rectangle 20"/>
            <p:cNvSpPr/>
            <p:nvPr/>
          </p:nvSpPr>
          <p:spPr>
            <a:xfrm rot="5400000">
              <a:off x="3162824" y="-1718193"/>
              <a:ext cx="684209" cy="4120596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ound Same Side Corner Rectangle 4"/>
            <p:cNvSpPr/>
            <p:nvPr/>
          </p:nvSpPr>
          <p:spPr>
            <a:xfrm>
              <a:off x="1444631" y="33400"/>
              <a:ext cx="4087196" cy="6174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1430" rIns="11430" bIns="11430" numCol="1" spcCol="1270" anchor="ctr" anchorCtr="0">
              <a:noAutofit/>
            </a:bodyPr>
            <a:lstStyle/>
            <a:p>
              <a:pPr marL="228600" lvl="1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mn-MN" sz="1800" b="1" kern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3-р зэрэглэл</a:t>
              </a:r>
              <a:endParaRPr lang="en-US" sz="1800" kern="1200" dirty="0">
                <a:solidFill>
                  <a:srgbClr val="002060"/>
                </a:solidFill>
              </a:endParaRPr>
            </a:p>
            <a:p>
              <a:pPr marL="228600" lvl="1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mn-MN" sz="1800" b="1" kern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mn-MN" sz="1800" b="1" kern="1200" dirty="0">
                  <a:solidFill>
                    <a:srgbClr val="002060"/>
                  </a:solidFill>
                </a:rPr>
                <a:t>Дундаж хангалтын хувь -67.2</a:t>
              </a:r>
              <a:endParaRPr lang="en-US" sz="1800" kern="1200" dirty="0">
                <a:solidFill>
                  <a:srgbClr val="002060"/>
                </a:solidFill>
              </a:endParaRPr>
            </a:p>
          </p:txBody>
        </p:sp>
      </p:grp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80" t="16329" r="1552" b="72214"/>
          <a:stretch/>
        </p:blipFill>
        <p:spPr bwMode="auto">
          <a:xfrm>
            <a:off x="-2" y="5894025"/>
            <a:ext cx="2807748" cy="96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6528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3E1C80C-9E1E-4807-844F-64E7802917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841" t="27891" r="26595" b="61174"/>
          <a:stretch/>
        </p:blipFill>
        <p:spPr>
          <a:xfrm>
            <a:off x="9761517" y="0"/>
            <a:ext cx="2430483" cy="771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99151" y="277044"/>
            <a:ext cx="5916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ОНОШИЛГООНЫ ЧАДАВХИ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73" y="2480537"/>
            <a:ext cx="256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ЭМАШТҮ-НИЙ ЕРӨНХИЙ БАЙДАЛ</a:t>
            </a:r>
            <a:endParaRPr lang="en-US" sz="24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80482C5-84B3-43D7-9A65-F4B7CB2EBA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128" y="1128151"/>
            <a:ext cx="1158175" cy="8756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27386" y="1172762"/>
            <a:ext cx="5830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Түргэвчилсэн оношлуурын хангалт 75% </a:t>
            </a:r>
          </a:p>
          <a:p>
            <a:r>
              <a:rPr lang="mn-MN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Лабораторийн багаж тоног төхөөрөмжийн хангалт 50%</a:t>
            </a:r>
          </a:p>
          <a:p>
            <a:r>
              <a:rPr lang="mn-MN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Нийт 61 лабораторийн үзүүлэлт үзэх ёстой  /</a:t>
            </a:r>
            <a:r>
              <a:rPr lang="mn-MN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43.4-63 хувь /</a:t>
            </a:r>
            <a:endParaRPr lang="en-U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543BAEB3-CE94-4E92-AC71-50AE16CDA4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427" y="2066991"/>
            <a:ext cx="903640" cy="82089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23067" y="2283406"/>
            <a:ext cx="3534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Хүний нөөц – лаборант 6/ 40% 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news.zindaa.mn/images/news/origin/13/mobail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6" t="15673" r="3465" b="9904"/>
          <a:stretch/>
        </p:blipFill>
        <p:spPr bwMode="auto">
          <a:xfrm>
            <a:off x="4899151" y="3083921"/>
            <a:ext cx="823915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817345" y="3083921"/>
            <a:ext cx="44024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Мобайл технологи хангалтын хувь -100</a:t>
            </a:r>
          </a:p>
          <a:p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Хэвлийн эхоны аппарат хувь -95</a:t>
            </a:r>
          </a:p>
          <a:p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Дижитал рентген -3/20%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38054" y="4236782"/>
            <a:ext cx="36394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Хийгдсэн оношилгоо</a:t>
            </a:r>
          </a:p>
          <a:p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Эхо – 3331</a:t>
            </a:r>
          </a:p>
          <a:p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Зүрхний цахилгаан бичлэг-803</a:t>
            </a:r>
          </a:p>
          <a:p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Рентген /1010 -Баяндэлгэр</a:t>
            </a:r>
          </a:p>
          <a:p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19427" y="5563503"/>
            <a:ext cx="67513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Дүгнэлт: Бүрэн ажиллагаатай боловч ашиглалт хангалтгүй байна. /Гүйцэтгэлийн санхүүжилт, хүний нөөц сургах, эмнэлгийн тоног төхөөрөмжийг ашиглах сургалт/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80" t="16329" r="1552" b="72214"/>
          <a:stretch/>
        </p:blipFill>
        <p:spPr bwMode="auto">
          <a:xfrm>
            <a:off x="-2" y="5894025"/>
            <a:ext cx="2807748" cy="96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9062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3E1C80C-9E1E-4807-844F-64E7802917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841" t="27891" r="26595" b="61174"/>
          <a:stretch/>
        </p:blipFill>
        <p:spPr>
          <a:xfrm>
            <a:off x="185339" y="178130"/>
            <a:ext cx="1741714" cy="58189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058327" y="284409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n-MN" dirty="0">
                <a:solidFill>
                  <a:srgbClr val="002060"/>
                </a:solidFill>
              </a:rPr>
              <a:t>  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0841" y="4936680"/>
            <a:ext cx="11137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mn-MN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/>
            <a:r>
              <a:rPr lang="mn-MN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5676941"/>
              </p:ext>
            </p:extLst>
          </p:nvPr>
        </p:nvGraphicFramePr>
        <p:xfrm>
          <a:off x="329662" y="1394437"/>
          <a:ext cx="6015543" cy="3416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/>
          <p:cNvSpPr/>
          <p:nvPr/>
        </p:nvSpPr>
        <p:spPr>
          <a:xfrm>
            <a:off x="839190" y="1000730"/>
            <a:ext cx="5169342" cy="523218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pPr algn="ctr"/>
            <a:r>
              <a:rPr lang="mn-M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Хүн амын өвчлөлийн тэргүүлэх 5 шалтгаан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mn-M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/10000 хүн амд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0033095"/>
              </p:ext>
            </p:extLst>
          </p:nvPr>
        </p:nvGraphicFramePr>
        <p:xfrm>
          <a:off x="6336254" y="1397161"/>
          <a:ext cx="5588173" cy="3228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ectangle 9"/>
          <p:cNvSpPr/>
          <p:nvPr/>
        </p:nvSpPr>
        <p:spPr>
          <a:xfrm>
            <a:off x="6096000" y="93917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mn-MN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Нас баралтын тэргүүлэх шалтгаан</a:t>
            </a:r>
            <a:endParaRPr lang="en-US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mn-MN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/10000 хүн амд/</a:t>
            </a:r>
            <a:endPara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70561" y="4475016"/>
            <a:ext cx="92508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mn-MN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mn-MN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Нийт нас баралтын 30-35 %</a:t>
            </a:r>
            <a:r>
              <a:rPr lang="mn-MN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хорт хавдар, Элэгний хорт хавдрын нас баралт 48-50%</a:t>
            </a:r>
          </a:p>
          <a:p>
            <a:pPr lvl="0" algn="ctr"/>
            <a:endParaRPr lang="mn-MN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mn-MN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mn-MN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mn-MN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78705" y="284409"/>
            <a:ext cx="3769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n-MN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ЭРҮҮЛ МЭНДИЙН ҮЗҮҮЛЭЛТ</a:t>
            </a:r>
            <a:r>
              <a:rPr lang="mn-MN" dirty="0"/>
              <a:t>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380938" y="4921291"/>
            <a:ext cx="92551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n-M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Сүүлийн 10 жилд </a:t>
            </a:r>
            <a:r>
              <a:rPr lang="mn-M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элэгний хорт хавдраар 724 хүн </a:t>
            </a:r>
            <a:r>
              <a:rPr lang="mn-M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өвчилснөөс </a:t>
            </a:r>
            <a:r>
              <a:rPr lang="mn-MN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636 буюу 88,3 </a:t>
            </a:r>
            <a:r>
              <a:rPr lang="mn-M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хувь нас барсан байна 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12192000" cy="767997"/>
          </a:xfrm>
          <a:prstGeom prst="rect">
            <a:avLst/>
          </a:prstGeom>
          <a:solidFill>
            <a:srgbClr val="04124E"/>
          </a:solidFill>
        </p:spPr>
        <p:txBody>
          <a:bodyPr wrap="none" lIns="0" tIns="0" rIns="0" bIns="0">
            <a:noAutofit/>
          </a:bodyPr>
          <a:lstStyle/>
          <a:p>
            <a:r>
              <a:rPr lang="mn-MN" sz="2000" b="1" dirty="0">
                <a:solidFill>
                  <a:schemeClr val="bg1"/>
                </a:solidFill>
              </a:rPr>
              <a:t>                                                         </a:t>
            </a:r>
          </a:p>
          <a:p>
            <a:r>
              <a:rPr lang="mn-MN" sz="2400" b="1" dirty="0">
                <a:solidFill>
                  <a:schemeClr val="bg1"/>
                </a:solidFill>
              </a:rPr>
              <a:t>                                            ЭРҮҮЛ МЭНДИЙН ҮЗҮҮЛЭЛТ  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2065468" cy="72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762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le 35"/>
          <p:cNvSpPr/>
          <p:nvPr/>
        </p:nvSpPr>
        <p:spPr>
          <a:xfrm>
            <a:off x="440228" y="1392860"/>
            <a:ext cx="2829325" cy="46574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10119" y="1505677"/>
            <a:ext cx="20338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ХАЛДВАРТ БУС ӨВЧИН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41716" y="1428110"/>
            <a:ext cx="820466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1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ЭРЭГТЭЙ, ЭМЭГТЭЙ ХҮМҮҮСИЙН ДУНДАЖ НАСЛАЛТЫН ЗӨРҮҮ ИХЭСЧ, ЭРЧҮҮД БОГИНО НАСАЛЖ БАЙГААГИЙН ХАМГИЙН ТОМ ШАЛТГААН НЬ </a:t>
            </a:r>
            <a:r>
              <a:rPr kumimoji="0" lang="mn-MN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ХАЛДВАРТ БУС ӨВЧИН </a:t>
            </a:r>
            <a:r>
              <a:rPr kumimoji="0" lang="mn-MN" sz="11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БАЙНА. 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5730" y="2041355"/>
            <a:ext cx="20074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 БАРАЛТ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5267" y="2041355"/>
            <a:ext cx="3012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n-MN" sz="1400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У/С  ҮЗЛЭГ </a:t>
            </a:r>
            <a:r>
              <a:rPr kumimoji="0" lang="mn-MN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ХҮЙСЭЭР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5617029" y="2128232"/>
            <a:ext cx="0" cy="2731301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164482" y="4306795"/>
            <a:ext cx="738765" cy="256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n-MN" b="1" dirty="0">
                <a:solidFill>
                  <a:srgbClr val="43ABE9"/>
                </a:solidFill>
                <a:latin typeface="Calibri" panose="020F0502020204030204"/>
              </a:rPr>
              <a:t>61</a:t>
            </a:r>
            <a:r>
              <a:rPr kumimoji="0" lang="mn-MN" sz="1800" b="1" i="0" u="none" strike="noStrike" kern="1200" cap="none" spc="0" normalizeH="0" baseline="0" noProof="0" dirty="0">
                <a:ln>
                  <a:noFill/>
                </a:ln>
                <a:solidFill>
                  <a:srgbClr val="43ABE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3ABE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13918" y="4368551"/>
            <a:ext cx="654540" cy="256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n-MN" b="1" dirty="0">
                <a:solidFill>
                  <a:srgbClr val="E96CA1"/>
                </a:solidFill>
                <a:latin typeface="Calibri" panose="020F0502020204030204"/>
              </a:rPr>
              <a:t>40 </a:t>
            </a:r>
            <a:r>
              <a:rPr kumimoji="0" lang="mn-MN" sz="1800" b="1" i="0" u="none" strike="noStrike" kern="1200" cap="none" spc="0" normalizeH="0" baseline="0" noProof="0" dirty="0">
                <a:ln>
                  <a:noFill/>
                </a:ln>
                <a:solidFill>
                  <a:srgbClr val="E96CA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E96CA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175579" y="2852354"/>
            <a:ext cx="805058" cy="0"/>
          </a:xfrm>
          <a:prstGeom prst="line">
            <a:avLst/>
          </a:prstGeom>
          <a:ln w="19050">
            <a:solidFill>
              <a:srgbClr val="FF0000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341716" y="2451755"/>
            <a:ext cx="2652441" cy="296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86427" y="4468094"/>
            <a:ext cx="834563" cy="256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3ABE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439226" y="4468094"/>
            <a:ext cx="749196" cy="256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E96CA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842180" y="2426469"/>
            <a:ext cx="1179913" cy="296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928406" y="2923783"/>
            <a:ext cx="1388757" cy="1328327"/>
            <a:chOff x="7397719" y="1685810"/>
            <a:chExt cx="729645" cy="822960"/>
          </a:xfrm>
        </p:grpSpPr>
        <p:sp>
          <p:nvSpPr>
            <p:cNvPr id="22" name="Freeform 96"/>
            <p:cNvSpPr>
              <a:spLocks/>
            </p:cNvSpPr>
            <p:nvPr/>
          </p:nvSpPr>
          <p:spPr bwMode="auto">
            <a:xfrm>
              <a:off x="7397719" y="1824804"/>
              <a:ext cx="278943" cy="683966"/>
            </a:xfrm>
            <a:custGeom>
              <a:avLst/>
              <a:gdLst/>
              <a:ahLst/>
              <a:cxnLst>
                <a:cxn ang="0">
                  <a:pos x="55" y="1"/>
                </a:cxn>
                <a:cxn ang="0">
                  <a:pos x="19" y="0"/>
                </a:cxn>
                <a:cxn ang="0">
                  <a:pos x="0" y="16"/>
                </a:cxn>
                <a:cxn ang="0">
                  <a:pos x="0" y="16"/>
                </a:cxn>
                <a:cxn ang="0">
                  <a:pos x="0" y="18"/>
                </a:cxn>
                <a:cxn ang="0">
                  <a:pos x="0" y="69"/>
                </a:cxn>
                <a:cxn ang="0">
                  <a:pos x="6" y="75"/>
                </a:cxn>
                <a:cxn ang="0">
                  <a:pos x="12" y="69"/>
                </a:cxn>
                <a:cxn ang="0">
                  <a:pos x="12" y="25"/>
                </a:cxn>
                <a:cxn ang="0">
                  <a:pos x="18" y="25"/>
                </a:cxn>
                <a:cxn ang="0">
                  <a:pos x="18" y="68"/>
                </a:cxn>
                <a:cxn ang="0">
                  <a:pos x="18" y="69"/>
                </a:cxn>
                <a:cxn ang="0">
                  <a:pos x="18" y="145"/>
                </a:cxn>
                <a:cxn ang="0">
                  <a:pos x="26" y="153"/>
                </a:cxn>
                <a:cxn ang="0">
                  <a:pos x="34" y="145"/>
                </a:cxn>
                <a:cxn ang="0">
                  <a:pos x="34" y="78"/>
                </a:cxn>
                <a:cxn ang="0">
                  <a:pos x="39" y="78"/>
                </a:cxn>
                <a:cxn ang="0">
                  <a:pos x="39" y="145"/>
                </a:cxn>
                <a:cxn ang="0">
                  <a:pos x="47" y="153"/>
                </a:cxn>
                <a:cxn ang="0">
                  <a:pos x="55" y="145"/>
                </a:cxn>
                <a:cxn ang="0">
                  <a:pos x="55" y="68"/>
                </a:cxn>
                <a:cxn ang="0">
                  <a:pos x="55" y="67"/>
                </a:cxn>
                <a:cxn ang="0">
                  <a:pos x="55" y="25"/>
                </a:cxn>
                <a:cxn ang="0">
                  <a:pos x="60" y="25"/>
                </a:cxn>
                <a:cxn ang="0">
                  <a:pos x="60" y="69"/>
                </a:cxn>
                <a:cxn ang="0">
                  <a:pos x="66" y="75"/>
                </a:cxn>
                <a:cxn ang="0">
                  <a:pos x="73" y="69"/>
                </a:cxn>
                <a:cxn ang="0">
                  <a:pos x="73" y="18"/>
                </a:cxn>
                <a:cxn ang="0">
                  <a:pos x="73" y="16"/>
                </a:cxn>
                <a:cxn ang="0">
                  <a:pos x="73" y="15"/>
                </a:cxn>
                <a:cxn ang="0">
                  <a:pos x="55" y="1"/>
                </a:cxn>
              </a:cxnLst>
              <a:rect l="0" t="0" r="r" b="b"/>
              <a:pathLst>
                <a:path w="73" h="153">
                  <a:moveTo>
                    <a:pt x="55" y="1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5" y="1"/>
                    <a:pt x="0" y="12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3" y="75"/>
                    <a:pt x="6" y="75"/>
                  </a:cubicBezTo>
                  <a:cubicBezTo>
                    <a:pt x="10" y="75"/>
                    <a:pt x="12" y="73"/>
                    <a:pt x="12" y="69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68"/>
                    <a:pt x="18" y="68"/>
                    <a:pt x="18" y="68"/>
                  </a:cubicBezTo>
                  <a:cubicBezTo>
                    <a:pt x="18" y="68"/>
                    <a:pt x="18" y="69"/>
                    <a:pt x="18" y="69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50"/>
                    <a:pt x="21" y="153"/>
                    <a:pt x="26" y="153"/>
                  </a:cubicBezTo>
                  <a:cubicBezTo>
                    <a:pt x="31" y="153"/>
                    <a:pt x="34" y="150"/>
                    <a:pt x="34" y="14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39" y="145"/>
                    <a:pt x="39" y="145"/>
                    <a:pt x="39" y="145"/>
                  </a:cubicBezTo>
                  <a:cubicBezTo>
                    <a:pt x="39" y="150"/>
                    <a:pt x="42" y="153"/>
                    <a:pt x="47" y="153"/>
                  </a:cubicBezTo>
                  <a:cubicBezTo>
                    <a:pt x="52" y="153"/>
                    <a:pt x="55" y="150"/>
                    <a:pt x="55" y="145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5" y="67"/>
                    <a:pt x="55" y="67"/>
                    <a:pt x="55" y="67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69"/>
                    <a:pt x="60" y="69"/>
                    <a:pt x="60" y="69"/>
                  </a:cubicBezTo>
                  <a:cubicBezTo>
                    <a:pt x="60" y="73"/>
                    <a:pt x="63" y="75"/>
                    <a:pt x="66" y="75"/>
                  </a:cubicBezTo>
                  <a:cubicBezTo>
                    <a:pt x="70" y="75"/>
                    <a:pt x="73" y="73"/>
                    <a:pt x="73" y="69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0"/>
                    <a:pt x="67" y="1"/>
                    <a:pt x="55" y="1"/>
                  </a:cubicBezTo>
                  <a:close/>
                </a:path>
              </a:pathLst>
            </a:custGeom>
            <a:solidFill>
              <a:srgbClr val="43ABE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Oval 97"/>
            <p:cNvSpPr>
              <a:spLocks noChangeArrowheads="1"/>
            </p:cNvSpPr>
            <p:nvPr/>
          </p:nvSpPr>
          <p:spPr bwMode="auto">
            <a:xfrm>
              <a:off x="7480457" y="1685831"/>
              <a:ext cx="111105" cy="130799"/>
            </a:xfrm>
            <a:prstGeom prst="ellipse">
              <a:avLst/>
            </a:prstGeom>
            <a:solidFill>
              <a:srgbClr val="43ABE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Oval 98"/>
            <p:cNvSpPr>
              <a:spLocks noChangeArrowheads="1"/>
            </p:cNvSpPr>
            <p:nvPr/>
          </p:nvSpPr>
          <p:spPr bwMode="auto">
            <a:xfrm>
              <a:off x="7884489" y="1685810"/>
              <a:ext cx="118854" cy="123310"/>
            </a:xfrm>
            <a:prstGeom prst="ellipse">
              <a:avLst/>
            </a:prstGeom>
            <a:solidFill>
              <a:srgbClr val="E96CA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99"/>
            <p:cNvSpPr>
              <a:spLocks/>
            </p:cNvSpPr>
            <p:nvPr/>
          </p:nvSpPr>
          <p:spPr bwMode="auto">
            <a:xfrm>
              <a:off x="7757883" y="1835927"/>
              <a:ext cx="369481" cy="672843"/>
            </a:xfrm>
            <a:custGeom>
              <a:avLst/>
              <a:gdLst/>
              <a:ahLst/>
              <a:cxnLst>
                <a:cxn ang="0">
                  <a:pos x="87" y="56"/>
                </a:cxn>
                <a:cxn ang="0">
                  <a:pos x="71" y="9"/>
                </a:cxn>
                <a:cxn ang="0">
                  <a:pos x="61" y="0"/>
                </a:cxn>
                <a:cxn ang="0">
                  <a:pos x="26" y="0"/>
                </a:cxn>
                <a:cxn ang="0">
                  <a:pos x="18" y="4"/>
                </a:cxn>
                <a:cxn ang="0">
                  <a:pos x="17" y="6"/>
                </a:cxn>
                <a:cxn ang="0">
                  <a:pos x="17" y="6"/>
                </a:cxn>
                <a:cxn ang="0">
                  <a:pos x="16" y="7"/>
                </a:cxn>
                <a:cxn ang="0">
                  <a:pos x="1" y="56"/>
                </a:cxn>
                <a:cxn ang="0">
                  <a:pos x="5" y="64"/>
                </a:cxn>
                <a:cxn ang="0">
                  <a:pos x="13" y="60"/>
                </a:cxn>
                <a:cxn ang="0">
                  <a:pos x="25" y="21"/>
                </a:cxn>
                <a:cxn ang="0">
                  <a:pos x="26" y="21"/>
                </a:cxn>
                <a:cxn ang="0">
                  <a:pos x="27" y="21"/>
                </a:cxn>
                <a:cxn ang="0">
                  <a:pos x="9" y="91"/>
                </a:cxn>
                <a:cxn ang="0">
                  <a:pos x="28" y="91"/>
                </a:cxn>
                <a:cxn ang="0">
                  <a:pos x="28" y="146"/>
                </a:cxn>
                <a:cxn ang="0">
                  <a:pos x="35" y="153"/>
                </a:cxn>
                <a:cxn ang="0">
                  <a:pos x="42" y="146"/>
                </a:cxn>
                <a:cxn ang="0">
                  <a:pos x="42" y="91"/>
                </a:cxn>
                <a:cxn ang="0">
                  <a:pos x="46" y="91"/>
                </a:cxn>
                <a:cxn ang="0">
                  <a:pos x="46" y="146"/>
                </a:cxn>
                <a:cxn ang="0">
                  <a:pos x="54" y="153"/>
                </a:cxn>
                <a:cxn ang="0">
                  <a:pos x="61" y="146"/>
                </a:cxn>
                <a:cxn ang="0">
                  <a:pos x="61" y="91"/>
                </a:cxn>
                <a:cxn ang="0">
                  <a:pos x="80" y="91"/>
                </a:cxn>
                <a:cxn ang="0">
                  <a:pos x="60" y="21"/>
                </a:cxn>
                <a:cxn ang="0">
                  <a:pos x="61" y="21"/>
                </a:cxn>
                <a:cxn ang="0">
                  <a:pos x="62" y="21"/>
                </a:cxn>
                <a:cxn ang="0">
                  <a:pos x="75" y="60"/>
                </a:cxn>
                <a:cxn ang="0">
                  <a:pos x="83" y="64"/>
                </a:cxn>
                <a:cxn ang="0">
                  <a:pos x="87" y="56"/>
                </a:cxn>
              </a:cxnLst>
              <a:rect l="0" t="0" r="r" b="b"/>
              <a:pathLst>
                <a:path w="88" h="153">
                  <a:moveTo>
                    <a:pt x="87" y="56"/>
                  </a:moveTo>
                  <a:cubicBezTo>
                    <a:pt x="71" y="9"/>
                    <a:pt x="71" y="9"/>
                    <a:pt x="71" y="9"/>
                  </a:cubicBezTo>
                  <a:cubicBezTo>
                    <a:pt x="71" y="4"/>
                    <a:pt x="67" y="0"/>
                    <a:pt x="6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3" y="0"/>
                    <a:pt x="19" y="1"/>
                    <a:pt x="18" y="4"/>
                  </a:cubicBezTo>
                  <a:cubicBezTo>
                    <a:pt x="17" y="5"/>
                    <a:pt x="17" y="5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7"/>
                    <a:pt x="16" y="7"/>
                    <a:pt x="16" y="7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0" y="60"/>
                    <a:pt x="2" y="63"/>
                    <a:pt x="5" y="64"/>
                  </a:cubicBezTo>
                  <a:cubicBezTo>
                    <a:pt x="8" y="65"/>
                    <a:pt x="12" y="63"/>
                    <a:pt x="13" y="60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9" y="91"/>
                    <a:pt x="9" y="91"/>
                    <a:pt x="9" y="91"/>
                  </a:cubicBezTo>
                  <a:cubicBezTo>
                    <a:pt x="28" y="91"/>
                    <a:pt x="28" y="91"/>
                    <a:pt x="28" y="91"/>
                  </a:cubicBezTo>
                  <a:cubicBezTo>
                    <a:pt x="28" y="146"/>
                    <a:pt x="28" y="146"/>
                    <a:pt x="28" y="146"/>
                  </a:cubicBezTo>
                  <a:cubicBezTo>
                    <a:pt x="28" y="150"/>
                    <a:pt x="31" y="153"/>
                    <a:pt x="35" y="153"/>
                  </a:cubicBezTo>
                  <a:cubicBezTo>
                    <a:pt x="39" y="153"/>
                    <a:pt x="42" y="150"/>
                    <a:pt x="42" y="146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6" y="146"/>
                    <a:pt x="46" y="146"/>
                    <a:pt x="46" y="146"/>
                  </a:cubicBezTo>
                  <a:cubicBezTo>
                    <a:pt x="46" y="150"/>
                    <a:pt x="50" y="153"/>
                    <a:pt x="54" y="153"/>
                  </a:cubicBezTo>
                  <a:cubicBezTo>
                    <a:pt x="58" y="153"/>
                    <a:pt x="61" y="150"/>
                    <a:pt x="61" y="146"/>
                  </a:cubicBezTo>
                  <a:cubicBezTo>
                    <a:pt x="61" y="91"/>
                    <a:pt x="61" y="91"/>
                    <a:pt x="61" y="91"/>
                  </a:cubicBezTo>
                  <a:cubicBezTo>
                    <a:pt x="80" y="91"/>
                    <a:pt x="80" y="91"/>
                    <a:pt x="80" y="9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75" y="60"/>
                    <a:pt x="75" y="60"/>
                    <a:pt x="75" y="60"/>
                  </a:cubicBezTo>
                  <a:cubicBezTo>
                    <a:pt x="77" y="63"/>
                    <a:pt x="80" y="65"/>
                    <a:pt x="83" y="64"/>
                  </a:cubicBezTo>
                  <a:cubicBezTo>
                    <a:pt x="87" y="63"/>
                    <a:pt x="88" y="59"/>
                    <a:pt x="87" y="56"/>
                  </a:cubicBezTo>
                  <a:close/>
                </a:path>
              </a:pathLst>
            </a:custGeom>
            <a:solidFill>
              <a:srgbClr val="E96CA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1" name="Rounded Rectangle 30"/>
          <p:cNvSpPr/>
          <p:nvPr/>
        </p:nvSpPr>
        <p:spPr>
          <a:xfrm>
            <a:off x="6407937" y="4926545"/>
            <a:ext cx="5498313" cy="633819"/>
          </a:xfrm>
          <a:prstGeom prst="roundRect">
            <a:avLst/>
          </a:prstGeom>
          <a:noFill/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24050" algn="l"/>
              </a:tabLst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49484" y="4859534"/>
            <a:ext cx="5851266" cy="658034"/>
          </a:xfrm>
          <a:prstGeom prst="roundRect">
            <a:avLst/>
          </a:prstGeom>
          <a:noFill/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24050" algn="l"/>
              </a:tabLst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49484" y="4863488"/>
            <a:ext cx="56976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mn-M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Халдварт бус өвчлөл болох </a:t>
            </a:r>
            <a:r>
              <a:rPr kumimoji="0" lang="mn-MN" sz="1100" b="1" i="0" u="none" strike="noStrike" kern="1200" cap="none" spc="0" normalizeH="0" baseline="0" noProof="0" dirty="0">
                <a:ln>
                  <a:noFill/>
                </a:ln>
                <a:solidFill>
                  <a:srgbClr val="E73938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хавдар , </a:t>
            </a:r>
            <a:r>
              <a:rPr lang="mn-MN" sz="1100" b="1" dirty="0">
                <a:solidFill>
                  <a:srgbClr val="E7393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зүрх судасны тогтолцооны </a:t>
            </a:r>
            <a:r>
              <a:rPr lang="mn-MN" sz="11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өвчин,гэсэн </a:t>
            </a:r>
            <a:r>
              <a:rPr kumimoji="0" lang="mn-M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өвчлөл </a:t>
            </a:r>
            <a:r>
              <a:rPr lang="mn-MN" sz="11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сүүлийн 10 жилд </a:t>
            </a:r>
            <a:r>
              <a:rPr kumimoji="0" lang="mn-M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нас баралтын зонхилох шалтгаан болж байна. </a:t>
            </a:r>
          </a:p>
          <a:p>
            <a:pPr lvl="0" algn="just">
              <a:defRPr/>
            </a:pPr>
            <a:endParaRPr lang="mn-MN" sz="11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439456" y="4960200"/>
            <a:ext cx="54207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mn-M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Хорт хавдарын 60 </a:t>
            </a:r>
            <a:r>
              <a:rPr lang="mn-MN" sz="1200" noProof="0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гаруй</a:t>
            </a:r>
            <a:r>
              <a:rPr kumimoji="0" lang="mn-M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хувь</a:t>
            </a:r>
            <a:r>
              <a:rPr kumimoji="0" lang="mn-MN" sz="1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3,4 үедээ оношлогдож  80 орчим хувь 1-2 жил амьдарсан байна 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696607" y="359911"/>
            <a:ext cx="8123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НАС БАРАЛТЫН ШАЛТГААН – ХАЛДВАРТ БУС ӨВЧЛӨЛ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928406" y="2422289"/>
            <a:ext cx="1229640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13E1C80C-9E1E-4807-844F-64E7802917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841" t="27891" r="26595" b="61174"/>
          <a:stretch/>
        </p:blipFill>
        <p:spPr>
          <a:xfrm>
            <a:off x="185339" y="178130"/>
            <a:ext cx="1741714" cy="581891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3453104" y="2852354"/>
            <a:ext cx="1388757" cy="1328327"/>
            <a:chOff x="7397719" y="1685810"/>
            <a:chExt cx="729645" cy="822960"/>
          </a:xfrm>
        </p:grpSpPr>
        <p:sp>
          <p:nvSpPr>
            <p:cNvPr id="43" name="Freeform 96"/>
            <p:cNvSpPr>
              <a:spLocks/>
            </p:cNvSpPr>
            <p:nvPr/>
          </p:nvSpPr>
          <p:spPr bwMode="auto">
            <a:xfrm>
              <a:off x="7397719" y="1824804"/>
              <a:ext cx="278943" cy="683966"/>
            </a:xfrm>
            <a:custGeom>
              <a:avLst/>
              <a:gdLst/>
              <a:ahLst/>
              <a:cxnLst>
                <a:cxn ang="0">
                  <a:pos x="55" y="1"/>
                </a:cxn>
                <a:cxn ang="0">
                  <a:pos x="19" y="0"/>
                </a:cxn>
                <a:cxn ang="0">
                  <a:pos x="0" y="16"/>
                </a:cxn>
                <a:cxn ang="0">
                  <a:pos x="0" y="16"/>
                </a:cxn>
                <a:cxn ang="0">
                  <a:pos x="0" y="18"/>
                </a:cxn>
                <a:cxn ang="0">
                  <a:pos x="0" y="69"/>
                </a:cxn>
                <a:cxn ang="0">
                  <a:pos x="6" y="75"/>
                </a:cxn>
                <a:cxn ang="0">
                  <a:pos x="12" y="69"/>
                </a:cxn>
                <a:cxn ang="0">
                  <a:pos x="12" y="25"/>
                </a:cxn>
                <a:cxn ang="0">
                  <a:pos x="18" y="25"/>
                </a:cxn>
                <a:cxn ang="0">
                  <a:pos x="18" y="68"/>
                </a:cxn>
                <a:cxn ang="0">
                  <a:pos x="18" y="69"/>
                </a:cxn>
                <a:cxn ang="0">
                  <a:pos x="18" y="145"/>
                </a:cxn>
                <a:cxn ang="0">
                  <a:pos x="26" y="153"/>
                </a:cxn>
                <a:cxn ang="0">
                  <a:pos x="34" y="145"/>
                </a:cxn>
                <a:cxn ang="0">
                  <a:pos x="34" y="78"/>
                </a:cxn>
                <a:cxn ang="0">
                  <a:pos x="39" y="78"/>
                </a:cxn>
                <a:cxn ang="0">
                  <a:pos x="39" y="145"/>
                </a:cxn>
                <a:cxn ang="0">
                  <a:pos x="47" y="153"/>
                </a:cxn>
                <a:cxn ang="0">
                  <a:pos x="55" y="145"/>
                </a:cxn>
                <a:cxn ang="0">
                  <a:pos x="55" y="68"/>
                </a:cxn>
                <a:cxn ang="0">
                  <a:pos x="55" y="67"/>
                </a:cxn>
                <a:cxn ang="0">
                  <a:pos x="55" y="25"/>
                </a:cxn>
                <a:cxn ang="0">
                  <a:pos x="60" y="25"/>
                </a:cxn>
                <a:cxn ang="0">
                  <a:pos x="60" y="69"/>
                </a:cxn>
                <a:cxn ang="0">
                  <a:pos x="66" y="75"/>
                </a:cxn>
                <a:cxn ang="0">
                  <a:pos x="73" y="69"/>
                </a:cxn>
                <a:cxn ang="0">
                  <a:pos x="73" y="18"/>
                </a:cxn>
                <a:cxn ang="0">
                  <a:pos x="73" y="16"/>
                </a:cxn>
                <a:cxn ang="0">
                  <a:pos x="73" y="15"/>
                </a:cxn>
                <a:cxn ang="0">
                  <a:pos x="55" y="1"/>
                </a:cxn>
              </a:cxnLst>
              <a:rect l="0" t="0" r="r" b="b"/>
              <a:pathLst>
                <a:path w="73" h="153">
                  <a:moveTo>
                    <a:pt x="55" y="1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5" y="1"/>
                    <a:pt x="0" y="12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3" y="75"/>
                    <a:pt x="6" y="75"/>
                  </a:cubicBezTo>
                  <a:cubicBezTo>
                    <a:pt x="10" y="75"/>
                    <a:pt x="12" y="73"/>
                    <a:pt x="12" y="69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68"/>
                    <a:pt x="18" y="68"/>
                    <a:pt x="18" y="68"/>
                  </a:cubicBezTo>
                  <a:cubicBezTo>
                    <a:pt x="18" y="68"/>
                    <a:pt x="18" y="69"/>
                    <a:pt x="18" y="69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50"/>
                    <a:pt x="21" y="153"/>
                    <a:pt x="26" y="153"/>
                  </a:cubicBezTo>
                  <a:cubicBezTo>
                    <a:pt x="31" y="153"/>
                    <a:pt x="34" y="150"/>
                    <a:pt x="34" y="14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39" y="145"/>
                    <a:pt x="39" y="145"/>
                    <a:pt x="39" y="145"/>
                  </a:cubicBezTo>
                  <a:cubicBezTo>
                    <a:pt x="39" y="150"/>
                    <a:pt x="42" y="153"/>
                    <a:pt x="47" y="153"/>
                  </a:cubicBezTo>
                  <a:cubicBezTo>
                    <a:pt x="52" y="153"/>
                    <a:pt x="55" y="150"/>
                    <a:pt x="55" y="145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5" y="67"/>
                    <a:pt x="55" y="67"/>
                    <a:pt x="55" y="67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69"/>
                    <a:pt x="60" y="69"/>
                    <a:pt x="60" y="69"/>
                  </a:cubicBezTo>
                  <a:cubicBezTo>
                    <a:pt x="60" y="73"/>
                    <a:pt x="63" y="75"/>
                    <a:pt x="66" y="75"/>
                  </a:cubicBezTo>
                  <a:cubicBezTo>
                    <a:pt x="70" y="75"/>
                    <a:pt x="73" y="73"/>
                    <a:pt x="73" y="69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0"/>
                    <a:pt x="67" y="1"/>
                    <a:pt x="55" y="1"/>
                  </a:cubicBezTo>
                  <a:close/>
                </a:path>
              </a:pathLst>
            </a:custGeom>
            <a:solidFill>
              <a:srgbClr val="43ABE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Oval 97"/>
            <p:cNvSpPr>
              <a:spLocks noChangeArrowheads="1"/>
            </p:cNvSpPr>
            <p:nvPr/>
          </p:nvSpPr>
          <p:spPr bwMode="auto">
            <a:xfrm>
              <a:off x="7480457" y="1685831"/>
              <a:ext cx="111105" cy="130799"/>
            </a:xfrm>
            <a:prstGeom prst="ellipse">
              <a:avLst/>
            </a:prstGeom>
            <a:solidFill>
              <a:srgbClr val="43ABE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Oval 98"/>
            <p:cNvSpPr>
              <a:spLocks noChangeArrowheads="1"/>
            </p:cNvSpPr>
            <p:nvPr/>
          </p:nvSpPr>
          <p:spPr bwMode="auto">
            <a:xfrm>
              <a:off x="7884489" y="1685810"/>
              <a:ext cx="118854" cy="123310"/>
            </a:xfrm>
            <a:prstGeom prst="ellipse">
              <a:avLst/>
            </a:prstGeom>
            <a:solidFill>
              <a:srgbClr val="E96CA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99"/>
            <p:cNvSpPr>
              <a:spLocks/>
            </p:cNvSpPr>
            <p:nvPr/>
          </p:nvSpPr>
          <p:spPr bwMode="auto">
            <a:xfrm>
              <a:off x="7757883" y="1835927"/>
              <a:ext cx="369481" cy="672843"/>
            </a:xfrm>
            <a:custGeom>
              <a:avLst/>
              <a:gdLst/>
              <a:ahLst/>
              <a:cxnLst>
                <a:cxn ang="0">
                  <a:pos x="87" y="56"/>
                </a:cxn>
                <a:cxn ang="0">
                  <a:pos x="71" y="9"/>
                </a:cxn>
                <a:cxn ang="0">
                  <a:pos x="61" y="0"/>
                </a:cxn>
                <a:cxn ang="0">
                  <a:pos x="26" y="0"/>
                </a:cxn>
                <a:cxn ang="0">
                  <a:pos x="18" y="4"/>
                </a:cxn>
                <a:cxn ang="0">
                  <a:pos x="17" y="6"/>
                </a:cxn>
                <a:cxn ang="0">
                  <a:pos x="17" y="6"/>
                </a:cxn>
                <a:cxn ang="0">
                  <a:pos x="16" y="7"/>
                </a:cxn>
                <a:cxn ang="0">
                  <a:pos x="1" y="56"/>
                </a:cxn>
                <a:cxn ang="0">
                  <a:pos x="5" y="64"/>
                </a:cxn>
                <a:cxn ang="0">
                  <a:pos x="13" y="60"/>
                </a:cxn>
                <a:cxn ang="0">
                  <a:pos x="25" y="21"/>
                </a:cxn>
                <a:cxn ang="0">
                  <a:pos x="26" y="21"/>
                </a:cxn>
                <a:cxn ang="0">
                  <a:pos x="27" y="21"/>
                </a:cxn>
                <a:cxn ang="0">
                  <a:pos x="9" y="91"/>
                </a:cxn>
                <a:cxn ang="0">
                  <a:pos x="28" y="91"/>
                </a:cxn>
                <a:cxn ang="0">
                  <a:pos x="28" y="146"/>
                </a:cxn>
                <a:cxn ang="0">
                  <a:pos x="35" y="153"/>
                </a:cxn>
                <a:cxn ang="0">
                  <a:pos x="42" y="146"/>
                </a:cxn>
                <a:cxn ang="0">
                  <a:pos x="42" y="91"/>
                </a:cxn>
                <a:cxn ang="0">
                  <a:pos x="46" y="91"/>
                </a:cxn>
                <a:cxn ang="0">
                  <a:pos x="46" y="146"/>
                </a:cxn>
                <a:cxn ang="0">
                  <a:pos x="54" y="153"/>
                </a:cxn>
                <a:cxn ang="0">
                  <a:pos x="61" y="146"/>
                </a:cxn>
                <a:cxn ang="0">
                  <a:pos x="61" y="91"/>
                </a:cxn>
                <a:cxn ang="0">
                  <a:pos x="80" y="91"/>
                </a:cxn>
                <a:cxn ang="0">
                  <a:pos x="60" y="21"/>
                </a:cxn>
                <a:cxn ang="0">
                  <a:pos x="61" y="21"/>
                </a:cxn>
                <a:cxn ang="0">
                  <a:pos x="62" y="21"/>
                </a:cxn>
                <a:cxn ang="0">
                  <a:pos x="75" y="60"/>
                </a:cxn>
                <a:cxn ang="0">
                  <a:pos x="83" y="64"/>
                </a:cxn>
                <a:cxn ang="0">
                  <a:pos x="87" y="56"/>
                </a:cxn>
              </a:cxnLst>
              <a:rect l="0" t="0" r="r" b="b"/>
              <a:pathLst>
                <a:path w="88" h="153">
                  <a:moveTo>
                    <a:pt x="87" y="56"/>
                  </a:moveTo>
                  <a:cubicBezTo>
                    <a:pt x="71" y="9"/>
                    <a:pt x="71" y="9"/>
                    <a:pt x="71" y="9"/>
                  </a:cubicBezTo>
                  <a:cubicBezTo>
                    <a:pt x="71" y="4"/>
                    <a:pt x="67" y="0"/>
                    <a:pt x="6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3" y="0"/>
                    <a:pt x="19" y="1"/>
                    <a:pt x="18" y="4"/>
                  </a:cubicBezTo>
                  <a:cubicBezTo>
                    <a:pt x="17" y="5"/>
                    <a:pt x="17" y="5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7"/>
                    <a:pt x="16" y="7"/>
                    <a:pt x="16" y="7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0" y="60"/>
                    <a:pt x="2" y="63"/>
                    <a:pt x="5" y="64"/>
                  </a:cubicBezTo>
                  <a:cubicBezTo>
                    <a:pt x="8" y="65"/>
                    <a:pt x="12" y="63"/>
                    <a:pt x="13" y="60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9" y="91"/>
                    <a:pt x="9" y="91"/>
                    <a:pt x="9" y="91"/>
                  </a:cubicBezTo>
                  <a:cubicBezTo>
                    <a:pt x="28" y="91"/>
                    <a:pt x="28" y="91"/>
                    <a:pt x="28" y="91"/>
                  </a:cubicBezTo>
                  <a:cubicBezTo>
                    <a:pt x="28" y="146"/>
                    <a:pt x="28" y="146"/>
                    <a:pt x="28" y="146"/>
                  </a:cubicBezTo>
                  <a:cubicBezTo>
                    <a:pt x="28" y="150"/>
                    <a:pt x="31" y="153"/>
                    <a:pt x="35" y="153"/>
                  </a:cubicBezTo>
                  <a:cubicBezTo>
                    <a:pt x="39" y="153"/>
                    <a:pt x="42" y="150"/>
                    <a:pt x="42" y="146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6" y="146"/>
                    <a:pt x="46" y="146"/>
                    <a:pt x="46" y="146"/>
                  </a:cubicBezTo>
                  <a:cubicBezTo>
                    <a:pt x="46" y="150"/>
                    <a:pt x="50" y="153"/>
                    <a:pt x="54" y="153"/>
                  </a:cubicBezTo>
                  <a:cubicBezTo>
                    <a:pt x="58" y="153"/>
                    <a:pt x="61" y="150"/>
                    <a:pt x="61" y="146"/>
                  </a:cubicBezTo>
                  <a:cubicBezTo>
                    <a:pt x="61" y="91"/>
                    <a:pt x="61" y="91"/>
                    <a:pt x="61" y="91"/>
                  </a:cubicBezTo>
                  <a:cubicBezTo>
                    <a:pt x="80" y="91"/>
                    <a:pt x="80" y="91"/>
                    <a:pt x="80" y="9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75" y="60"/>
                    <a:pt x="75" y="60"/>
                    <a:pt x="75" y="60"/>
                  </a:cubicBezTo>
                  <a:cubicBezTo>
                    <a:pt x="77" y="63"/>
                    <a:pt x="80" y="65"/>
                    <a:pt x="83" y="64"/>
                  </a:cubicBezTo>
                  <a:cubicBezTo>
                    <a:pt x="87" y="63"/>
                    <a:pt x="88" y="59"/>
                    <a:pt x="87" y="56"/>
                  </a:cubicBezTo>
                  <a:close/>
                </a:path>
              </a:pathLst>
            </a:custGeom>
            <a:solidFill>
              <a:srgbClr val="E96CA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4" name="Rectangle 63"/>
          <p:cNvSpPr/>
          <p:nvPr/>
        </p:nvSpPr>
        <p:spPr>
          <a:xfrm>
            <a:off x="953269" y="2451755"/>
            <a:ext cx="1179913" cy="296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Хавдар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5" name="Chart 6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0210703"/>
              </p:ext>
            </p:extLst>
          </p:nvPr>
        </p:nvGraphicFramePr>
        <p:xfrm>
          <a:off x="5617029" y="2349132"/>
          <a:ext cx="304166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8" name="Rectangle 67"/>
          <p:cNvSpPr/>
          <p:nvPr/>
        </p:nvSpPr>
        <p:spPr>
          <a:xfrm>
            <a:off x="3383812" y="4306795"/>
            <a:ext cx="654540" cy="256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n-MN" b="1" dirty="0">
                <a:solidFill>
                  <a:srgbClr val="E96CA1"/>
                </a:solidFill>
                <a:latin typeface="Calibri" panose="020F0502020204030204"/>
              </a:rPr>
              <a:t>39 </a:t>
            </a:r>
            <a:r>
              <a:rPr kumimoji="0" lang="mn-MN" sz="1800" b="1" i="0" u="none" strike="noStrike" kern="1200" cap="none" spc="0" normalizeH="0" baseline="0" noProof="0" dirty="0">
                <a:ln>
                  <a:noFill/>
                </a:ln>
                <a:solidFill>
                  <a:srgbClr val="E96CA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E96CA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804460" y="4376807"/>
            <a:ext cx="738765" cy="256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n-MN" b="1" dirty="0">
                <a:solidFill>
                  <a:srgbClr val="43ABE9"/>
                </a:solidFill>
                <a:latin typeface="Calibri" panose="020F0502020204030204"/>
              </a:rPr>
              <a:t>60</a:t>
            </a:r>
            <a:r>
              <a:rPr kumimoji="0" lang="mn-MN" sz="1800" b="1" i="0" u="none" strike="noStrike" kern="1200" cap="none" spc="0" normalizeH="0" baseline="0" noProof="0" dirty="0">
                <a:ln>
                  <a:noFill/>
                </a:ln>
                <a:solidFill>
                  <a:srgbClr val="43ABE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3ABE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0" name="Chart 6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1457642"/>
              </p:ext>
            </p:extLst>
          </p:nvPr>
        </p:nvGraphicFramePr>
        <p:xfrm>
          <a:off x="8527823" y="1858997"/>
          <a:ext cx="3537507" cy="2865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5" name="TextBox 74"/>
          <p:cNvSpPr txBox="1"/>
          <p:nvPr/>
        </p:nvSpPr>
        <p:spPr>
          <a:xfrm>
            <a:off x="5758295" y="2027788"/>
            <a:ext cx="226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n-MN" dirty="0"/>
              <a:t> </a:t>
            </a:r>
            <a:r>
              <a:rPr lang="mn-MN" sz="1400" b="1" dirty="0">
                <a:solidFill>
                  <a:schemeClr val="accent4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Оношлогдсон үе шат </a:t>
            </a:r>
            <a:endParaRPr lang="en-US" sz="1400" b="1" dirty="0">
              <a:solidFill>
                <a:schemeClr val="accent4">
                  <a:lumMod val="50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6007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le 35"/>
          <p:cNvSpPr/>
          <p:nvPr/>
        </p:nvSpPr>
        <p:spPr>
          <a:xfrm>
            <a:off x="512391" y="1431359"/>
            <a:ext cx="2829325" cy="46574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10119" y="1505677"/>
            <a:ext cx="20338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ХАЛДВАРТ БУС ӨВЧИН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41716" y="1428110"/>
            <a:ext cx="820466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1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ЭРЭГТЭЙ, ЭМЭГТЭЙ ХҮМҮҮСИЙН ДУНДАЖ НАСЛАЛТЫН ЗӨРҮҮ ИХЭСЧ, ЭРЧҮҮД БОГИНО НАСАЛЖ БАЙГААГИЙН ХАМГИЙН ТОМ ШАЛТГААН НЬ </a:t>
            </a:r>
            <a:r>
              <a:rPr kumimoji="0" lang="mn-MN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ХАЛДВАРТ БУС ӨВЧИН </a:t>
            </a:r>
            <a:r>
              <a:rPr kumimoji="0" lang="mn-MN" sz="11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БАЙНА. 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5729" y="2041355"/>
            <a:ext cx="4957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ЗОНХИЛОХ ӨВЧЛӨЛ ХҮЙСЭЭР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666" y="2041355"/>
            <a:ext cx="39663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ЗОНХИЛОХ НАС БАРАЛТ ХҮЙСЭЭР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6220691" y="2239183"/>
            <a:ext cx="0" cy="3468152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7479414" y="4468094"/>
            <a:ext cx="738765" cy="256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800" b="1" i="0" u="none" strike="noStrike" kern="1200" cap="none" spc="0" normalizeH="0" baseline="0" noProof="0" dirty="0">
                <a:ln>
                  <a:noFill/>
                </a:ln>
                <a:solidFill>
                  <a:srgbClr val="43ABE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70%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3ABE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238252" y="4468094"/>
            <a:ext cx="654540" cy="256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800" b="1" i="0" u="none" strike="noStrike" kern="1200" cap="none" spc="0" normalizeH="0" baseline="0" noProof="0" dirty="0">
                <a:ln>
                  <a:noFill/>
                </a:ln>
                <a:solidFill>
                  <a:srgbClr val="E96CA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30%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E96CA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7769236" y="2930330"/>
            <a:ext cx="701570" cy="0"/>
          </a:xfrm>
          <a:prstGeom prst="line">
            <a:avLst/>
          </a:prstGeom>
          <a:ln w="19050">
            <a:solidFill>
              <a:srgbClr val="FF0000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149852" y="2581736"/>
            <a:ext cx="2652441" cy="296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Зүрх, судасны тогтолцоо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86427" y="4468094"/>
            <a:ext cx="834563" cy="256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800" b="1" i="0" u="none" strike="noStrike" kern="1200" cap="none" spc="0" normalizeH="0" baseline="0" noProof="0" dirty="0">
                <a:ln>
                  <a:noFill/>
                </a:ln>
                <a:solidFill>
                  <a:srgbClr val="43ABE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62%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3ABE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439226" y="4468094"/>
            <a:ext cx="749196" cy="256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800" b="1" i="0" u="none" strike="noStrike" kern="1200" cap="none" spc="0" normalizeH="0" baseline="0" noProof="0" dirty="0">
                <a:ln>
                  <a:noFill/>
                </a:ln>
                <a:solidFill>
                  <a:srgbClr val="E96CA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38%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E96CA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0037609" y="2923783"/>
            <a:ext cx="701570" cy="0"/>
          </a:xfrm>
          <a:prstGeom prst="line">
            <a:avLst/>
          </a:prstGeom>
          <a:ln w="19050">
            <a:solidFill>
              <a:srgbClr val="FF0000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7530064" y="2581736"/>
            <a:ext cx="1179913" cy="296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Хавдар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490630" y="3096629"/>
            <a:ext cx="1388757" cy="1328327"/>
            <a:chOff x="7397719" y="1685810"/>
            <a:chExt cx="729645" cy="822960"/>
          </a:xfrm>
        </p:grpSpPr>
        <p:sp>
          <p:nvSpPr>
            <p:cNvPr id="22" name="Freeform 96"/>
            <p:cNvSpPr>
              <a:spLocks/>
            </p:cNvSpPr>
            <p:nvPr/>
          </p:nvSpPr>
          <p:spPr bwMode="auto">
            <a:xfrm>
              <a:off x="7397719" y="1824804"/>
              <a:ext cx="278943" cy="683966"/>
            </a:xfrm>
            <a:custGeom>
              <a:avLst/>
              <a:gdLst/>
              <a:ahLst/>
              <a:cxnLst>
                <a:cxn ang="0">
                  <a:pos x="55" y="1"/>
                </a:cxn>
                <a:cxn ang="0">
                  <a:pos x="19" y="0"/>
                </a:cxn>
                <a:cxn ang="0">
                  <a:pos x="0" y="16"/>
                </a:cxn>
                <a:cxn ang="0">
                  <a:pos x="0" y="16"/>
                </a:cxn>
                <a:cxn ang="0">
                  <a:pos x="0" y="18"/>
                </a:cxn>
                <a:cxn ang="0">
                  <a:pos x="0" y="69"/>
                </a:cxn>
                <a:cxn ang="0">
                  <a:pos x="6" y="75"/>
                </a:cxn>
                <a:cxn ang="0">
                  <a:pos x="12" y="69"/>
                </a:cxn>
                <a:cxn ang="0">
                  <a:pos x="12" y="25"/>
                </a:cxn>
                <a:cxn ang="0">
                  <a:pos x="18" y="25"/>
                </a:cxn>
                <a:cxn ang="0">
                  <a:pos x="18" y="68"/>
                </a:cxn>
                <a:cxn ang="0">
                  <a:pos x="18" y="69"/>
                </a:cxn>
                <a:cxn ang="0">
                  <a:pos x="18" y="145"/>
                </a:cxn>
                <a:cxn ang="0">
                  <a:pos x="26" y="153"/>
                </a:cxn>
                <a:cxn ang="0">
                  <a:pos x="34" y="145"/>
                </a:cxn>
                <a:cxn ang="0">
                  <a:pos x="34" y="78"/>
                </a:cxn>
                <a:cxn ang="0">
                  <a:pos x="39" y="78"/>
                </a:cxn>
                <a:cxn ang="0">
                  <a:pos x="39" y="145"/>
                </a:cxn>
                <a:cxn ang="0">
                  <a:pos x="47" y="153"/>
                </a:cxn>
                <a:cxn ang="0">
                  <a:pos x="55" y="145"/>
                </a:cxn>
                <a:cxn ang="0">
                  <a:pos x="55" y="68"/>
                </a:cxn>
                <a:cxn ang="0">
                  <a:pos x="55" y="67"/>
                </a:cxn>
                <a:cxn ang="0">
                  <a:pos x="55" y="25"/>
                </a:cxn>
                <a:cxn ang="0">
                  <a:pos x="60" y="25"/>
                </a:cxn>
                <a:cxn ang="0">
                  <a:pos x="60" y="69"/>
                </a:cxn>
                <a:cxn ang="0">
                  <a:pos x="66" y="75"/>
                </a:cxn>
                <a:cxn ang="0">
                  <a:pos x="73" y="69"/>
                </a:cxn>
                <a:cxn ang="0">
                  <a:pos x="73" y="18"/>
                </a:cxn>
                <a:cxn ang="0">
                  <a:pos x="73" y="16"/>
                </a:cxn>
                <a:cxn ang="0">
                  <a:pos x="73" y="15"/>
                </a:cxn>
                <a:cxn ang="0">
                  <a:pos x="55" y="1"/>
                </a:cxn>
              </a:cxnLst>
              <a:rect l="0" t="0" r="r" b="b"/>
              <a:pathLst>
                <a:path w="73" h="153">
                  <a:moveTo>
                    <a:pt x="55" y="1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5" y="1"/>
                    <a:pt x="0" y="12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3" y="75"/>
                    <a:pt x="6" y="75"/>
                  </a:cubicBezTo>
                  <a:cubicBezTo>
                    <a:pt x="10" y="75"/>
                    <a:pt x="12" y="73"/>
                    <a:pt x="12" y="69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68"/>
                    <a:pt x="18" y="68"/>
                    <a:pt x="18" y="68"/>
                  </a:cubicBezTo>
                  <a:cubicBezTo>
                    <a:pt x="18" y="68"/>
                    <a:pt x="18" y="69"/>
                    <a:pt x="18" y="69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50"/>
                    <a:pt x="21" y="153"/>
                    <a:pt x="26" y="153"/>
                  </a:cubicBezTo>
                  <a:cubicBezTo>
                    <a:pt x="31" y="153"/>
                    <a:pt x="34" y="150"/>
                    <a:pt x="34" y="14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39" y="145"/>
                    <a:pt x="39" y="145"/>
                    <a:pt x="39" y="145"/>
                  </a:cubicBezTo>
                  <a:cubicBezTo>
                    <a:pt x="39" y="150"/>
                    <a:pt x="42" y="153"/>
                    <a:pt x="47" y="153"/>
                  </a:cubicBezTo>
                  <a:cubicBezTo>
                    <a:pt x="52" y="153"/>
                    <a:pt x="55" y="150"/>
                    <a:pt x="55" y="145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5" y="67"/>
                    <a:pt x="55" y="67"/>
                    <a:pt x="55" y="67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69"/>
                    <a:pt x="60" y="69"/>
                    <a:pt x="60" y="69"/>
                  </a:cubicBezTo>
                  <a:cubicBezTo>
                    <a:pt x="60" y="73"/>
                    <a:pt x="63" y="75"/>
                    <a:pt x="66" y="75"/>
                  </a:cubicBezTo>
                  <a:cubicBezTo>
                    <a:pt x="70" y="75"/>
                    <a:pt x="73" y="73"/>
                    <a:pt x="73" y="69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0"/>
                    <a:pt x="67" y="1"/>
                    <a:pt x="55" y="1"/>
                  </a:cubicBezTo>
                  <a:close/>
                </a:path>
              </a:pathLst>
            </a:custGeom>
            <a:solidFill>
              <a:srgbClr val="43ABE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Oval 97"/>
            <p:cNvSpPr>
              <a:spLocks noChangeArrowheads="1"/>
            </p:cNvSpPr>
            <p:nvPr/>
          </p:nvSpPr>
          <p:spPr bwMode="auto">
            <a:xfrm>
              <a:off x="7480457" y="1685831"/>
              <a:ext cx="111105" cy="130799"/>
            </a:xfrm>
            <a:prstGeom prst="ellipse">
              <a:avLst/>
            </a:prstGeom>
            <a:solidFill>
              <a:srgbClr val="43ABE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Oval 98"/>
            <p:cNvSpPr>
              <a:spLocks noChangeArrowheads="1"/>
            </p:cNvSpPr>
            <p:nvPr/>
          </p:nvSpPr>
          <p:spPr bwMode="auto">
            <a:xfrm>
              <a:off x="7884489" y="1685810"/>
              <a:ext cx="118854" cy="123310"/>
            </a:xfrm>
            <a:prstGeom prst="ellipse">
              <a:avLst/>
            </a:prstGeom>
            <a:solidFill>
              <a:srgbClr val="E96CA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99"/>
            <p:cNvSpPr>
              <a:spLocks/>
            </p:cNvSpPr>
            <p:nvPr/>
          </p:nvSpPr>
          <p:spPr bwMode="auto">
            <a:xfrm>
              <a:off x="7757883" y="1835927"/>
              <a:ext cx="369481" cy="672843"/>
            </a:xfrm>
            <a:custGeom>
              <a:avLst/>
              <a:gdLst/>
              <a:ahLst/>
              <a:cxnLst>
                <a:cxn ang="0">
                  <a:pos x="87" y="56"/>
                </a:cxn>
                <a:cxn ang="0">
                  <a:pos x="71" y="9"/>
                </a:cxn>
                <a:cxn ang="0">
                  <a:pos x="61" y="0"/>
                </a:cxn>
                <a:cxn ang="0">
                  <a:pos x="26" y="0"/>
                </a:cxn>
                <a:cxn ang="0">
                  <a:pos x="18" y="4"/>
                </a:cxn>
                <a:cxn ang="0">
                  <a:pos x="17" y="6"/>
                </a:cxn>
                <a:cxn ang="0">
                  <a:pos x="17" y="6"/>
                </a:cxn>
                <a:cxn ang="0">
                  <a:pos x="16" y="7"/>
                </a:cxn>
                <a:cxn ang="0">
                  <a:pos x="1" y="56"/>
                </a:cxn>
                <a:cxn ang="0">
                  <a:pos x="5" y="64"/>
                </a:cxn>
                <a:cxn ang="0">
                  <a:pos x="13" y="60"/>
                </a:cxn>
                <a:cxn ang="0">
                  <a:pos x="25" y="21"/>
                </a:cxn>
                <a:cxn ang="0">
                  <a:pos x="26" y="21"/>
                </a:cxn>
                <a:cxn ang="0">
                  <a:pos x="27" y="21"/>
                </a:cxn>
                <a:cxn ang="0">
                  <a:pos x="9" y="91"/>
                </a:cxn>
                <a:cxn ang="0">
                  <a:pos x="28" y="91"/>
                </a:cxn>
                <a:cxn ang="0">
                  <a:pos x="28" y="146"/>
                </a:cxn>
                <a:cxn ang="0">
                  <a:pos x="35" y="153"/>
                </a:cxn>
                <a:cxn ang="0">
                  <a:pos x="42" y="146"/>
                </a:cxn>
                <a:cxn ang="0">
                  <a:pos x="42" y="91"/>
                </a:cxn>
                <a:cxn ang="0">
                  <a:pos x="46" y="91"/>
                </a:cxn>
                <a:cxn ang="0">
                  <a:pos x="46" y="146"/>
                </a:cxn>
                <a:cxn ang="0">
                  <a:pos x="54" y="153"/>
                </a:cxn>
                <a:cxn ang="0">
                  <a:pos x="61" y="146"/>
                </a:cxn>
                <a:cxn ang="0">
                  <a:pos x="61" y="91"/>
                </a:cxn>
                <a:cxn ang="0">
                  <a:pos x="80" y="91"/>
                </a:cxn>
                <a:cxn ang="0">
                  <a:pos x="60" y="21"/>
                </a:cxn>
                <a:cxn ang="0">
                  <a:pos x="61" y="21"/>
                </a:cxn>
                <a:cxn ang="0">
                  <a:pos x="62" y="21"/>
                </a:cxn>
                <a:cxn ang="0">
                  <a:pos x="75" y="60"/>
                </a:cxn>
                <a:cxn ang="0">
                  <a:pos x="83" y="64"/>
                </a:cxn>
                <a:cxn ang="0">
                  <a:pos x="87" y="56"/>
                </a:cxn>
              </a:cxnLst>
              <a:rect l="0" t="0" r="r" b="b"/>
              <a:pathLst>
                <a:path w="88" h="153">
                  <a:moveTo>
                    <a:pt x="87" y="56"/>
                  </a:moveTo>
                  <a:cubicBezTo>
                    <a:pt x="71" y="9"/>
                    <a:pt x="71" y="9"/>
                    <a:pt x="71" y="9"/>
                  </a:cubicBezTo>
                  <a:cubicBezTo>
                    <a:pt x="71" y="4"/>
                    <a:pt x="67" y="0"/>
                    <a:pt x="6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3" y="0"/>
                    <a:pt x="19" y="1"/>
                    <a:pt x="18" y="4"/>
                  </a:cubicBezTo>
                  <a:cubicBezTo>
                    <a:pt x="17" y="5"/>
                    <a:pt x="17" y="5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7"/>
                    <a:pt x="16" y="7"/>
                    <a:pt x="16" y="7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0" y="60"/>
                    <a:pt x="2" y="63"/>
                    <a:pt x="5" y="64"/>
                  </a:cubicBezTo>
                  <a:cubicBezTo>
                    <a:pt x="8" y="65"/>
                    <a:pt x="12" y="63"/>
                    <a:pt x="13" y="60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9" y="91"/>
                    <a:pt x="9" y="91"/>
                    <a:pt x="9" y="91"/>
                  </a:cubicBezTo>
                  <a:cubicBezTo>
                    <a:pt x="28" y="91"/>
                    <a:pt x="28" y="91"/>
                    <a:pt x="28" y="91"/>
                  </a:cubicBezTo>
                  <a:cubicBezTo>
                    <a:pt x="28" y="146"/>
                    <a:pt x="28" y="146"/>
                    <a:pt x="28" y="146"/>
                  </a:cubicBezTo>
                  <a:cubicBezTo>
                    <a:pt x="28" y="150"/>
                    <a:pt x="31" y="153"/>
                    <a:pt x="35" y="153"/>
                  </a:cubicBezTo>
                  <a:cubicBezTo>
                    <a:pt x="39" y="153"/>
                    <a:pt x="42" y="150"/>
                    <a:pt x="42" y="146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6" y="146"/>
                    <a:pt x="46" y="146"/>
                    <a:pt x="46" y="146"/>
                  </a:cubicBezTo>
                  <a:cubicBezTo>
                    <a:pt x="46" y="150"/>
                    <a:pt x="50" y="153"/>
                    <a:pt x="54" y="153"/>
                  </a:cubicBezTo>
                  <a:cubicBezTo>
                    <a:pt x="58" y="153"/>
                    <a:pt x="61" y="150"/>
                    <a:pt x="61" y="146"/>
                  </a:cubicBezTo>
                  <a:cubicBezTo>
                    <a:pt x="61" y="91"/>
                    <a:pt x="61" y="91"/>
                    <a:pt x="61" y="91"/>
                  </a:cubicBezTo>
                  <a:cubicBezTo>
                    <a:pt x="80" y="91"/>
                    <a:pt x="80" y="91"/>
                    <a:pt x="80" y="9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75" y="60"/>
                    <a:pt x="75" y="60"/>
                    <a:pt x="75" y="60"/>
                  </a:cubicBezTo>
                  <a:cubicBezTo>
                    <a:pt x="77" y="63"/>
                    <a:pt x="80" y="65"/>
                    <a:pt x="83" y="64"/>
                  </a:cubicBezTo>
                  <a:cubicBezTo>
                    <a:pt x="87" y="63"/>
                    <a:pt x="88" y="59"/>
                    <a:pt x="87" y="56"/>
                  </a:cubicBezTo>
                  <a:close/>
                </a:path>
              </a:pathLst>
            </a:custGeom>
            <a:solidFill>
              <a:srgbClr val="E96CA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9753714" y="3096629"/>
            <a:ext cx="1388757" cy="1328327"/>
            <a:chOff x="7397719" y="1685810"/>
            <a:chExt cx="729645" cy="822960"/>
          </a:xfrm>
        </p:grpSpPr>
        <p:sp>
          <p:nvSpPr>
            <p:cNvPr id="27" name="Freeform 96"/>
            <p:cNvSpPr>
              <a:spLocks/>
            </p:cNvSpPr>
            <p:nvPr/>
          </p:nvSpPr>
          <p:spPr bwMode="auto">
            <a:xfrm>
              <a:off x="7397719" y="1824804"/>
              <a:ext cx="278943" cy="683966"/>
            </a:xfrm>
            <a:custGeom>
              <a:avLst/>
              <a:gdLst/>
              <a:ahLst/>
              <a:cxnLst>
                <a:cxn ang="0">
                  <a:pos x="55" y="1"/>
                </a:cxn>
                <a:cxn ang="0">
                  <a:pos x="19" y="0"/>
                </a:cxn>
                <a:cxn ang="0">
                  <a:pos x="0" y="16"/>
                </a:cxn>
                <a:cxn ang="0">
                  <a:pos x="0" y="16"/>
                </a:cxn>
                <a:cxn ang="0">
                  <a:pos x="0" y="18"/>
                </a:cxn>
                <a:cxn ang="0">
                  <a:pos x="0" y="69"/>
                </a:cxn>
                <a:cxn ang="0">
                  <a:pos x="6" y="75"/>
                </a:cxn>
                <a:cxn ang="0">
                  <a:pos x="12" y="69"/>
                </a:cxn>
                <a:cxn ang="0">
                  <a:pos x="12" y="25"/>
                </a:cxn>
                <a:cxn ang="0">
                  <a:pos x="18" y="25"/>
                </a:cxn>
                <a:cxn ang="0">
                  <a:pos x="18" y="68"/>
                </a:cxn>
                <a:cxn ang="0">
                  <a:pos x="18" y="69"/>
                </a:cxn>
                <a:cxn ang="0">
                  <a:pos x="18" y="145"/>
                </a:cxn>
                <a:cxn ang="0">
                  <a:pos x="26" y="153"/>
                </a:cxn>
                <a:cxn ang="0">
                  <a:pos x="34" y="145"/>
                </a:cxn>
                <a:cxn ang="0">
                  <a:pos x="34" y="78"/>
                </a:cxn>
                <a:cxn ang="0">
                  <a:pos x="39" y="78"/>
                </a:cxn>
                <a:cxn ang="0">
                  <a:pos x="39" y="145"/>
                </a:cxn>
                <a:cxn ang="0">
                  <a:pos x="47" y="153"/>
                </a:cxn>
                <a:cxn ang="0">
                  <a:pos x="55" y="145"/>
                </a:cxn>
                <a:cxn ang="0">
                  <a:pos x="55" y="68"/>
                </a:cxn>
                <a:cxn ang="0">
                  <a:pos x="55" y="67"/>
                </a:cxn>
                <a:cxn ang="0">
                  <a:pos x="55" y="25"/>
                </a:cxn>
                <a:cxn ang="0">
                  <a:pos x="60" y="25"/>
                </a:cxn>
                <a:cxn ang="0">
                  <a:pos x="60" y="69"/>
                </a:cxn>
                <a:cxn ang="0">
                  <a:pos x="66" y="75"/>
                </a:cxn>
                <a:cxn ang="0">
                  <a:pos x="73" y="69"/>
                </a:cxn>
                <a:cxn ang="0">
                  <a:pos x="73" y="18"/>
                </a:cxn>
                <a:cxn ang="0">
                  <a:pos x="73" y="16"/>
                </a:cxn>
                <a:cxn ang="0">
                  <a:pos x="73" y="15"/>
                </a:cxn>
                <a:cxn ang="0">
                  <a:pos x="55" y="1"/>
                </a:cxn>
              </a:cxnLst>
              <a:rect l="0" t="0" r="r" b="b"/>
              <a:pathLst>
                <a:path w="73" h="153">
                  <a:moveTo>
                    <a:pt x="55" y="1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5" y="1"/>
                    <a:pt x="0" y="12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3" y="75"/>
                    <a:pt x="6" y="75"/>
                  </a:cubicBezTo>
                  <a:cubicBezTo>
                    <a:pt x="10" y="75"/>
                    <a:pt x="12" y="73"/>
                    <a:pt x="12" y="69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68"/>
                    <a:pt x="18" y="68"/>
                    <a:pt x="18" y="68"/>
                  </a:cubicBezTo>
                  <a:cubicBezTo>
                    <a:pt x="18" y="68"/>
                    <a:pt x="18" y="69"/>
                    <a:pt x="18" y="69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50"/>
                    <a:pt x="21" y="153"/>
                    <a:pt x="26" y="153"/>
                  </a:cubicBezTo>
                  <a:cubicBezTo>
                    <a:pt x="31" y="153"/>
                    <a:pt x="34" y="150"/>
                    <a:pt x="34" y="14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39" y="145"/>
                    <a:pt x="39" y="145"/>
                    <a:pt x="39" y="145"/>
                  </a:cubicBezTo>
                  <a:cubicBezTo>
                    <a:pt x="39" y="150"/>
                    <a:pt x="42" y="153"/>
                    <a:pt x="47" y="153"/>
                  </a:cubicBezTo>
                  <a:cubicBezTo>
                    <a:pt x="52" y="153"/>
                    <a:pt x="55" y="150"/>
                    <a:pt x="55" y="145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5" y="67"/>
                    <a:pt x="55" y="67"/>
                    <a:pt x="55" y="67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69"/>
                    <a:pt x="60" y="69"/>
                    <a:pt x="60" y="69"/>
                  </a:cubicBezTo>
                  <a:cubicBezTo>
                    <a:pt x="60" y="73"/>
                    <a:pt x="63" y="75"/>
                    <a:pt x="66" y="75"/>
                  </a:cubicBezTo>
                  <a:cubicBezTo>
                    <a:pt x="70" y="75"/>
                    <a:pt x="73" y="73"/>
                    <a:pt x="73" y="69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0"/>
                    <a:pt x="67" y="1"/>
                    <a:pt x="55" y="1"/>
                  </a:cubicBezTo>
                  <a:close/>
                </a:path>
              </a:pathLst>
            </a:custGeom>
            <a:solidFill>
              <a:srgbClr val="43ABE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Oval 97"/>
            <p:cNvSpPr>
              <a:spLocks noChangeArrowheads="1"/>
            </p:cNvSpPr>
            <p:nvPr/>
          </p:nvSpPr>
          <p:spPr bwMode="auto">
            <a:xfrm>
              <a:off x="7480457" y="1685831"/>
              <a:ext cx="111105" cy="130799"/>
            </a:xfrm>
            <a:prstGeom prst="ellipse">
              <a:avLst/>
            </a:prstGeom>
            <a:solidFill>
              <a:srgbClr val="43ABE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Oval 98"/>
            <p:cNvSpPr>
              <a:spLocks noChangeArrowheads="1"/>
            </p:cNvSpPr>
            <p:nvPr/>
          </p:nvSpPr>
          <p:spPr bwMode="auto">
            <a:xfrm>
              <a:off x="7884489" y="1685810"/>
              <a:ext cx="118854" cy="123310"/>
            </a:xfrm>
            <a:prstGeom prst="ellipse">
              <a:avLst/>
            </a:prstGeom>
            <a:solidFill>
              <a:srgbClr val="E96CA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99"/>
            <p:cNvSpPr>
              <a:spLocks/>
            </p:cNvSpPr>
            <p:nvPr/>
          </p:nvSpPr>
          <p:spPr bwMode="auto">
            <a:xfrm>
              <a:off x="7757883" y="1835927"/>
              <a:ext cx="369481" cy="672843"/>
            </a:xfrm>
            <a:custGeom>
              <a:avLst/>
              <a:gdLst/>
              <a:ahLst/>
              <a:cxnLst>
                <a:cxn ang="0">
                  <a:pos x="87" y="56"/>
                </a:cxn>
                <a:cxn ang="0">
                  <a:pos x="71" y="9"/>
                </a:cxn>
                <a:cxn ang="0">
                  <a:pos x="61" y="0"/>
                </a:cxn>
                <a:cxn ang="0">
                  <a:pos x="26" y="0"/>
                </a:cxn>
                <a:cxn ang="0">
                  <a:pos x="18" y="4"/>
                </a:cxn>
                <a:cxn ang="0">
                  <a:pos x="17" y="6"/>
                </a:cxn>
                <a:cxn ang="0">
                  <a:pos x="17" y="6"/>
                </a:cxn>
                <a:cxn ang="0">
                  <a:pos x="16" y="7"/>
                </a:cxn>
                <a:cxn ang="0">
                  <a:pos x="1" y="56"/>
                </a:cxn>
                <a:cxn ang="0">
                  <a:pos x="5" y="64"/>
                </a:cxn>
                <a:cxn ang="0">
                  <a:pos x="13" y="60"/>
                </a:cxn>
                <a:cxn ang="0">
                  <a:pos x="25" y="21"/>
                </a:cxn>
                <a:cxn ang="0">
                  <a:pos x="26" y="21"/>
                </a:cxn>
                <a:cxn ang="0">
                  <a:pos x="27" y="21"/>
                </a:cxn>
                <a:cxn ang="0">
                  <a:pos x="9" y="91"/>
                </a:cxn>
                <a:cxn ang="0">
                  <a:pos x="28" y="91"/>
                </a:cxn>
                <a:cxn ang="0">
                  <a:pos x="28" y="146"/>
                </a:cxn>
                <a:cxn ang="0">
                  <a:pos x="35" y="153"/>
                </a:cxn>
                <a:cxn ang="0">
                  <a:pos x="42" y="146"/>
                </a:cxn>
                <a:cxn ang="0">
                  <a:pos x="42" y="91"/>
                </a:cxn>
                <a:cxn ang="0">
                  <a:pos x="46" y="91"/>
                </a:cxn>
                <a:cxn ang="0">
                  <a:pos x="46" y="146"/>
                </a:cxn>
                <a:cxn ang="0">
                  <a:pos x="54" y="153"/>
                </a:cxn>
                <a:cxn ang="0">
                  <a:pos x="61" y="146"/>
                </a:cxn>
                <a:cxn ang="0">
                  <a:pos x="61" y="91"/>
                </a:cxn>
                <a:cxn ang="0">
                  <a:pos x="80" y="91"/>
                </a:cxn>
                <a:cxn ang="0">
                  <a:pos x="60" y="21"/>
                </a:cxn>
                <a:cxn ang="0">
                  <a:pos x="61" y="21"/>
                </a:cxn>
                <a:cxn ang="0">
                  <a:pos x="62" y="21"/>
                </a:cxn>
                <a:cxn ang="0">
                  <a:pos x="75" y="60"/>
                </a:cxn>
                <a:cxn ang="0">
                  <a:pos x="83" y="64"/>
                </a:cxn>
                <a:cxn ang="0">
                  <a:pos x="87" y="56"/>
                </a:cxn>
              </a:cxnLst>
              <a:rect l="0" t="0" r="r" b="b"/>
              <a:pathLst>
                <a:path w="88" h="153">
                  <a:moveTo>
                    <a:pt x="87" y="56"/>
                  </a:moveTo>
                  <a:cubicBezTo>
                    <a:pt x="71" y="9"/>
                    <a:pt x="71" y="9"/>
                    <a:pt x="71" y="9"/>
                  </a:cubicBezTo>
                  <a:cubicBezTo>
                    <a:pt x="71" y="4"/>
                    <a:pt x="67" y="0"/>
                    <a:pt x="6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3" y="0"/>
                    <a:pt x="19" y="1"/>
                    <a:pt x="18" y="4"/>
                  </a:cubicBezTo>
                  <a:cubicBezTo>
                    <a:pt x="17" y="5"/>
                    <a:pt x="17" y="5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7"/>
                    <a:pt x="16" y="7"/>
                    <a:pt x="16" y="7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0" y="60"/>
                    <a:pt x="2" y="63"/>
                    <a:pt x="5" y="64"/>
                  </a:cubicBezTo>
                  <a:cubicBezTo>
                    <a:pt x="8" y="65"/>
                    <a:pt x="12" y="63"/>
                    <a:pt x="13" y="60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9" y="91"/>
                    <a:pt x="9" y="91"/>
                    <a:pt x="9" y="91"/>
                  </a:cubicBezTo>
                  <a:cubicBezTo>
                    <a:pt x="28" y="91"/>
                    <a:pt x="28" y="91"/>
                    <a:pt x="28" y="91"/>
                  </a:cubicBezTo>
                  <a:cubicBezTo>
                    <a:pt x="28" y="146"/>
                    <a:pt x="28" y="146"/>
                    <a:pt x="28" y="146"/>
                  </a:cubicBezTo>
                  <a:cubicBezTo>
                    <a:pt x="28" y="150"/>
                    <a:pt x="31" y="153"/>
                    <a:pt x="35" y="153"/>
                  </a:cubicBezTo>
                  <a:cubicBezTo>
                    <a:pt x="39" y="153"/>
                    <a:pt x="42" y="150"/>
                    <a:pt x="42" y="146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6" y="146"/>
                    <a:pt x="46" y="146"/>
                    <a:pt x="46" y="146"/>
                  </a:cubicBezTo>
                  <a:cubicBezTo>
                    <a:pt x="46" y="150"/>
                    <a:pt x="50" y="153"/>
                    <a:pt x="54" y="153"/>
                  </a:cubicBezTo>
                  <a:cubicBezTo>
                    <a:pt x="58" y="153"/>
                    <a:pt x="61" y="150"/>
                    <a:pt x="61" y="146"/>
                  </a:cubicBezTo>
                  <a:cubicBezTo>
                    <a:pt x="61" y="91"/>
                    <a:pt x="61" y="91"/>
                    <a:pt x="61" y="91"/>
                  </a:cubicBezTo>
                  <a:cubicBezTo>
                    <a:pt x="80" y="91"/>
                    <a:pt x="80" y="91"/>
                    <a:pt x="80" y="9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75" y="60"/>
                    <a:pt x="75" y="60"/>
                    <a:pt x="75" y="60"/>
                  </a:cubicBezTo>
                  <a:cubicBezTo>
                    <a:pt x="77" y="63"/>
                    <a:pt x="80" y="65"/>
                    <a:pt x="83" y="64"/>
                  </a:cubicBezTo>
                  <a:cubicBezTo>
                    <a:pt x="87" y="63"/>
                    <a:pt x="88" y="59"/>
                    <a:pt x="87" y="56"/>
                  </a:cubicBezTo>
                  <a:close/>
                </a:path>
              </a:pathLst>
            </a:custGeom>
            <a:solidFill>
              <a:srgbClr val="E96CA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1" name="Rounded Rectangle 30"/>
          <p:cNvSpPr/>
          <p:nvPr/>
        </p:nvSpPr>
        <p:spPr>
          <a:xfrm>
            <a:off x="6407937" y="4926545"/>
            <a:ext cx="5498313" cy="633819"/>
          </a:xfrm>
          <a:prstGeom prst="roundRect">
            <a:avLst/>
          </a:prstGeom>
          <a:noFill/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24050" algn="l"/>
              </a:tabLst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226948" y="4973868"/>
            <a:ext cx="5773802" cy="543699"/>
          </a:xfrm>
          <a:prstGeom prst="roundRect">
            <a:avLst/>
          </a:prstGeom>
          <a:noFill/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24050" algn="l"/>
              </a:tabLst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497619" y="5028010"/>
            <a:ext cx="540863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mn-M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Халдварт бус өвчлөл болох </a:t>
            </a:r>
            <a:r>
              <a:rPr kumimoji="0" lang="mn-MN" sz="1100" b="1" i="0" u="none" strike="noStrike" kern="1200" cap="none" spc="0" normalizeH="0" baseline="0" noProof="0" dirty="0">
                <a:ln>
                  <a:noFill/>
                </a:ln>
                <a:solidFill>
                  <a:srgbClr val="E73938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зүрх судасны тогтолцооны </a:t>
            </a:r>
            <a:r>
              <a:rPr kumimoji="0" lang="mn-M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өвчин, </a:t>
            </a:r>
            <a:r>
              <a:rPr kumimoji="0" lang="mn-MN" sz="1100" b="1" i="0" u="none" strike="noStrike" kern="1200" cap="none" spc="0" normalizeH="0" baseline="0" noProof="0" dirty="0">
                <a:ln>
                  <a:noFill/>
                </a:ln>
                <a:solidFill>
                  <a:srgbClr val="E73938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хавдар </a:t>
            </a:r>
            <a:r>
              <a:rPr kumimoji="0" lang="mn-M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гэсэн 2 өвчлөл 1995 оноос хойш нас баралтын зонхилох шалтгаан болж байна.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03452" y="4943372"/>
            <a:ext cx="542079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mn-M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Халдварт бус өвчлөл дотроо зүрхний ишемит өвчин, элэгний хавдар, тархины цус харвалт, зүрх судасны цочмог шигдээс, ходоодны хорт хавдар гэсэн өвчлөлүүд зонхилж байна.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902066" y="930172"/>
            <a:ext cx="8123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НАС БАРАЛТЫН ШАЛТГААН – </a:t>
            </a:r>
            <a:r>
              <a:rPr lang="mn-MN" sz="2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ХҮЙС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1714347" y="2349132"/>
            <a:ext cx="2620058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321444" y="2349132"/>
            <a:ext cx="3343222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1083298" y="2557751"/>
            <a:ext cx="1179913" cy="296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Хавдар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1019968" y="3105866"/>
            <a:ext cx="1388757" cy="1328327"/>
            <a:chOff x="7397719" y="1685810"/>
            <a:chExt cx="729645" cy="822960"/>
          </a:xfrm>
        </p:grpSpPr>
        <p:sp>
          <p:nvSpPr>
            <p:cNvPr id="39" name="Freeform 96"/>
            <p:cNvSpPr>
              <a:spLocks/>
            </p:cNvSpPr>
            <p:nvPr/>
          </p:nvSpPr>
          <p:spPr bwMode="auto">
            <a:xfrm>
              <a:off x="7397719" y="1824804"/>
              <a:ext cx="278943" cy="683966"/>
            </a:xfrm>
            <a:custGeom>
              <a:avLst/>
              <a:gdLst/>
              <a:ahLst/>
              <a:cxnLst>
                <a:cxn ang="0">
                  <a:pos x="55" y="1"/>
                </a:cxn>
                <a:cxn ang="0">
                  <a:pos x="19" y="0"/>
                </a:cxn>
                <a:cxn ang="0">
                  <a:pos x="0" y="16"/>
                </a:cxn>
                <a:cxn ang="0">
                  <a:pos x="0" y="16"/>
                </a:cxn>
                <a:cxn ang="0">
                  <a:pos x="0" y="18"/>
                </a:cxn>
                <a:cxn ang="0">
                  <a:pos x="0" y="69"/>
                </a:cxn>
                <a:cxn ang="0">
                  <a:pos x="6" y="75"/>
                </a:cxn>
                <a:cxn ang="0">
                  <a:pos x="12" y="69"/>
                </a:cxn>
                <a:cxn ang="0">
                  <a:pos x="12" y="25"/>
                </a:cxn>
                <a:cxn ang="0">
                  <a:pos x="18" y="25"/>
                </a:cxn>
                <a:cxn ang="0">
                  <a:pos x="18" y="68"/>
                </a:cxn>
                <a:cxn ang="0">
                  <a:pos x="18" y="69"/>
                </a:cxn>
                <a:cxn ang="0">
                  <a:pos x="18" y="145"/>
                </a:cxn>
                <a:cxn ang="0">
                  <a:pos x="26" y="153"/>
                </a:cxn>
                <a:cxn ang="0">
                  <a:pos x="34" y="145"/>
                </a:cxn>
                <a:cxn ang="0">
                  <a:pos x="34" y="78"/>
                </a:cxn>
                <a:cxn ang="0">
                  <a:pos x="39" y="78"/>
                </a:cxn>
                <a:cxn ang="0">
                  <a:pos x="39" y="145"/>
                </a:cxn>
                <a:cxn ang="0">
                  <a:pos x="47" y="153"/>
                </a:cxn>
                <a:cxn ang="0">
                  <a:pos x="55" y="145"/>
                </a:cxn>
                <a:cxn ang="0">
                  <a:pos x="55" y="68"/>
                </a:cxn>
                <a:cxn ang="0">
                  <a:pos x="55" y="67"/>
                </a:cxn>
                <a:cxn ang="0">
                  <a:pos x="55" y="25"/>
                </a:cxn>
                <a:cxn ang="0">
                  <a:pos x="60" y="25"/>
                </a:cxn>
                <a:cxn ang="0">
                  <a:pos x="60" y="69"/>
                </a:cxn>
                <a:cxn ang="0">
                  <a:pos x="66" y="75"/>
                </a:cxn>
                <a:cxn ang="0">
                  <a:pos x="73" y="69"/>
                </a:cxn>
                <a:cxn ang="0">
                  <a:pos x="73" y="18"/>
                </a:cxn>
                <a:cxn ang="0">
                  <a:pos x="73" y="16"/>
                </a:cxn>
                <a:cxn ang="0">
                  <a:pos x="73" y="15"/>
                </a:cxn>
                <a:cxn ang="0">
                  <a:pos x="55" y="1"/>
                </a:cxn>
              </a:cxnLst>
              <a:rect l="0" t="0" r="r" b="b"/>
              <a:pathLst>
                <a:path w="73" h="153">
                  <a:moveTo>
                    <a:pt x="55" y="1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5" y="1"/>
                    <a:pt x="0" y="12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3" y="75"/>
                    <a:pt x="6" y="75"/>
                  </a:cubicBezTo>
                  <a:cubicBezTo>
                    <a:pt x="10" y="75"/>
                    <a:pt x="12" y="73"/>
                    <a:pt x="12" y="69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68"/>
                    <a:pt x="18" y="68"/>
                    <a:pt x="18" y="68"/>
                  </a:cubicBezTo>
                  <a:cubicBezTo>
                    <a:pt x="18" y="68"/>
                    <a:pt x="18" y="69"/>
                    <a:pt x="18" y="69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50"/>
                    <a:pt x="21" y="153"/>
                    <a:pt x="26" y="153"/>
                  </a:cubicBezTo>
                  <a:cubicBezTo>
                    <a:pt x="31" y="153"/>
                    <a:pt x="34" y="150"/>
                    <a:pt x="34" y="14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39" y="145"/>
                    <a:pt x="39" y="145"/>
                    <a:pt x="39" y="145"/>
                  </a:cubicBezTo>
                  <a:cubicBezTo>
                    <a:pt x="39" y="150"/>
                    <a:pt x="42" y="153"/>
                    <a:pt x="47" y="153"/>
                  </a:cubicBezTo>
                  <a:cubicBezTo>
                    <a:pt x="52" y="153"/>
                    <a:pt x="55" y="150"/>
                    <a:pt x="55" y="145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5" y="67"/>
                    <a:pt x="55" y="67"/>
                    <a:pt x="55" y="67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69"/>
                    <a:pt x="60" y="69"/>
                    <a:pt x="60" y="69"/>
                  </a:cubicBezTo>
                  <a:cubicBezTo>
                    <a:pt x="60" y="73"/>
                    <a:pt x="63" y="75"/>
                    <a:pt x="66" y="75"/>
                  </a:cubicBezTo>
                  <a:cubicBezTo>
                    <a:pt x="70" y="75"/>
                    <a:pt x="73" y="73"/>
                    <a:pt x="73" y="69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0"/>
                    <a:pt x="67" y="1"/>
                    <a:pt x="55" y="1"/>
                  </a:cubicBezTo>
                  <a:close/>
                </a:path>
              </a:pathLst>
            </a:custGeom>
            <a:solidFill>
              <a:srgbClr val="43ABE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Oval 97"/>
            <p:cNvSpPr>
              <a:spLocks noChangeArrowheads="1"/>
            </p:cNvSpPr>
            <p:nvPr/>
          </p:nvSpPr>
          <p:spPr bwMode="auto">
            <a:xfrm>
              <a:off x="7480457" y="1685831"/>
              <a:ext cx="111105" cy="130799"/>
            </a:xfrm>
            <a:prstGeom prst="ellipse">
              <a:avLst/>
            </a:prstGeom>
            <a:solidFill>
              <a:srgbClr val="43ABE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Oval 98"/>
            <p:cNvSpPr>
              <a:spLocks noChangeArrowheads="1"/>
            </p:cNvSpPr>
            <p:nvPr/>
          </p:nvSpPr>
          <p:spPr bwMode="auto">
            <a:xfrm>
              <a:off x="7884489" y="1685810"/>
              <a:ext cx="118854" cy="123310"/>
            </a:xfrm>
            <a:prstGeom prst="ellipse">
              <a:avLst/>
            </a:prstGeom>
            <a:solidFill>
              <a:srgbClr val="E96CA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99"/>
            <p:cNvSpPr>
              <a:spLocks/>
            </p:cNvSpPr>
            <p:nvPr/>
          </p:nvSpPr>
          <p:spPr bwMode="auto">
            <a:xfrm>
              <a:off x="7757883" y="1835927"/>
              <a:ext cx="369481" cy="672843"/>
            </a:xfrm>
            <a:custGeom>
              <a:avLst/>
              <a:gdLst/>
              <a:ahLst/>
              <a:cxnLst>
                <a:cxn ang="0">
                  <a:pos x="87" y="56"/>
                </a:cxn>
                <a:cxn ang="0">
                  <a:pos x="71" y="9"/>
                </a:cxn>
                <a:cxn ang="0">
                  <a:pos x="61" y="0"/>
                </a:cxn>
                <a:cxn ang="0">
                  <a:pos x="26" y="0"/>
                </a:cxn>
                <a:cxn ang="0">
                  <a:pos x="18" y="4"/>
                </a:cxn>
                <a:cxn ang="0">
                  <a:pos x="17" y="6"/>
                </a:cxn>
                <a:cxn ang="0">
                  <a:pos x="17" y="6"/>
                </a:cxn>
                <a:cxn ang="0">
                  <a:pos x="16" y="7"/>
                </a:cxn>
                <a:cxn ang="0">
                  <a:pos x="1" y="56"/>
                </a:cxn>
                <a:cxn ang="0">
                  <a:pos x="5" y="64"/>
                </a:cxn>
                <a:cxn ang="0">
                  <a:pos x="13" y="60"/>
                </a:cxn>
                <a:cxn ang="0">
                  <a:pos x="25" y="21"/>
                </a:cxn>
                <a:cxn ang="0">
                  <a:pos x="26" y="21"/>
                </a:cxn>
                <a:cxn ang="0">
                  <a:pos x="27" y="21"/>
                </a:cxn>
                <a:cxn ang="0">
                  <a:pos x="9" y="91"/>
                </a:cxn>
                <a:cxn ang="0">
                  <a:pos x="28" y="91"/>
                </a:cxn>
                <a:cxn ang="0">
                  <a:pos x="28" y="146"/>
                </a:cxn>
                <a:cxn ang="0">
                  <a:pos x="35" y="153"/>
                </a:cxn>
                <a:cxn ang="0">
                  <a:pos x="42" y="146"/>
                </a:cxn>
                <a:cxn ang="0">
                  <a:pos x="42" y="91"/>
                </a:cxn>
                <a:cxn ang="0">
                  <a:pos x="46" y="91"/>
                </a:cxn>
                <a:cxn ang="0">
                  <a:pos x="46" y="146"/>
                </a:cxn>
                <a:cxn ang="0">
                  <a:pos x="54" y="153"/>
                </a:cxn>
                <a:cxn ang="0">
                  <a:pos x="61" y="146"/>
                </a:cxn>
                <a:cxn ang="0">
                  <a:pos x="61" y="91"/>
                </a:cxn>
                <a:cxn ang="0">
                  <a:pos x="80" y="91"/>
                </a:cxn>
                <a:cxn ang="0">
                  <a:pos x="60" y="21"/>
                </a:cxn>
                <a:cxn ang="0">
                  <a:pos x="61" y="21"/>
                </a:cxn>
                <a:cxn ang="0">
                  <a:pos x="62" y="21"/>
                </a:cxn>
                <a:cxn ang="0">
                  <a:pos x="75" y="60"/>
                </a:cxn>
                <a:cxn ang="0">
                  <a:pos x="83" y="64"/>
                </a:cxn>
                <a:cxn ang="0">
                  <a:pos x="87" y="56"/>
                </a:cxn>
              </a:cxnLst>
              <a:rect l="0" t="0" r="r" b="b"/>
              <a:pathLst>
                <a:path w="88" h="153">
                  <a:moveTo>
                    <a:pt x="87" y="56"/>
                  </a:moveTo>
                  <a:cubicBezTo>
                    <a:pt x="71" y="9"/>
                    <a:pt x="71" y="9"/>
                    <a:pt x="71" y="9"/>
                  </a:cubicBezTo>
                  <a:cubicBezTo>
                    <a:pt x="71" y="4"/>
                    <a:pt x="67" y="0"/>
                    <a:pt x="6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3" y="0"/>
                    <a:pt x="19" y="1"/>
                    <a:pt x="18" y="4"/>
                  </a:cubicBezTo>
                  <a:cubicBezTo>
                    <a:pt x="17" y="5"/>
                    <a:pt x="17" y="5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7"/>
                    <a:pt x="16" y="7"/>
                    <a:pt x="16" y="7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0" y="60"/>
                    <a:pt x="2" y="63"/>
                    <a:pt x="5" y="64"/>
                  </a:cubicBezTo>
                  <a:cubicBezTo>
                    <a:pt x="8" y="65"/>
                    <a:pt x="12" y="63"/>
                    <a:pt x="13" y="60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9" y="91"/>
                    <a:pt x="9" y="91"/>
                    <a:pt x="9" y="91"/>
                  </a:cubicBezTo>
                  <a:cubicBezTo>
                    <a:pt x="28" y="91"/>
                    <a:pt x="28" y="91"/>
                    <a:pt x="28" y="91"/>
                  </a:cubicBezTo>
                  <a:cubicBezTo>
                    <a:pt x="28" y="146"/>
                    <a:pt x="28" y="146"/>
                    <a:pt x="28" y="146"/>
                  </a:cubicBezTo>
                  <a:cubicBezTo>
                    <a:pt x="28" y="150"/>
                    <a:pt x="31" y="153"/>
                    <a:pt x="35" y="153"/>
                  </a:cubicBezTo>
                  <a:cubicBezTo>
                    <a:pt x="39" y="153"/>
                    <a:pt x="42" y="150"/>
                    <a:pt x="42" y="146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6" y="146"/>
                    <a:pt x="46" y="146"/>
                    <a:pt x="46" y="146"/>
                  </a:cubicBezTo>
                  <a:cubicBezTo>
                    <a:pt x="46" y="150"/>
                    <a:pt x="50" y="153"/>
                    <a:pt x="54" y="153"/>
                  </a:cubicBezTo>
                  <a:cubicBezTo>
                    <a:pt x="58" y="153"/>
                    <a:pt x="61" y="150"/>
                    <a:pt x="61" y="146"/>
                  </a:cubicBezTo>
                  <a:cubicBezTo>
                    <a:pt x="61" y="91"/>
                    <a:pt x="61" y="91"/>
                    <a:pt x="61" y="91"/>
                  </a:cubicBezTo>
                  <a:cubicBezTo>
                    <a:pt x="80" y="91"/>
                    <a:pt x="80" y="91"/>
                    <a:pt x="80" y="9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75" y="60"/>
                    <a:pt x="75" y="60"/>
                    <a:pt x="75" y="60"/>
                  </a:cubicBezTo>
                  <a:cubicBezTo>
                    <a:pt x="77" y="63"/>
                    <a:pt x="80" y="65"/>
                    <a:pt x="83" y="64"/>
                  </a:cubicBezTo>
                  <a:cubicBezTo>
                    <a:pt x="87" y="63"/>
                    <a:pt x="88" y="59"/>
                    <a:pt x="87" y="56"/>
                  </a:cubicBezTo>
                  <a:close/>
                </a:path>
              </a:pathLst>
            </a:custGeom>
            <a:solidFill>
              <a:srgbClr val="E96CA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5" name="Rectangle 44"/>
          <p:cNvSpPr/>
          <p:nvPr/>
        </p:nvSpPr>
        <p:spPr>
          <a:xfrm>
            <a:off x="2907589" y="2570995"/>
            <a:ext cx="2652441" cy="296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Зүрх, судасны тогтолцоо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3795346" y="2913042"/>
            <a:ext cx="701570" cy="0"/>
          </a:xfrm>
          <a:prstGeom prst="line">
            <a:avLst/>
          </a:prstGeom>
          <a:ln w="19050">
            <a:solidFill>
              <a:srgbClr val="FF0000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/>
          <p:cNvGrpSpPr/>
          <p:nvPr/>
        </p:nvGrpSpPr>
        <p:grpSpPr>
          <a:xfrm>
            <a:off x="3511451" y="3085888"/>
            <a:ext cx="1388757" cy="1328327"/>
            <a:chOff x="7397719" y="1685810"/>
            <a:chExt cx="729645" cy="822960"/>
          </a:xfrm>
        </p:grpSpPr>
        <p:sp>
          <p:nvSpPr>
            <p:cNvPr id="48" name="Freeform 96"/>
            <p:cNvSpPr>
              <a:spLocks/>
            </p:cNvSpPr>
            <p:nvPr/>
          </p:nvSpPr>
          <p:spPr bwMode="auto">
            <a:xfrm>
              <a:off x="7397719" y="1824804"/>
              <a:ext cx="278943" cy="683966"/>
            </a:xfrm>
            <a:custGeom>
              <a:avLst/>
              <a:gdLst/>
              <a:ahLst/>
              <a:cxnLst>
                <a:cxn ang="0">
                  <a:pos x="55" y="1"/>
                </a:cxn>
                <a:cxn ang="0">
                  <a:pos x="19" y="0"/>
                </a:cxn>
                <a:cxn ang="0">
                  <a:pos x="0" y="16"/>
                </a:cxn>
                <a:cxn ang="0">
                  <a:pos x="0" y="16"/>
                </a:cxn>
                <a:cxn ang="0">
                  <a:pos x="0" y="18"/>
                </a:cxn>
                <a:cxn ang="0">
                  <a:pos x="0" y="69"/>
                </a:cxn>
                <a:cxn ang="0">
                  <a:pos x="6" y="75"/>
                </a:cxn>
                <a:cxn ang="0">
                  <a:pos x="12" y="69"/>
                </a:cxn>
                <a:cxn ang="0">
                  <a:pos x="12" y="25"/>
                </a:cxn>
                <a:cxn ang="0">
                  <a:pos x="18" y="25"/>
                </a:cxn>
                <a:cxn ang="0">
                  <a:pos x="18" y="68"/>
                </a:cxn>
                <a:cxn ang="0">
                  <a:pos x="18" y="69"/>
                </a:cxn>
                <a:cxn ang="0">
                  <a:pos x="18" y="145"/>
                </a:cxn>
                <a:cxn ang="0">
                  <a:pos x="26" y="153"/>
                </a:cxn>
                <a:cxn ang="0">
                  <a:pos x="34" y="145"/>
                </a:cxn>
                <a:cxn ang="0">
                  <a:pos x="34" y="78"/>
                </a:cxn>
                <a:cxn ang="0">
                  <a:pos x="39" y="78"/>
                </a:cxn>
                <a:cxn ang="0">
                  <a:pos x="39" y="145"/>
                </a:cxn>
                <a:cxn ang="0">
                  <a:pos x="47" y="153"/>
                </a:cxn>
                <a:cxn ang="0">
                  <a:pos x="55" y="145"/>
                </a:cxn>
                <a:cxn ang="0">
                  <a:pos x="55" y="68"/>
                </a:cxn>
                <a:cxn ang="0">
                  <a:pos x="55" y="67"/>
                </a:cxn>
                <a:cxn ang="0">
                  <a:pos x="55" y="25"/>
                </a:cxn>
                <a:cxn ang="0">
                  <a:pos x="60" y="25"/>
                </a:cxn>
                <a:cxn ang="0">
                  <a:pos x="60" y="69"/>
                </a:cxn>
                <a:cxn ang="0">
                  <a:pos x="66" y="75"/>
                </a:cxn>
                <a:cxn ang="0">
                  <a:pos x="73" y="69"/>
                </a:cxn>
                <a:cxn ang="0">
                  <a:pos x="73" y="18"/>
                </a:cxn>
                <a:cxn ang="0">
                  <a:pos x="73" y="16"/>
                </a:cxn>
                <a:cxn ang="0">
                  <a:pos x="73" y="15"/>
                </a:cxn>
                <a:cxn ang="0">
                  <a:pos x="55" y="1"/>
                </a:cxn>
              </a:cxnLst>
              <a:rect l="0" t="0" r="r" b="b"/>
              <a:pathLst>
                <a:path w="73" h="153">
                  <a:moveTo>
                    <a:pt x="55" y="1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5" y="1"/>
                    <a:pt x="0" y="12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3" y="75"/>
                    <a:pt x="6" y="75"/>
                  </a:cubicBezTo>
                  <a:cubicBezTo>
                    <a:pt x="10" y="75"/>
                    <a:pt x="12" y="73"/>
                    <a:pt x="12" y="69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68"/>
                    <a:pt x="18" y="68"/>
                    <a:pt x="18" y="68"/>
                  </a:cubicBezTo>
                  <a:cubicBezTo>
                    <a:pt x="18" y="68"/>
                    <a:pt x="18" y="69"/>
                    <a:pt x="18" y="69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50"/>
                    <a:pt x="21" y="153"/>
                    <a:pt x="26" y="153"/>
                  </a:cubicBezTo>
                  <a:cubicBezTo>
                    <a:pt x="31" y="153"/>
                    <a:pt x="34" y="150"/>
                    <a:pt x="34" y="14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39" y="145"/>
                    <a:pt x="39" y="145"/>
                    <a:pt x="39" y="145"/>
                  </a:cubicBezTo>
                  <a:cubicBezTo>
                    <a:pt x="39" y="150"/>
                    <a:pt x="42" y="153"/>
                    <a:pt x="47" y="153"/>
                  </a:cubicBezTo>
                  <a:cubicBezTo>
                    <a:pt x="52" y="153"/>
                    <a:pt x="55" y="150"/>
                    <a:pt x="55" y="145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5" y="67"/>
                    <a:pt x="55" y="67"/>
                    <a:pt x="55" y="67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69"/>
                    <a:pt x="60" y="69"/>
                    <a:pt x="60" y="69"/>
                  </a:cubicBezTo>
                  <a:cubicBezTo>
                    <a:pt x="60" y="73"/>
                    <a:pt x="63" y="75"/>
                    <a:pt x="66" y="75"/>
                  </a:cubicBezTo>
                  <a:cubicBezTo>
                    <a:pt x="70" y="75"/>
                    <a:pt x="73" y="73"/>
                    <a:pt x="73" y="69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0"/>
                    <a:pt x="67" y="1"/>
                    <a:pt x="55" y="1"/>
                  </a:cubicBezTo>
                  <a:close/>
                </a:path>
              </a:pathLst>
            </a:custGeom>
            <a:solidFill>
              <a:srgbClr val="43ABE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Oval 97"/>
            <p:cNvSpPr>
              <a:spLocks noChangeArrowheads="1"/>
            </p:cNvSpPr>
            <p:nvPr/>
          </p:nvSpPr>
          <p:spPr bwMode="auto">
            <a:xfrm>
              <a:off x="7480457" y="1685831"/>
              <a:ext cx="111105" cy="130799"/>
            </a:xfrm>
            <a:prstGeom prst="ellipse">
              <a:avLst/>
            </a:prstGeom>
            <a:solidFill>
              <a:srgbClr val="43ABE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Oval 98"/>
            <p:cNvSpPr>
              <a:spLocks noChangeArrowheads="1"/>
            </p:cNvSpPr>
            <p:nvPr/>
          </p:nvSpPr>
          <p:spPr bwMode="auto">
            <a:xfrm>
              <a:off x="7884489" y="1685810"/>
              <a:ext cx="118854" cy="123310"/>
            </a:xfrm>
            <a:prstGeom prst="ellipse">
              <a:avLst/>
            </a:prstGeom>
            <a:solidFill>
              <a:srgbClr val="E96CA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 99"/>
            <p:cNvSpPr>
              <a:spLocks/>
            </p:cNvSpPr>
            <p:nvPr/>
          </p:nvSpPr>
          <p:spPr bwMode="auto">
            <a:xfrm>
              <a:off x="7757883" y="1835927"/>
              <a:ext cx="369481" cy="672843"/>
            </a:xfrm>
            <a:custGeom>
              <a:avLst/>
              <a:gdLst/>
              <a:ahLst/>
              <a:cxnLst>
                <a:cxn ang="0">
                  <a:pos x="87" y="56"/>
                </a:cxn>
                <a:cxn ang="0">
                  <a:pos x="71" y="9"/>
                </a:cxn>
                <a:cxn ang="0">
                  <a:pos x="61" y="0"/>
                </a:cxn>
                <a:cxn ang="0">
                  <a:pos x="26" y="0"/>
                </a:cxn>
                <a:cxn ang="0">
                  <a:pos x="18" y="4"/>
                </a:cxn>
                <a:cxn ang="0">
                  <a:pos x="17" y="6"/>
                </a:cxn>
                <a:cxn ang="0">
                  <a:pos x="17" y="6"/>
                </a:cxn>
                <a:cxn ang="0">
                  <a:pos x="16" y="7"/>
                </a:cxn>
                <a:cxn ang="0">
                  <a:pos x="1" y="56"/>
                </a:cxn>
                <a:cxn ang="0">
                  <a:pos x="5" y="64"/>
                </a:cxn>
                <a:cxn ang="0">
                  <a:pos x="13" y="60"/>
                </a:cxn>
                <a:cxn ang="0">
                  <a:pos x="25" y="21"/>
                </a:cxn>
                <a:cxn ang="0">
                  <a:pos x="26" y="21"/>
                </a:cxn>
                <a:cxn ang="0">
                  <a:pos x="27" y="21"/>
                </a:cxn>
                <a:cxn ang="0">
                  <a:pos x="9" y="91"/>
                </a:cxn>
                <a:cxn ang="0">
                  <a:pos x="28" y="91"/>
                </a:cxn>
                <a:cxn ang="0">
                  <a:pos x="28" y="146"/>
                </a:cxn>
                <a:cxn ang="0">
                  <a:pos x="35" y="153"/>
                </a:cxn>
                <a:cxn ang="0">
                  <a:pos x="42" y="146"/>
                </a:cxn>
                <a:cxn ang="0">
                  <a:pos x="42" y="91"/>
                </a:cxn>
                <a:cxn ang="0">
                  <a:pos x="46" y="91"/>
                </a:cxn>
                <a:cxn ang="0">
                  <a:pos x="46" y="146"/>
                </a:cxn>
                <a:cxn ang="0">
                  <a:pos x="54" y="153"/>
                </a:cxn>
                <a:cxn ang="0">
                  <a:pos x="61" y="146"/>
                </a:cxn>
                <a:cxn ang="0">
                  <a:pos x="61" y="91"/>
                </a:cxn>
                <a:cxn ang="0">
                  <a:pos x="80" y="91"/>
                </a:cxn>
                <a:cxn ang="0">
                  <a:pos x="60" y="21"/>
                </a:cxn>
                <a:cxn ang="0">
                  <a:pos x="61" y="21"/>
                </a:cxn>
                <a:cxn ang="0">
                  <a:pos x="62" y="21"/>
                </a:cxn>
                <a:cxn ang="0">
                  <a:pos x="75" y="60"/>
                </a:cxn>
                <a:cxn ang="0">
                  <a:pos x="83" y="64"/>
                </a:cxn>
                <a:cxn ang="0">
                  <a:pos x="87" y="56"/>
                </a:cxn>
              </a:cxnLst>
              <a:rect l="0" t="0" r="r" b="b"/>
              <a:pathLst>
                <a:path w="88" h="153">
                  <a:moveTo>
                    <a:pt x="87" y="56"/>
                  </a:moveTo>
                  <a:cubicBezTo>
                    <a:pt x="71" y="9"/>
                    <a:pt x="71" y="9"/>
                    <a:pt x="71" y="9"/>
                  </a:cubicBezTo>
                  <a:cubicBezTo>
                    <a:pt x="71" y="4"/>
                    <a:pt x="67" y="0"/>
                    <a:pt x="6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3" y="0"/>
                    <a:pt x="19" y="1"/>
                    <a:pt x="18" y="4"/>
                  </a:cubicBezTo>
                  <a:cubicBezTo>
                    <a:pt x="17" y="5"/>
                    <a:pt x="17" y="5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7"/>
                    <a:pt x="16" y="7"/>
                    <a:pt x="16" y="7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0" y="60"/>
                    <a:pt x="2" y="63"/>
                    <a:pt x="5" y="64"/>
                  </a:cubicBezTo>
                  <a:cubicBezTo>
                    <a:pt x="8" y="65"/>
                    <a:pt x="12" y="63"/>
                    <a:pt x="13" y="60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9" y="91"/>
                    <a:pt x="9" y="91"/>
                    <a:pt x="9" y="91"/>
                  </a:cubicBezTo>
                  <a:cubicBezTo>
                    <a:pt x="28" y="91"/>
                    <a:pt x="28" y="91"/>
                    <a:pt x="28" y="91"/>
                  </a:cubicBezTo>
                  <a:cubicBezTo>
                    <a:pt x="28" y="146"/>
                    <a:pt x="28" y="146"/>
                    <a:pt x="28" y="146"/>
                  </a:cubicBezTo>
                  <a:cubicBezTo>
                    <a:pt x="28" y="150"/>
                    <a:pt x="31" y="153"/>
                    <a:pt x="35" y="153"/>
                  </a:cubicBezTo>
                  <a:cubicBezTo>
                    <a:pt x="39" y="153"/>
                    <a:pt x="42" y="150"/>
                    <a:pt x="42" y="146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6" y="146"/>
                    <a:pt x="46" y="146"/>
                    <a:pt x="46" y="146"/>
                  </a:cubicBezTo>
                  <a:cubicBezTo>
                    <a:pt x="46" y="150"/>
                    <a:pt x="50" y="153"/>
                    <a:pt x="54" y="153"/>
                  </a:cubicBezTo>
                  <a:cubicBezTo>
                    <a:pt x="58" y="153"/>
                    <a:pt x="61" y="150"/>
                    <a:pt x="61" y="146"/>
                  </a:cubicBezTo>
                  <a:cubicBezTo>
                    <a:pt x="61" y="91"/>
                    <a:pt x="61" y="91"/>
                    <a:pt x="61" y="91"/>
                  </a:cubicBezTo>
                  <a:cubicBezTo>
                    <a:pt x="80" y="91"/>
                    <a:pt x="80" y="91"/>
                    <a:pt x="80" y="9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75" y="60"/>
                    <a:pt x="75" y="60"/>
                    <a:pt x="75" y="60"/>
                  </a:cubicBezTo>
                  <a:cubicBezTo>
                    <a:pt x="77" y="63"/>
                    <a:pt x="80" y="65"/>
                    <a:pt x="83" y="64"/>
                  </a:cubicBezTo>
                  <a:cubicBezTo>
                    <a:pt x="87" y="63"/>
                    <a:pt x="88" y="59"/>
                    <a:pt x="87" y="56"/>
                  </a:cubicBezTo>
                  <a:close/>
                </a:path>
              </a:pathLst>
            </a:custGeom>
            <a:solidFill>
              <a:srgbClr val="E96CA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52" name="Straight Connector 51"/>
          <p:cNvCxnSpPr/>
          <p:nvPr/>
        </p:nvCxnSpPr>
        <p:spPr>
          <a:xfrm>
            <a:off x="1285428" y="2913042"/>
            <a:ext cx="701570" cy="0"/>
          </a:xfrm>
          <a:prstGeom prst="line">
            <a:avLst/>
          </a:prstGeom>
          <a:ln w="19050">
            <a:solidFill>
              <a:srgbClr val="FF0000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889783" y="4542086"/>
            <a:ext cx="738765" cy="256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800" b="1" i="0" u="none" strike="noStrike" kern="1200" cap="none" spc="0" normalizeH="0" baseline="0" noProof="0" dirty="0">
                <a:ln>
                  <a:noFill/>
                </a:ln>
                <a:solidFill>
                  <a:srgbClr val="43ABE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67%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3ABE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715947" y="4542086"/>
            <a:ext cx="654540" cy="256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800" b="1" i="0" u="none" strike="noStrike" kern="1200" cap="none" spc="0" normalizeH="0" baseline="0" noProof="0" dirty="0">
                <a:ln>
                  <a:noFill/>
                </a:ln>
                <a:solidFill>
                  <a:srgbClr val="E96CA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33%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E96CA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13E1C80C-9E1E-4807-844F-64E7802917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841" t="27891" r="26595" b="61174"/>
          <a:stretch/>
        </p:blipFill>
        <p:spPr>
          <a:xfrm>
            <a:off x="185339" y="178130"/>
            <a:ext cx="1741714" cy="58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9662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3E1C80C-9E1E-4807-844F-64E7802917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841" t="27891" r="26595" b="61174"/>
          <a:stretch/>
        </p:blipFill>
        <p:spPr>
          <a:xfrm>
            <a:off x="185339" y="178130"/>
            <a:ext cx="1741714" cy="581891"/>
          </a:xfrm>
          <a:prstGeom prst="rect">
            <a:avLst/>
          </a:prstGeom>
        </p:spPr>
      </p:pic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5840947"/>
              </p:ext>
            </p:extLst>
          </p:nvPr>
        </p:nvGraphicFramePr>
        <p:xfrm>
          <a:off x="472413" y="1423180"/>
          <a:ext cx="5586864" cy="3917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865505" y="827435"/>
            <a:ext cx="4605051" cy="677106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pPr lvl="0" algn="ctr"/>
            <a:r>
              <a:rPr lang="mn-M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n-MN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хүртэлх насны хүүхдийн эндэгдэл   /1000 амьд төрөлтөд/</a:t>
            </a:r>
          </a:p>
        </p:txBody>
      </p:sp>
      <p:graphicFrame>
        <p:nvGraphicFramePr>
          <p:cNvPr id="6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895220"/>
              </p:ext>
            </p:extLst>
          </p:nvPr>
        </p:nvGraphicFramePr>
        <p:xfrm>
          <a:off x="6208362" y="1286536"/>
          <a:ext cx="5607586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Rectangle 6"/>
          <p:cNvSpPr/>
          <p:nvPr/>
        </p:nvSpPr>
        <p:spPr>
          <a:xfrm>
            <a:off x="6632069" y="1024845"/>
            <a:ext cx="4960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mn-MN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Нялхсын эндэгдэл   /1000 амьд төрөлтөд/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19356" y="4957270"/>
            <a:ext cx="10522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dirty="0">
                <a:solidFill>
                  <a:schemeClr val="tx2"/>
                </a:solidFill>
              </a:rPr>
              <a:t>5 хүртэлх насны хүүхдийн эндэгдэл өмнөх оноос </a:t>
            </a:r>
            <a:r>
              <a:rPr lang="mn-MN" dirty="0" smtClean="0">
                <a:solidFill>
                  <a:schemeClr val="tx2"/>
                </a:solidFill>
              </a:rPr>
              <a:t>6,8 </a:t>
            </a:r>
            <a:r>
              <a:rPr lang="mn-MN" dirty="0">
                <a:solidFill>
                  <a:schemeClr val="tx2"/>
                </a:solidFill>
              </a:rPr>
              <a:t>нялхсын эндэгдэл – </a:t>
            </a:r>
            <a:r>
              <a:rPr lang="mn-MN" dirty="0" smtClean="0">
                <a:solidFill>
                  <a:schemeClr val="tx2"/>
                </a:solidFill>
              </a:rPr>
              <a:t>2,3</a:t>
            </a:r>
            <a:r>
              <a:rPr lang="mn-MN" dirty="0" smtClean="0">
                <a:solidFill>
                  <a:schemeClr val="tx2"/>
                </a:solidFill>
              </a:rPr>
              <a:t> </a:t>
            </a:r>
            <a:r>
              <a:rPr lang="mn-MN" dirty="0">
                <a:solidFill>
                  <a:schemeClr val="tx2"/>
                </a:solidFill>
              </a:rPr>
              <a:t>промиль, </a:t>
            </a:r>
            <a:r>
              <a:rPr lang="mn-MN" dirty="0" smtClean="0">
                <a:solidFill>
                  <a:schemeClr val="tx2"/>
                </a:solidFill>
              </a:rPr>
              <a:t>буурсан 87%  </a:t>
            </a:r>
            <a:r>
              <a:rPr lang="mn-MN" dirty="0">
                <a:solidFill>
                  <a:schemeClr val="tx2"/>
                </a:solidFill>
              </a:rPr>
              <a:t>нялхсын эндэгдэл / нярай эндэгдэл </a:t>
            </a:r>
            <a:r>
              <a:rPr lang="mn-MN" dirty="0" smtClean="0">
                <a:solidFill>
                  <a:schemeClr val="tx2"/>
                </a:solidFill>
              </a:rPr>
              <a:t>71 </a:t>
            </a:r>
            <a:r>
              <a:rPr lang="mn-MN" dirty="0" smtClean="0">
                <a:solidFill>
                  <a:schemeClr val="tx2"/>
                </a:solidFill>
              </a:rPr>
              <a:t>%/  </a:t>
            </a:r>
            <a:r>
              <a:rPr lang="mn-MN" dirty="0">
                <a:solidFill>
                  <a:schemeClr val="tx2"/>
                </a:solidFill>
              </a:rPr>
              <a:t>Эхийн эндэгдэл -0  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767997"/>
          </a:xfrm>
          <a:prstGeom prst="rect">
            <a:avLst/>
          </a:prstGeom>
          <a:solidFill>
            <a:srgbClr val="04124E"/>
          </a:solidFill>
        </p:spPr>
        <p:txBody>
          <a:bodyPr wrap="none" lIns="0" tIns="0" rIns="0" bIns="0">
            <a:noAutofit/>
          </a:bodyPr>
          <a:lstStyle/>
          <a:p>
            <a:r>
              <a:rPr lang="mn-MN" sz="2000" b="1" dirty="0">
                <a:solidFill>
                  <a:schemeClr val="bg1"/>
                </a:solidFill>
              </a:rPr>
              <a:t>                                                         </a:t>
            </a:r>
          </a:p>
          <a:p>
            <a:r>
              <a:rPr lang="mn-MN" sz="2000" b="1" dirty="0">
                <a:solidFill>
                  <a:schemeClr val="bg1"/>
                </a:solidFill>
              </a:rPr>
              <a:t>                                                        5 ХҮРТЭЛХ НАСНЫ ХҮҮХДИЙН ЭНДЭГДЭЛ </a:t>
            </a:r>
            <a:r>
              <a:rPr lang="mn-MN" sz="2400" b="1" dirty="0">
                <a:solidFill>
                  <a:schemeClr val="bg1"/>
                </a:solidFill>
              </a:rPr>
              <a:t>  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2065468" cy="72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5592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1721144"/>
              </p:ext>
            </p:extLst>
          </p:nvPr>
        </p:nvGraphicFramePr>
        <p:xfrm>
          <a:off x="358345" y="1097280"/>
          <a:ext cx="5010490" cy="5032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525"/>
            <a:ext cx="2065468" cy="72847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"/>
            <a:ext cx="12192000" cy="807522"/>
          </a:xfrm>
          <a:prstGeom prst="rect">
            <a:avLst/>
          </a:prstGeom>
          <a:solidFill>
            <a:srgbClr val="04124E"/>
          </a:solidFill>
        </p:spPr>
        <p:txBody>
          <a:bodyPr wrap="none" lIns="0" tIns="0" rIns="0" bIns="0">
            <a:noAutofit/>
          </a:bodyPr>
          <a:lstStyle/>
          <a:p>
            <a:r>
              <a:rPr lang="mn-MN" sz="2000" b="1" dirty="0">
                <a:solidFill>
                  <a:schemeClr val="bg1"/>
                </a:solidFill>
              </a:rPr>
              <a:t>                                                         </a:t>
            </a:r>
          </a:p>
          <a:p>
            <a:r>
              <a:rPr lang="mn-MN" sz="2000" b="1" dirty="0">
                <a:solidFill>
                  <a:schemeClr val="bg1"/>
                </a:solidFill>
              </a:rPr>
              <a:t>                                                5 ХҮРТЭЛХ  НАСНЫ ХҮҮХДИЙН ЭНДЭГДЭЛ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525"/>
            <a:ext cx="2065468" cy="767997"/>
          </a:xfrm>
          <a:prstGeom prst="rect">
            <a:avLst/>
          </a:prstGeom>
        </p:spPr>
      </p:pic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5737710"/>
              </p:ext>
            </p:extLst>
          </p:nvPr>
        </p:nvGraphicFramePr>
        <p:xfrm>
          <a:off x="5522202" y="935286"/>
          <a:ext cx="6273557" cy="4459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7643627"/>
              </p:ext>
            </p:extLst>
          </p:nvPr>
        </p:nvGraphicFramePr>
        <p:xfrm>
          <a:off x="5522202" y="4120486"/>
          <a:ext cx="7215051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10069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83" t="17066" r="7812" b="13788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64265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6843501"/>
              </p:ext>
            </p:extLst>
          </p:nvPr>
        </p:nvGraphicFramePr>
        <p:xfrm>
          <a:off x="420749" y="1125299"/>
          <a:ext cx="5675251" cy="4336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3E1C80C-9E1E-4807-844F-64E7802917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841" t="27891" r="26595" b="61174"/>
          <a:stretch/>
        </p:blipFill>
        <p:spPr>
          <a:xfrm>
            <a:off x="185339" y="178130"/>
            <a:ext cx="1741714" cy="581891"/>
          </a:xfrm>
          <a:prstGeom prst="rect">
            <a:avLst/>
          </a:prstGeom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7360352"/>
              </p:ext>
            </p:extLst>
          </p:nvPr>
        </p:nvGraphicFramePr>
        <p:xfrm>
          <a:off x="6352586" y="1624405"/>
          <a:ext cx="5297946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379746" y="1125299"/>
            <a:ext cx="3302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Жирэмсний хяналт /сумдаар/ 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767997"/>
          </a:xfrm>
          <a:prstGeom prst="rect">
            <a:avLst/>
          </a:prstGeom>
          <a:solidFill>
            <a:srgbClr val="04124E"/>
          </a:solidFill>
        </p:spPr>
        <p:txBody>
          <a:bodyPr wrap="none" lIns="0" tIns="0" rIns="0" bIns="0">
            <a:noAutofit/>
          </a:bodyPr>
          <a:lstStyle/>
          <a:p>
            <a:r>
              <a:rPr lang="mn-MN" sz="2000" b="1" dirty="0">
                <a:solidFill>
                  <a:schemeClr val="bg1"/>
                </a:solidFill>
              </a:rPr>
              <a:t>                                                         </a:t>
            </a:r>
          </a:p>
          <a:p>
            <a:r>
              <a:rPr lang="mn-MN" sz="2000" b="1" dirty="0">
                <a:solidFill>
                  <a:schemeClr val="bg1"/>
                </a:solidFill>
              </a:rPr>
              <a:t>                                                              ЖИРЭМСНИЙ ХЯНАЛТ </a:t>
            </a:r>
            <a:r>
              <a:rPr lang="mn-MN" sz="2400" b="1" dirty="0">
                <a:solidFill>
                  <a:schemeClr val="bg1"/>
                </a:solidFill>
              </a:rPr>
              <a:t>  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2065468" cy="72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6235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2065468" cy="72847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2000" cy="767997"/>
          </a:xfrm>
          <a:prstGeom prst="rect">
            <a:avLst/>
          </a:prstGeom>
          <a:solidFill>
            <a:srgbClr val="04124E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mn-MN" sz="2000" b="1" dirty="0">
                <a:solidFill>
                  <a:srgbClr val="FFFFFF"/>
                </a:solidFill>
                <a:latin typeface="Tahoma"/>
              </a:rPr>
              <a:t>                                  </a:t>
            </a:r>
            <a:endParaRPr lang="mn" sz="2400" b="1" dirty="0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65468" cy="7284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39266" y="199332"/>
            <a:ext cx="52865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n-MN" sz="2400" b="1" dirty="0">
                <a:solidFill>
                  <a:schemeClr val="bg1"/>
                </a:solidFill>
              </a:rPr>
              <a:t>ЭРТ ИЛРҮҮЛЭГ ҮЗЛЭГ - 2021 ОН 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2257" y="1064783"/>
            <a:ext cx="56585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dirty="0"/>
              <a:t>  </a:t>
            </a:r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Артерийн гипертензи үзлэг – </a:t>
            </a:r>
            <a:r>
              <a:rPr lang="mn-M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19827/ 16921/85,3%</a:t>
            </a:r>
          </a:p>
          <a:p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Үр дүнгийн үзүүлэлт  - 0,9 %   / 0,9 /</a:t>
            </a:r>
          </a:p>
          <a:p>
            <a:r>
              <a:rPr lang="mn-M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Чихрийн шижин үзлэг -</a:t>
            </a:r>
            <a:r>
              <a:rPr lang="mn-M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23404/19842/ 84,8</a:t>
            </a:r>
          </a:p>
          <a:p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</a:p>
          <a:p>
            <a:r>
              <a:rPr lang="mn-M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Үр дүнгийн үзүүлэлт  - 0.1  %   </a:t>
            </a:r>
          </a:p>
          <a:p>
            <a:endParaRPr lang="mn-MN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mn-MN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797973"/>
              </p:ext>
            </p:extLst>
          </p:nvPr>
        </p:nvGraphicFramePr>
        <p:xfrm>
          <a:off x="206346" y="2625295"/>
          <a:ext cx="6806352" cy="4119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8354725"/>
              </p:ext>
            </p:extLst>
          </p:nvPr>
        </p:nvGraphicFramePr>
        <p:xfrm>
          <a:off x="6927925" y="983149"/>
          <a:ext cx="5109882" cy="2706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270881" y="4675303"/>
            <a:ext cx="4458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    </a:t>
            </a:r>
            <a:r>
              <a:rPr lang="mn-MN" dirty="0"/>
              <a:t> </a:t>
            </a:r>
            <a:r>
              <a:rPr lang="mn-MN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Элэг бүтэн –Монгол” хамрагдалт 80,7% 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526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022126"/>
              </p:ext>
            </p:extLst>
          </p:nvPr>
        </p:nvGraphicFramePr>
        <p:xfrm>
          <a:off x="516366" y="871366"/>
          <a:ext cx="10933666" cy="518163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5967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830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251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3887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4587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3701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1454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5631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579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72771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5948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845872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25462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mn-MN" sz="1000" u="none" strike="noStrike" dirty="0">
                          <a:effectLst/>
                        </a:rPr>
                        <a:t>Д/д</a:t>
                      </a:r>
                      <a:endParaRPr lang="en-US" sz="1000" u="none" strike="noStrike" dirty="0">
                        <a:effectLst/>
                      </a:endParaRPr>
                    </a:p>
                    <a:p>
                      <a:pPr algn="ctr" fontAlgn="ctr"/>
                      <a:endParaRPr lang="en-US" sz="1000" u="none" strike="noStrike" dirty="0">
                        <a:effectLst/>
                      </a:endParaRPr>
                    </a:p>
                    <a:p>
                      <a:pPr algn="ctr" fontAlgn="ctr"/>
                      <a:endParaRPr lang="en-US" sz="1000" u="none" strike="noStrike" dirty="0">
                        <a:effectLst/>
                      </a:endParaRPr>
                    </a:p>
                    <a:p>
                      <a:pPr algn="ctr" fontAlgn="ctr"/>
                      <a:endParaRPr lang="en-US" sz="1000" u="none" strike="noStrike" dirty="0">
                        <a:effectLst/>
                      </a:endParaRPr>
                    </a:p>
                    <a:p>
                      <a:pPr algn="ctr" fontAlgn="ctr"/>
                      <a:endParaRPr lang="en-US" sz="1000" u="none" strike="noStrike" dirty="0">
                        <a:effectLst/>
                      </a:endParaRPr>
                    </a:p>
                    <a:p>
                      <a:pPr algn="ctr" fontAlgn="ctr"/>
                      <a:endParaRPr lang="en-US" sz="1000" u="none" strike="noStrike" dirty="0">
                        <a:effectLst/>
                      </a:endParaRPr>
                    </a:p>
                    <a:p>
                      <a:pPr algn="ctr" fontAlgn="ctr"/>
                      <a:endParaRPr lang="en-US" sz="1000" u="none" strike="noStrike" dirty="0">
                        <a:effectLst/>
                      </a:endParaRPr>
                    </a:p>
                    <a:p>
                      <a:pPr algn="ctr" fontAlgn="ctr"/>
                      <a:endParaRPr lang="en-US" sz="1000" u="none" strike="noStrike" dirty="0">
                        <a:effectLst/>
                      </a:endParaRPr>
                    </a:p>
                    <a:p>
                      <a:pPr algn="ctr" fontAlgn="ctr"/>
                      <a:endParaRPr lang="mn-MN" sz="10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Сумдын нэрс 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mn-MN" sz="1400" b="1" u="none" strike="noStrike" dirty="0">
                          <a:effectLst/>
                        </a:rPr>
                        <a:t>Чанарын үзүүлэлт</a:t>
                      </a:r>
                      <a:endParaRPr lang="mn-MN" sz="14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74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mn-MN" sz="1200" b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Эрт илрүүлэг 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жирэмсний эрт хяналт /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Осол гэмтлийн нас баралт 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Хорт хавдрын өвчлөл нас баралт </a:t>
                      </a:r>
                      <a:endParaRPr lang="ru-RU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0-5 хүртлэх насны хүүхдийн эндэгдэл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Эмнэлгийн нас баралт 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Хоног болоогүй нас баралт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Урьдчилан сэргийлэх үзлэг  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Гэрийн төрөлт 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Гэрийн идэвхитэй хяналт 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4624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mn-MN" sz="12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Асгат </a:t>
                      </a:r>
                      <a:endParaRPr lang="mn-MN" sz="1200" b="1" i="1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en-US" sz="12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en-US" sz="12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mn-MN" sz="12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4624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Баяндэлгэр 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mn-MN" sz="12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4624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Дарьганга 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1689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en-US" sz="10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mn-MN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Мөнххаан </a:t>
                      </a:r>
                      <a:endParaRPr lang="mn-MN" sz="1200" b="1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en-US" sz="12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4624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Наран 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4624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6</a:t>
                      </a:r>
                      <a:endParaRPr lang="en-US" sz="10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Онгон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en-US" sz="12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4624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</a:t>
                      </a:r>
                      <a:endParaRPr lang="en-US" sz="10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Сүхбаатар 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4624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</a:t>
                      </a:r>
                      <a:endParaRPr lang="en-US" sz="10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Түвшинширээ 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54624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9</a:t>
                      </a:r>
                      <a:endParaRPr lang="en-US" sz="10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Түмэнцогт 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mn-MN" sz="12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54624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10</a:t>
                      </a:r>
                      <a:endParaRPr lang="en-US" sz="10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Уулбаян 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54624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11</a:t>
                      </a:r>
                      <a:endParaRPr lang="en-US" sz="10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Халзан 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54624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12</a:t>
                      </a:r>
                      <a:endParaRPr lang="en-US" sz="10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n-MN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Эрдэнэцагаан </a:t>
                      </a:r>
                      <a:endParaRPr lang="mn-MN" sz="1200" b="1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  <a:endParaRPr lang="en-US" sz="12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54624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13</a:t>
                      </a:r>
                      <a:endParaRPr lang="en-US" sz="10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Энхжин 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68704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14</a:t>
                      </a:r>
                      <a:endParaRPr lang="en-US" sz="10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Энэрэл </a:t>
                      </a:r>
                      <a:endParaRPr lang="mn-MN" sz="1200" b="1" i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54624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15</a:t>
                      </a:r>
                      <a:endParaRPr lang="en-US" sz="10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n-MN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mn-MN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Тэмүүлэн </a:t>
                      </a:r>
                      <a:endParaRPr lang="mn-MN" sz="1200" b="1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3E1C80C-9E1E-4807-844F-64E7802917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841" t="27891" r="26595" b="61174"/>
          <a:stretch/>
        </p:blipFill>
        <p:spPr>
          <a:xfrm>
            <a:off x="185339" y="178130"/>
            <a:ext cx="1741714" cy="5818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V="1">
            <a:off x="3657600" y="548901"/>
            <a:ext cx="6314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dirty="0"/>
              <a:t>               </a:t>
            </a:r>
            <a:r>
              <a:rPr lang="mn-MN" dirty="0">
                <a:solidFill>
                  <a:srgbClr val="002060"/>
                </a:solidFill>
              </a:rPr>
              <a:t>ЭМТҮ-ний  чанарын үзүүлэлт, сумдаар  /2021он/ 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"/>
            <a:ext cx="12192000" cy="828280"/>
          </a:xfrm>
          <a:prstGeom prst="rect">
            <a:avLst/>
          </a:prstGeom>
          <a:solidFill>
            <a:srgbClr val="04124E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mn-MN" sz="2000" b="1" dirty="0">
                <a:solidFill>
                  <a:schemeClr val="bg1"/>
                </a:solidFill>
                <a:latin typeface="Tahoma"/>
              </a:rPr>
              <a:t>                                  </a:t>
            </a:r>
            <a:endParaRPr lang="mn" sz="2400" b="1" dirty="0">
              <a:solidFill>
                <a:schemeClr val="bg1"/>
              </a:solidFill>
              <a:latin typeface="Tahom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065468" cy="7284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69110" y="230273"/>
            <a:ext cx="5787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2400" b="1" dirty="0">
                <a:solidFill>
                  <a:schemeClr val="bg1"/>
                </a:solidFill>
              </a:rPr>
              <a:t>ЭМАШТҮ-ний чанарын үзүүлэлт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2896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767997"/>
          </a:xfrm>
          <a:prstGeom prst="rect">
            <a:avLst/>
          </a:prstGeom>
          <a:solidFill>
            <a:srgbClr val="04124E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mn-MN" sz="2000" dirty="0">
                <a:solidFill>
                  <a:schemeClr val="bg1"/>
                </a:solidFill>
              </a:rPr>
              <a:t>                                                               </a:t>
            </a:r>
          </a:p>
          <a:p>
            <a:pPr indent="0"/>
            <a:r>
              <a:rPr lang="mn-MN" sz="2000" b="1" dirty="0">
                <a:solidFill>
                  <a:schemeClr val="bg1"/>
                </a:solidFill>
              </a:rPr>
              <a:t>                                                                   ХАЛДВАРТ ӨВЧИН </a:t>
            </a:r>
            <a:endParaRPr lang="mn" sz="2400" b="1" dirty="0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525"/>
            <a:ext cx="2065468" cy="728472"/>
          </a:xfrm>
          <a:prstGeom prst="rect">
            <a:avLst/>
          </a:prstGeom>
        </p:spPr>
      </p:pic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7010560"/>
              </p:ext>
            </p:extLst>
          </p:nvPr>
        </p:nvGraphicFramePr>
        <p:xfrm>
          <a:off x="228600" y="992232"/>
          <a:ext cx="6279776" cy="4967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icture 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04" t="38902" r="21508" b="21946"/>
          <a:stretch/>
        </p:blipFill>
        <p:spPr bwMode="auto">
          <a:xfrm>
            <a:off x="6368527" y="1194099"/>
            <a:ext cx="5701554" cy="4453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3430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986406"/>
              </p:ext>
            </p:extLst>
          </p:nvPr>
        </p:nvGraphicFramePr>
        <p:xfrm>
          <a:off x="242391" y="1380551"/>
          <a:ext cx="5271247" cy="4992494"/>
        </p:xfrm>
        <a:graphic>
          <a:graphicData uri="http://schemas.openxmlformats.org/drawingml/2006/table">
            <a:tbl>
              <a:tblPr firstRow="1" firstCol="1" bandRow="1"/>
              <a:tblGrid>
                <a:gridCol w="3255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012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141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5146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7892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071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д/д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Аймаг сум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Батлагдсан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тохиолдол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Нас баралт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3-р шатлалд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Шилжсэн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7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Асгат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7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Баруун-Урт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8966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7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Баяндэлгэр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1729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7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Дарьганга 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7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Мөнххаан 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1069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7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Наран 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478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7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Онгон 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88</a:t>
                      </a: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7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Халзан 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498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67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Сүхбаатар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67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10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Түвшинширээ 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696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67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11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Түмэнцогт 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478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282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12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Уулбаян сум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</a:t>
                      </a: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776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13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Эрдэнэцагаан</a:t>
                      </a:r>
                      <a:endParaRPr lang="en-US" sz="11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6790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Нийт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17736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0"/>
            <a:ext cx="12192000" cy="767997"/>
          </a:xfrm>
          <a:prstGeom prst="rect">
            <a:avLst/>
          </a:prstGeom>
          <a:solidFill>
            <a:srgbClr val="04124E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mn-MN" sz="2000" b="1" dirty="0">
                <a:solidFill>
                  <a:srgbClr val="FFFFFF"/>
                </a:solidFill>
                <a:latin typeface="Tahoma"/>
              </a:rPr>
              <a:t>                                  </a:t>
            </a:r>
            <a:endParaRPr lang="mn" sz="2400" b="1" dirty="0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525"/>
            <a:ext cx="2065468" cy="728472"/>
          </a:xfrm>
          <a:prstGeom prst="rect">
            <a:avLst/>
          </a:prstGeom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0" t="31624" r="19036" b="29349"/>
          <a:stretch/>
        </p:blipFill>
        <p:spPr bwMode="auto">
          <a:xfrm>
            <a:off x="5637007" y="1506071"/>
            <a:ext cx="6325497" cy="4808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01384" y="153165"/>
            <a:ext cx="5271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2400" b="1" dirty="0">
                <a:solidFill>
                  <a:schemeClr val="bg1"/>
                </a:solidFill>
              </a:rPr>
              <a:t>    КОРОНАВИРУСТ ХАЛДВАР 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2127" y="1011219"/>
            <a:ext cx="394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n-MN" b="1" dirty="0">
                <a:solidFill>
                  <a:srgbClr val="002060"/>
                </a:solidFill>
              </a:rPr>
              <a:t>Батлагдсан тохиолдол /сумдаар/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18384" y="1011219"/>
            <a:ext cx="2782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b="1" dirty="0">
                <a:solidFill>
                  <a:srgbClr val="002060"/>
                </a:solidFill>
              </a:rPr>
              <a:t>Нас баралтын түвшин 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9317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767997"/>
          </a:xfrm>
          <a:prstGeom prst="rect">
            <a:avLst/>
          </a:prstGeom>
          <a:solidFill>
            <a:srgbClr val="04124E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mn-MN" sz="2000" b="1" dirty="0">
                <a:solidFill>
                  <a:srgbClr val="FFFFFF"/>
                </a:solidFill>
                <a:latin typeface="Tahoma"/>
              </a:rPr>
              <a:t>                                  </a:t>
            </a:r>
          </a:p>
          <a:p>
            <a:pPr indent="0"/>
            <a:r>
              <a:rPr lang="mn-MN" sz="2400" b="1" dirty="0">
                <a:solidFill>
                  <a:srgbClr val="FFFFFF"/>
                </a:solidFill>
                <a:latin typeface="Tahoma"/>
              </a:rPr>
              <a:t>ХА                                             ХАЛДВАРТ ӨВЧИН</a:t>
            </a:r>
            <a:endParaRPr lang="mn" sz="2400" b="1" dirty="0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65468" cy="76799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4" t="20523" r="7275" b="18027"/>
          <a:stretch/>
        </p:blipFill>
        <p:spPr bwMode="auto">
          <a:xfrm>
            <a:off x="-78378" y="760021"/>
            <a:ext cx="12221308" cy="5517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94997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767997"/>
          </a:xfrm>
          <a:prstGeom prst="rect">
            <a:avLst/>
          </a:prstGeom>
          <a:solidFill>
            <a:srgbClr val="04124E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mn-MN" sz="2000" b="1" dirty="0">
                <a:solidFill>
                  <a:srgbClr val="FFFFFF"/>
                </a:solidFill>
                <a:latin typeface="Tahoma"/>
              </a:rPr>
              <a:t>                                  </a:t>
            </a:r>
            <a:endParaRPr lang="mn" sz="2400" b="1" dirty="0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525"/>
            <a:ext cx="2065468" cy="728472"/>
          </a:xfrm>
          <a:prstGeom prst="rect">
            <a:avLst/>
          </a:prstGeom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9" t="30243" r="8236" b="11530"/>
          <a:stretch/>
        </p:blipFill>
        <p:spPr bwMode="auto">
          <a:xfrm>
            <a:off x="-68826" y="767996"/>
            <a:ext cx="12192000" cy="5622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001384" y="153165"/>
            <a:ext cx="5271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2400" b="1" dirty="0">
                <a:solidFill>
                  <a:schemeClr val="bg1"/>
                </a:solidFill>
              </a:rPr>
              <a:t>    КОРОНАВИРУСТ ХАЛДВАР 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4662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7" t="14557" r="1105" b="5631"/>
          <a:stretch/>
        </p:blipFill>
        <p:spPr bwMode="auto">
          <a:xfrm>
            <a:off x="0" y="0"/>
            <a:ext cx="12199172" cy="6841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80" t="16329" r="1552" b="72214"/>
          <a:stretch/>
        </p:blipFill>
        <p:spPr bwMode="auto">
          <a:xfrm>
            <a:off x="9262333" y="138684"/>
            <a:ext cx="2807748" cy="96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54058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0" t="14808" r="1529" b="14667"/>
          <a:stretch/>
        </p:blipFill>
        <p:spPr bwMode="auto">
          <a:xfrm>
            <a:off x="0" y="0"/>
            <a:ext cx="12192000" cy="634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45278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4" t="14558" r="1506" b="1203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0499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3E1C80C-9E1E-4807-844F-64E7802917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841" t="27891" r="26595" b="61174"/>
          <a:stretch/>
        </p:blipFill>
        <p:spPr>
          <a:xfrm>
            <a:off x="10450286" y="0"/>
            <a:ext cx="1741714" cy="771896"/>
          </a:xfrm>
          <a:prstGeom prst="rect">
            <a:avLst/>
          </a:prstGeom>
        </p:spPr>
      </p:pic>
      <p:pic>
        <p:nvPicPr>
          <p:cNvPr id="3" name="Content Placeholder 3">
            <a:extLst>
              <a:ext uri="{FF2B5EF4-FFF2-40B4-BE49-F238E27FC236}">
                <a16:creationId xmlns="" xmlns:a16="http://schemas.microsoft.com/office/drawing/2014/main" id="{A8C11351-3CB3-4ADB-9364-9FF9E5315E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0" b="47630"/>
          <a:stretch/>
        </p:blipFill>
        <p:spPr>
          <a:xfrm>
            <a:off x="4334494" y="1043492"/>
            <a:ext cx="7348311" cy="32925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13268" y="266596"/>
            <a:ext cx="6107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239491" y="227241"/>
            <a:ext cx="7778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mn-MN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mn-MN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ЭРҮҮЛ МЭНДИЙН САЛБАРЫН ЗОРИЛТ” 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52335" y="4867530"/>
            <a:ext cx="6921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mn-MN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ДЭМБ :</a:t>
            </a:r>
            <a:r>
              <a:rPr lang="mn-MN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mn-MN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БҮХ НИЙТИЙН ЭРҮҮЛ МЭНДИЙН ХАМРАЛТ”</a:t>
            </a:r>
          </a:p>
          <a:p>
            <a:r>
              <a:rPr lang="mn-MN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“ХЭНИЙГ Ч ОРХИГДУУЛАХГҮЙ БАЙХ “</a:t>
            </a:r>
          </a:p>
          <a:p>
            <a:r>
              <a:rPr lang="mn-M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n-MN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mn-MN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n-MN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004" y="2125683"/>
            <a:ext cx="296883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“Эрүүл мэндийн тусламж үйлчилгээний чанар аюулгүй байдлыг сайжруулах жил” -   2022 он 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80" t="16329" r="1552" b="72214"/>
          <a:stretch/>
        </p:blipFill>
        <p:spPr bwMode="auto">
          <a:xfrm>
            <a:off x="0" y="5844811"/>
            <a:ext cx="2699133" cy="1013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40582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2" t="14808" r="2941" b="1441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83447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15184" r="1106" b="1203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94025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4" t="15059" r="1601" b="1215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26040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0" t="14110" r="1529" b="14110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09158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1" t="14432" r="1106" b="7388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65024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5" t="14179" r="1741" b="186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57450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2" t="15686" r="1458" b="1353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29160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3" t="14557" r="1741" b="1215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16723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767997"/>
          </a:xfrm>
          <a:prstGeom prst="rect">
            <a:avLst/>
          </a:prstGeom>
          <a:solidFill>
            <a:srgbClr val="04124E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mn-MN" sz="2000" b="1" dirty="0">
                <a:solidFill>
                  <a:srgbClr val="FFFFFF"/>
                </a:solidFill>
                <a:latin typeface="Tahoma"/>
              </a:rPr>
              <a:t>                                  </a:t>
            </a:r>
          </a:p>
          <a:p>
            <a:pPr indent="0"/>
            <a:r>
              <a:rPr lang="mn-MN" sz="2400" b="1" dirty="0">
                <a:solidFill>
                  <a:srgbClr val="FFFFFF"/>
                </a:solidFill>
                <a:latin typeface="Tahoma"/>
              </a:rPr>
              <a:t>                               ЦААШИД......</a:t>
            </a:r>
            <a:endParaRPr lang="mn" sz="2400" b="1" dirty="0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2065468" cy="7284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1529" y="1398494"/>
            <a:ext cx="74581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mn-MN" dirty="0"/>
              <a:t> </a:t>
            </a:r>
            <a:r>
              <a:rPr lang="mn-MN" dirty="0">
                <a:solidFill>
                  <a:srgbClr val="002060"/>
                </a:solidFill>
              </a:rPr>
              <a:t>ЭМС-ын 80 жилийн ой сум бүр 3 бүтээлч ажил зохион байгуулах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mn-MN" dirty="0">
                <a:solidFill>
                  <a:srgbClr val="002060"/>
                </a:solidFill>
              </a:rPr>
              <a:t>Хүүхдийн хяналт сайжруулах / нэрийн хяналт /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9709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ChangeAspect="1"/>
          </p:cNvPicPr>
          <p:nvPr/>
        </p:nvPicPr>
        <p:blipFill>
          <a:blip r:embed="rId2"/>
          <a:srcRect t="23291" b="23291"/>
          <a:stretch>
            <a:fillRect/>
          </a:stretch>
        </p:blipFill>
        <p:spPr>
          <a:xfrm>
            <a:off x="0" y="0"/>
            <a:ext cx="12192000" cy="4221127"/>
          </a:xfrm>
          <a:prstGeom prst="rect">
            <a:avLst/>
          </a:prstGeom>
        </p:spPr>
      </p:pic>
      <p:sp>
        <p:nvSpPr>
          <p:cNvPr id="3" name="Title 3"/>
          <p:cNvSpPr txBox="1">
            <a:spLocks/>
          </p:cNvSpPr>
          <p:nvPr/>
        </p:nvSpPr>
        <p:spPr>
          <a:xfrm>
            <a:off x="2417177" y="4510321"/>
            <a:ext cx="8618615" cy="117928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2800">
                <a:solidFill>
                  <a:srgbClr val="002060"/>
                </a:solidFill>
                <a:latin typeface="Arial" panose="020B0604020202020204" pitchFamily="34" charset="0"/>
              </a:rPr>
              <a:t>       АНХААРАЛ ХАНДУУЛСАНД БАЯРЛАЛАА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703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767997"/>
          </a:xfrm>
          <a:prstGeom prst="rect">
            <a:avLst/>
          </a:prstGeom>
          <a:solidFill>
            <a:srgbClr val="04124E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mn-MN" sz="2000" b="1" dirty="0">
                <a:solidFill>
                  <a:srgbClr val="FFFFFF"/>
                </a:solidFill>
                <a:latin typeface="Tahoma"/>
              </a:rPr>
              <a:t>                                  </a:t>
            </a:r>
          </a:p>
          <a:p>
            <a:pPr indent="0"/>
            <a:r>
              <a:rPr lang="mn-MN" sz="2000" b="1" dirty="0">
                <a:solidFill>
                  <a:srgbClr val="FFFFFF"/>
                </a:solidFill>
                <a:latin typeface="Tahoma"/>
              </a:rPr>
              <a:t>                                     </a:t>
            </a:r>
            <a:r>
              <a:rPr lang="mn-MN" sz="2400" b="1" dirty="0">
                <a:solidFill>
                  <a:schemeClr val="bg1"/>
                </a:solidFill>
              </a:rPr>
              <a:t>ЭРҮҮЛ МЭНДИЙН САЛБАРЫН БОДЛОГО ТӨЛӨВЛӨЛТ</a:t>
            </a:r>
            <a:r>
              <a:rPr lang="mn-MN" sz="2400" b="1" dirty="0">
                <a:solidFill>
                  <a:srgbClr val="FFFFFF"/>
                </a:solidFill>
                <a:latin typeface="Tahoma"/>
              </a:rPr>
              <a:t>           </a:t>
            </a:r>
            <a:endParaRPr lang="mn" sz="2400" b="1" dirty="0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65468" cy="72847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3" t="19510" r="3791" b="9873"/>
          <a:stretch/>
        </p:blipFill>
        <p:spPr bwMode="auto">
          <a:xfrm>
            <a:off x="1" y="728472"/>
            <a:ext cx="12191999" cy="6204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6049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3E1C80C-9E1E-4807-844F-64E7802917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841" t="27891" r="26595" b="61174"/>
          <a:stretch/>
        </p:blipFill>
        <p:spPr>
          <a:xfrm>
            <a:off x="10450286" y="0"/>
            <a:ext cx="1741714" cy="7718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37506" y="895006"/>
            <a:ext cx="31330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n-MN" sz="3200" b="1" kern="0" dirty="0">
                <a:solidFill>
                  <a:srgbClr val="FFC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Алсын хараа 2050</a:t>
            </a:r>
            <a:endParaRPr lang="en-US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3993" y="2244060"/>
            <a:ext cx="303972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үе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шат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(2021-2030):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Эрүүл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мэндийн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чанар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хүртээмжтэй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тогтолцооны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шинэчлэлийн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үе</a:t>
            </a:r>
            <a:r>
              <a:rPr lang="mn-MN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ийн төлөвлөлт 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37545" y="895006"/>
            <a:ext cx="59825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54">
              <a:defRPr/>
            </a:pPr>
            <a:endParaRPr lang="mn-MN" sz="2400" b="1" kern="0" dirty="0">
              <a:solidFill>
                <a:srgbClr val="002060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lvl="0" algn="ctr" defTabSz="914354">
              <a:defRPr/>
            </a:pPr>
            <a:r>
              <a:rPr lang="mn-MN" sz="24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ЭРҮҮЛ МЭНД - 5  ЦОГЦ ШИЙДЭЛ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19501" y="371786"/>
            <a:ext cx="73897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n-MN" dirty="0"/>
              <a:t> </a:t>
            </a:r>
            <a:r>
              <a:rPr lang="mn-M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ХЭРЭГЦЭЭНД ТУЛГУУРЛАСАН БОДЛОГО,ТӨЛӨВЛӨЛТ</a:t>
            </a:r>
            <a:r>
              <a:rPr lang="mn-M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37545" y="2120183"/>
            <a:ext cx="65835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354">
              <a:defRPr/>
            </a:pPr>
            <a:r>
              <a:rPr lang="mn-MN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 Оролцоонд тулгуурласан н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ийгмийн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эрүүл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мэндийн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тогтолцоо</a:t>
            </a:r>
            <a:endParaRPr lang="mn-MN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69551" y="2893546"/>
            <a:ext cx="59186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354">
              <a:defRPr/>
            </a:pPr>
            <a:r>
              <a:rPr lang="mn-MN" sz="2000" kern="0" dirty="0">
                <a:solidFill>
                  <a:srgbClr val="00206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1.2. Нотолгоо, шинэ технологид тулгуурласан ЭМТ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69551" y="3393216"/>
            <a:ext cx="62708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354">
              <a:defRPr/>
            </a:pPr>
            <a:r>
              <a:rPr lang="mn-MN" sz="2000" kern="0" dirty="0">
                <a:solidFill>
                  <a:srgbClr val="00206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1.3. Эрүүл мэндийн салбарын цахим тогтолцоо</a:t>
            </a:r>
            <a:endParaRPr lang="en-US" sz="2000" kern="0" dirty="0">
              <a:solidFill>
                <a:srgbClr val="002060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3C47AA3-F8B5-4FC2-9E7C-E8BF97C0AFA2}"/>
              </a:ext>
            </a:extLst>
          </p:cNvPr>
          <p:cNvSpPr/>
          <p:nvPr/>
        </p:nvSpPr>
        <p:spPr>
          <a:xfrm>
            <a:off x="4769551" y="3813265"/>
            <a:ext cx="5797727" cy="47139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tlCol="0" anchor="ctr"/>
          <a:lstStyle/>
          <a:p>
            <a:pPr marL="0" marR="0" lvl="0" indent="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n-MN" sz="2000" kern="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 </a:t>
            </a:r>
            <a:r>
              <a:rPr lang="mn-MN" sz="2000" kern="0" dirty="0">
                <a:solidFill>
                  <a:srgbClr val="00206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1.4. 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ED888D6-21B1-4529-A8A7-206F8975659A}"/>
              </a:ext>
            </a:extLst>
          </p:cNvPr>
          <p:cNvSpPr/>
          <p:nvPr/>
        </p:nvSpPr>
        <p:spPr>
          <a:xfrm>
            <a:off x="4829991" y="4481010"/>
            <a:ext cx="6677199" cy="47139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tlCol="0" anchor="ctr"/>
          <a:lstStyle/>
          <a:p>
            <a:pPr marL="0" marR="0" lvl="0" indent="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n-MN" sz="2000" kern="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mn-MN" sz="2000" kern="0" dirty="0">
                <a:solidFill>
                  <a:srgbClr val="00206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1.5. Г</a:t>
            </a:r>
            <a:r>
              <a:rPr kumimoji="0" lang="mn-MN" sz="20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үйцэтгэлд суурилсан санхүүжилтийн тогтолцоо</a:t>
            </a:r>
            <a:endParaRPr kumimoji="0" lang="en-US" sz="200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66391" y="3543699"/>
            <a:ext cx="6096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mn-MN" dirty="0">
              <a:solidFill>
                <a:srgbClr val="002060"/>
              </a:solidFill>
            </a:endParaRPr>
          </a:p>
          <a:p>
            <a:r>
              <a:rPr lang="mn-MN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Хүний нөөцийн хангалт, ур чадвар нийгмийн хамгааллыг сайжруулах 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80" t="16329" r="1552" b="72214"/>
          <a:stretch/>
        </p:blipFill>
        <p:spPr bwMode="auto">
          <a:xfrm>
            <a:off x="0" y="5844811"/>
            <a:ext cx="2699133" cy="1013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3327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6" t="10300" r="27195" b="27054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Isosceles Triangle 4"/>
          <p:cNvSpPr/>
          <p:nvPr/>
        </p:nvSpPr>
        <p:spPr>
          <a:xfrm rot="10800000">
            <a:off x="4116589" y="4110374"/>
            <a:ext cx="2660729" cy="2265639"/>
          </a:xfrm>
          <a:prstGeom prst="triangle">
            <a:avLst>
              <a:gd name="adj" fmla="val 504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027405" y="4375352"/>
            <a:ext cx="839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b="1" dirty="0">
                <a:solidFill>
                  <a:srgbClr val="FF0000"/>
                </a:solidFill>
              </a:rPr>
              <a:t>54,3%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7396" y="5243194"/>
            <a:ext cx="839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b="1" dirty="0">
                <a:solidFill>
                  <a:srgbClr val="FF0000"/>
                </a:solidFill>
              </a:rPr>
              <a:t>45,7%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022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9" t="14180" r="1389" b="6761"/>
          <a:stretch/>
        </p:blipFill>
        <p:spPr bwMode="auto">
          <a:xfrm>
            <a:off x="78889" y="0"/>
            <a:ext cx="1211311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647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0" t="14306" r="1953" b="11655"/>
          <a:stretch/>
        </p:blipFill>
        <p:spPr bwMode="auto">
          <a:xfrm>
            <a:off x="0" y="0"/>
            <a:ext cx="12192000" cy="6572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4630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15501</TotalTime>
  <Words>1886</Words>
  <Application>Microsoft Office PowerPoint</Application>
  <PresentationFormat>Custom</PresentationFormat>
  <Paragraphs>771</Paragraphs>
  <Slides>49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admin</cp:lastModifiedBy>
  <cp:revision>301</cp:revision>
  <cp:lastPrinted>2020-09-15T04:40:03Z</cp:lastPrinted>
  <dcterms:created xsi:type="dcterms:W3CDTF">2018-02-18T19:39:47Z</dcterms:created>
  <dcterms:modified xsi:type="dcterms:W3CDTF">2022-03-20T07:36:51Z</dcterms:modified>
</cp:coreProperties>
</file>