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1" r:id="rId1"/>
  </p:sldMasterIdLst>
  <p:notesMasterIdLst>
    <p:notesMasterId r:id="rId33"/>
  </p:notesMasterIdLst>
  <p:sldIdLst>
    <p:sldId id="256" r:id="rId2"/>
    <p:sldId id="369" r:id="rId3"/>
    <p:sldId id="377" r:id="rId4"/>
    <p:sldId id="378" r:id="rId5"/>
    <p:sldId id="379" r:id="rId6"/>
    <p:sldId id="380" r:id="rId7"/>
    <p:sldId id="381" r:id="rId8"/>
    <p:sldId id="382" r:id="rId9"/>
    <p:sldId id="383" r:id="rId10"/>
    <p:sldId id="385" r:id="rId11"/>
    <p:sldId id="387" r:id="rId12"/>
    <p:sldId id="388" r:id="rId13"/>
    <p:sldId id="389" r:id="rId14"/>
    <p:sldId id="390" r:id="rId15"/>
    <p:sldId id="392" r:id="rId16"/>
    <p:sldId id="393" r:id="rId17"/>
    <p:sldId id="394" r:id="rId18"/>
    <p:sldId id="396" r:id="rId19"/>
    <p:sldId id="397" r:id="rId20"/>
    <p:sldId id="398" r:id="rId21"/>
    <p:sldId id="399" r:id="rId22"/>
    <p:sldId id="326" r:id="rId23"/>
    <p:sldId id="371" r:id="rId24"/>
    <p:sldId id="372" r:id="rId25"/>
    <p:sldId id="373" r:id="rId26"/>
    <p:sldId id="400" r:id="rId27"/>
    <p:sldId id="401" r:id="rId28"/>
    <p:sldId id="402" r:id="rId29"/>
    <p:sldId id="403" r:id="rId30"/>
    <p:sldId id="271" r:id="rId31"/>
    <p:sldId id="34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4660"/>
  </p:normalViewPr>
  <p:slideViewPr>
    <p:cSldViewPr>
      <p:cViewPr>
        <p:scale>
          <a:sx n="100" d="100"/>
          <a:sy n="100" d="100"/>
        </p:scale>
        <p:origin x="926" y="-28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1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Sheet1!$B$2</c:f>
              <c:strCache>
                <c:ptCount val="1"/>
                <c:pt idx="0">
                  <c:v>2019</c:v>
                </c:pt>
              </c:strCache>
            </c:strRef>
          </c:tx>
          <c:spPr>
            <a:solidFill>
              <a:schemeClr val="accent1"/>
            </a:solidFill>
            <a:ln>
              <a:noFill/>
            </a:ln>
            <a:effectLst/>
            <a:sp3d/>
          </c:spPr>
          <c:invertIfNegative val="0"/>
          <c:dPt>
            <c:idx val="0"/>
            <c:invertIfNegative val="0"/>
            <c:bubble3D val="0"/>
            <c:extLst xmlns:c16r2="http://schemas.microsoft.com/office/drawing/2015/06/chart">
              <c:ext xmlns:c16="http://schemas.microsoft.com/office/drawing/2014/chart" uri="{C3380CC4-5D6E-409C-BE32-E72D297353CC}">
                <c16:uniqueId val="{00000000-B99F-4C07-B81C-F79C3A2C6A46}"/>
              </c:ext>
            </c:extLst>
          </c:dPt>
          <c:dLbls>
            <c:dLbl>
              <c:idx val="0"/>
              <c:layout/>
              <c:tx>
                <c:rich>
                  <a:bodyPr/>
                  <a:lstStyle/>
                  <a:p>
                    <a:r>
                      <a:rPr lang="en-US" sz="1400" b="0">
                        <a:latin typeface="Arial" pitchFamily="34" charset="0"/>
                        <a:cs typeface="Arial" pitchFamily="34" charset="0"/>
                      </a:rPr>
                      <a:t>86.5%</a:t>
                    </a:r>
                    <a:endParaRPr lang="en-US" sz="160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99F-4C07-B81C-F79C3A2C6A46}"/>
                </c:ext>
                <c:ext xmlns:c15="http://schemas.microsoft.com/office/drawing/2012/chart" uri="{CE6537A1-D6FC-4f65-9D91-7224C49458BB}">
                  <c15:layout/>
                </c:ext>
              </c:extLst>
            </c:dLbl>
            <c:dLbl>
              <c:idx val="1"/>
              <c:layout/>
              <c:tx>
                <c:rich>
                  <a:bodyPr/>
                  <a:lstStyle/>
                  <a:p>
                    <a:r>
                      <a:rPr lang="en-US" sz="1400" b="0">
                        <a:latin typeface="Arial" pitchFamily="34" charset="0"/>
                        <a:cs typeface="Arial" pitchFamily="34" charset="0"/>
                      </a:rPr>
                      <a:t>86.5%</a:t>
                    </a:r>
                    <a:endParaRPr lang="en-US"/>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B99F-4C07-B81C-F79C3A2C6A46}"/>
                </c:ext>
                <c:ext xmlns:c15="http://schemas.microsoft.com/office/drawing/2012/chart" uri="{CE6537A1-D6FC-4f65-9D91-7224C49458BB}">
                  <c15:layout/>
                </c:ext>
              </c:extLst>
            </c:dLbl>
            <c:dLbl>
              <c:idx val="2"/>
              <c:layout>
                <c:manualLayout>
                  <c:x val="6.1728395061728392E-3"/>
                  <c:y val="5.4972881487990372E-2"/>
                </c:manualLayout>
              </c:layout>
              <c:tx>
                <c:rich>
                  <a:bodyPr/>
                  <a:lstStyle/>
                  <a:p>
                    <a:r>
                      <a:rPr lang="en-US" sz="1400" b="0">
                        <a:latin typeface="Arial" pitchFamily="34" charset="0"/>
                        <a:cs typeface="Arial" pitchFamily="34" charset="0"/>
                      </a:rPr>
                      <a:t>81.6%</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B99F-4C07-B81C-F79C3A2C6A46}"/>
                </c:ext>
                <c:ext xmlns:c15="http://schemas.microsoft.com/office/drawing/2012/chart" uri="{CE6537A1-D6FC-4f65-9D91-7224C49458BB}">
                  <c15:layout/>
                </c:ext>
              </c:extLst>
            </c:dLbl>
            <c:dLbl>
              <c:idx val="3"/>
              <c:layout/>
              <c:tx>
                <c:rich>
                  <a:bodyPr/>
                  <a:lstStyle/>
                  <a:p>
                    <a:r>
                      <a:rPr lang="en-US" sz="1400" b="0">
                        <a:latin typeface="Arial" pitchFamily="34" charset="0"/>
                        <a:cs typeface="Arial" pitchFamily="34" charset="0"/>
                      </a:rPr>
                      <a:t>91.7%</a:t>
                    </a:r>
                    <a:endParaRPr lang="en-US"/>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B99F-4C07-B81C-F79C3A2C6A4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Sheet1!$A$3:$A$6</c:f>
              <c:strCache>
                <c:ptCount val="4"/>
                <c:pt idx="0">
                  <c:v>Артерийн даралт </c:v>
                </c:pt>
                <c:pt idx="1">
                  <c:v>Чихрийн шижин </c:v>
                </c:pt>
                <c:pt idx="2">
                  <c:v>хөхний үзлэг </c:v>
                </c:pt>
                <c:pt idx="3">
                  <c:v>эсийн шинжилгээ </c:v>
                </c:pt>
              </c:strCache>
            </c:strRef>
          </c:cat>
          <c:val>
            <c:numRef>
              <c:f>Sheet1!$B$3:$B$6</c:f>
              <c:numCache>
                <c:formatCode>0.00%</c:formatCode>
                <c:ptCount val="4"/>
                <c:pt idx="0">
                  <c:v>0.90400000000000003</c:v>
                </c:pt>
                <c:pt idx="1">
                  <c:v>0.995</c:v>
                </c:pt>
                <c:pt idx="2">
                  <c:v>0.88700000000000001</c:v>
                </c:pt>
                <c:pt idx="3">
                  <c:v>0.89900000000000002</c:v>
                </c:pt>
              </c:numCache>
            </c:numRef>
          </c:val>
          <c:extLst xmlns:c16r2="http://schemas.microsoft.com/office/drawing/2015/06/chart">
            <c:ext xmlns:c16="http://schemas.microsoft.com/office/drawing/2014/chart" uri="{C3380CC4-5D6E-409C-BE32-E72D297353CC}">
              <c16:uniqueId val="{00000004-B99F-4C07-B81C-F79C3A2C6A46}"/>
            </c:ext>
          </c:extLst>
        </c:ser>
        <c:ser>
          <c:idx val="1"/>
          <c:order val="1"/>
          <c:tx>
            <c:strRef>
              <c:f>Sheet1!$C$2</c:f>
              <c:strCache>
                <c:ptCount val="1"/>
                <c:pt idx="0">
                  <c:v>2020</c:v>
                </c:pt>
              </c:strCache>
            </c:strRef>
          </c:tx>
          <c:spPr>
            <a:solidFill>
              <a:schemeClr val="accent2"/>
            </a:solidFill>
            <a:ln>
              <a:noFill/>
            </a:ln>
            <a:effectLst/>
            <a:sp3d/>
          </c:spPr>
          <c:invertIfNegative val="0"/>
          <c:dLbls>
            <c:dLbl>
              <c:idx val="0"/>
              <c:layout>
                <c:manualLayout>
                  <c:x val="4.6296296296296294E-3"/>
                  <c:y val="1.4466547759997493E-2"/>
                </c:manualLayout>
              </c:layout>
              <c:tx>
                <c:rich>
                  <a:bodyPr/>
                  <a:lstStyle/>
                  <a:p>
                    <a:r>
                      <a:rPr lang="en-US" sz="1200" b="0" dirty="0">
                        <a:latin typeface="Arial" pitchFamily="34" charset="0"/>
                        <a:cs typeface="Arial" pitchFamily="34" charset="0"/>
                      </a:rPr>
                      <a:t>90.4%</a:t>
                    </a:r>
                    <a:endParaRPr lang="en-US" sz="1400"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B99F-4C07-B81C-F79C3A2C6A46}"/>
                </c:ext>
                <c:ext xmlns:c15="http://schemas.microsoft.com/office/drawing/2012/chart" uri="{CE6537A1-D6FC-4f65-9D91-7224C49458BB}">
                  <c15:layout/>
                </c:ext>
              </c:extLst>
            </c:dLbl>
            <c:dLbl>
              <c:idx val="1"/>
              <c:layout/>
              <c:tx>
                <c:rich>
                  <a:bodyPr/>
                  <a:lstStyle/>
                  <a:p>
                    <a:r>
                      <a:rPr lang="en-US" sz="1200" b="0">
                        <a:latin typeface="Arial" pitchFamily="34" charset="0"/>
                        <a:cs typeface="Arial" pitchFamily="34" charset="0"/>
                      </a:rPr>
                      <a:t>99.5%</a:t>
                    </a:r>
                    <a:endParaRPr lang="en-US"/>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B99F-4C07-B81C-F79C3A2C6A46}"/>
                </c:ext>
                <c:ext xmlns:c15="http://schemas.microsoft.com/office/drawing/2012/chart" uri="{CE6537A1-D6FC-4f65-9D91-7224C49458BB}">
                  <c15:layout/>
                </c:ext>
              </c:extLst>
            </c:dLbl>
            <c:dLbl>
              <c:idx val="2"/>
              <c:layout>
                <c:manualLayout>
                  <c:x val="6.1728395061728392E-3"/>
                  <c:y val="4.0506333727992908E-2"/>
                </c:manualLayout>
              </c:layout>
              <c:tx>
                <c:rich>
                  <a:bodyPr/>
                  <a:lstStyle/>
                  <a:p>
                    <a:r>
                      <a:rPr lang="en-US" sz="1200" b="0" dirty="0">
                        <a:latin typeface="Arial" pitchFamily="34" charset="0"/>
                        <a:cs typeface="Arial" pitchFamily="34" charset="0"/>
                      </a:rPr>
                      <a:t>88.7%</a:t>
                    </a:r>
                    <a:endParaRPr lang="en-US" sz="1100" dirty="0">
                      <a:latin typeface="Arial" pitchFamily="34" charset="0"/>
                      <a:cs typeface="Arial" pitchFamily="34" charset="0"/>
                    </a:endParaRP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B99F-4C07-B81C-F79C3A2C6A46}"/>
                </c:ext>
                <c:ext xmlns:c15="http://schemas.microsoft.com/office/drawing/2012/chart" uri="{CE6537A1-D6FC-4f65-9D91-7224C49458BB}">
                  <c15:layout/>
                </c:ext>
              </c:extLst>
            </c:dLbl>
            <c:dLbl>
              <c:idx val="3"/>
              <c:layout>
                <c:manualLayout>
                  <c:x val="9.2592592592592587E-3"/>
                  <c:y val="7.974276527331188E-2"/>
                </c:manualLayout>
              </c:layout>
              <c:tx>
                <c:rich>
                  <a:bodyPr/>
                  <a:lstStyle/>
                  <a:p>
                    <a:r>
                      <a:rPr lang="en-US" sz="1200" b="0" dirty="0">
                        <a:latin typeface="Arial" pitchFamily="34" charset="0"/>
                        <a:cs typeface="Arial" pitchFamily="34" charset="0"/>
                      </a:rPr>
                      <a:t>89.9%</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B99F-4C07-B81C-F79C3A2C6A4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Sheet1!$A$3:$A$6</c:f>
              <c:strCache>
                <c:ptCount val="4"/>
                <c:pt idx="0">
                  <c:v>Артерийн даралт </c:v>
                </c:pt>
                <c:pt idx="1">
                  <c:v>Чихрийн шижин </c:v>
                </c:pt>
                <c:pt idx="2">
                  <c:v>хөхний үзлэг </c:v>
                </c:pt>
                <c:pt idx="3">
                  <c:v>эсийн шинжилгээ </c:v>
                </c:pt>
              </c:strCache>
            </c:strRef>
          </c:cat>
          <c:val>
            <c:numRef>
              <c:f>Sheet1!$C$3:$C$6</c:f>
              <c:numCache>
                <c:formatCode>0.00%</c:formatCode>
                <c:ptCount val="4"/>
                <c:pt idx="0">
                  <c:v>0.84199999999999997</c:v>
                </c:pt>
                <c:pt idx="1">
                  <c:v>0.80700000000000005</c:v>
                </c:pt>
                <c:pt idx="2">
                  <c:v>0.94899999999999995</c:v>
                </c:pt>
                <c:pt idx="3">
                  <c:v>0.91200000000000003</c:v>
                </c:pt>
              </c:numCache>
            </c:numRef>
          </c:val>
          <c:extLst xmlns:c16r2="http://schemas.microsoft.com/office/drawing/2015/06/chart">
            <c:ext xmlns:c16="http://schemas.microsoft.com/office/drawing/2014/chart" uri="{C3380CC4-5D6E-409C-BE32-E72D297353CC}">
              <c16:uniqueId val="{00000009-B99F-4C07-B81C-F79C3A2C6A46}"/>
            </c:ext>
          </c:extLst>
        </c:ser>
        <c:ser>
          <c:idx val="2"/>
          <c:order val="2"/>
          <c:tx>
            <c:strRef>
              <c:f>Sheet1!$D$2</c:f>
              <c:strCache>
                <c:ptCount val="1"/>
                <c:pt idx="0">
                  <c:v>2021</c:v>
                </c:pt>
              </c:strCache>
            </c:strRef>
          </c:tx>
          <c:spPr>
            <a:solidFill>
              <a:schemeClr val="accent3"/>
            </a:solidFill>
            <a:ln>
              <a:noFill/>
            </a:ln>
            <a:effectLst/>
            <a:sp3d/>
          </c:spPr>
          <c:invertIfNegative val="0"/>
          <c:dLbls>
            <c:dLbl>
              <c:idx val="0"/>
              <c:layout>
                <c:manualLayout>
                  <c:x val="0"/>
                  <c:y val="0.12730562028797771"/>
                </c:manualLayout>
              </c:layout>
              <c:tx>
                <c:rich>
                  <a:bodyPr/>
                  <a:lstStyle/>
                  <a:p>
                    <a:fld id="{FDA629D9-F19B-4DBA-A74F-948877CFE003}" type="VALUE">
                      <a:rPr lang="en-US">
                        <a:solidFill>
                          <a:srgbClr val="FF0000"/>
                        </a:solidFill>
                      </a:rPr>
                      <a:pPr/>
                      <a:t>[VALUE]</a:t>
                    </a:fld>
                    <a:endParaRPr lang="en-US"/>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B99F-4C07-B81C-F79C3A2C6A46}"/>
                </c:ext>
                <c:ext xmlns:c15="http://schemas.microsoft.com/office/drawing/2012/chart" uri="{CE6537A1-D6FC-4f65-9D91-7224C49458BB}">
                  <c15:layout/>
                  <c15:dlblFieldTable/>
                  <c15:showDataLabelsRange val="0"/>
                </c:ext>
              </c:extLst>
            </c:dLbl>
            <c:dLbl>
              <c:idx val="1"/>
              <c:layout>
                <c:manualLayout>
                  <c:x val="2.4691358024691357E-2"/>
                  <c:y val="7.8119357903986344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B99F-4C07-B81C-F79C3A2C6A46}"/>
                </c:ext>
                <c:ext xmlns:c15="http://schemas.microsoft.com/office/drawing/2012/chart" uri="{CE6537A1-D6FC-4f65-9D91-7224C49458BB}">
                  <c15:layout/>
                </c:ext>
              </c:extLst>
            </c:dLbl>
            <c:dLbl>
              <c:idx val="2"/>
              <c:layout>
                <c:manualLayout>
                  <c:x val="1.3888888888888888E-2"/>
                  <c:y val="0.1663652992399708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4783950617283953E-2"/>
                      <c:h val="8.2777586282705498E-2"/>
                    </c:manualLayout>
                  </c15:layout>
                </c:ext>
              </c:extLst>
            </c:dLbl>
            <c:dLbl>
              <c:idx val="3"/>
              <c:layout>
                <c:manualLayout>
                  <c:x val="3.5493827160493825E-2"/>
                  <c:y val="0.13887885849597567"/>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B99F-4C07-B81C-F79C3A2C6A4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Sheet1!$A$3:$A$6</c:f>
              <c:strCache>
                <c:ptCount val="4"/>
                <c:pt idx="0">
                  <c:v>Артерийн даралт </c:v>
                </c:pt>
                <c:pt idx="1">
                  <c:v>Чихрийн шижин </c:v>
                </c:pt>
                <c:pt idx="2">
                  <c:v>хөхний үзлэг </c:v>
                </c:pt>
                <c:pt idx="3">
                  <c:v>эсийн шинжилгээ </c:v>
                </c:pt>
              </c:strCache>
            </c:strRef>
          </c:cat>
          <c:val>
            <c:numRef>
              <c:f>Sheet1!$D$3:$D$6</c:f>
              <c:numCache>
                <c:formatCode>0.00%</c:formatCode>
                <c:ptCount val="4"/>
                <c:pt idx="0">
                  <c:v>0.94899999999999995</c:v>
                </c:pt>
                <c:pt idx="1">
                  <c:v>0.91800000000000004</c:v>
                </c:pt>
                <c:pt idx="2">
                  <c:v>0.94099999999999995</c:v>
                </c:pt>
                <c:pt idx="3">
                  <c:v>0.83799999999999997</c:v>
                </c:pt>
              </c:numCache>
            </c:numRef>
          </c:val>
          <c:extLst xmlns:c16r2="http://schemas.microsoft.com/office/drawing/2015/06/chart">
            <c:ext xmlns:c16="http://schemas.microsoft.com/office/drawing/2014/chart" uri="{C3380CC4-5D6E-409C-BE32-E72D297353CC}">
              <c16:uniqueId val="{0000000D-B99F-4C07-B81C-F79C3A2C6A46}"/>
            </c:ext>
          </c:extLst>
        </c:ser>
        <c:dLbls>
          <c:showLegendKey val="0"/>
          <c:showVal val="1"/>
          <c:showCatName val="0"/>
          <c:showSerName val="0"/>
          <c:showPercent val="0"/>
          <c:showBubbleSize val="0"/>
        </c:dLbls>
        <c:gapWidth val="150"/>
        <c:shape val="box"/>
        <c:axId val="258499464"/>
        <c:axId val="260475616"/>
        <c:axId val="0"/>
      </c:bar3DChart>
      <c:catAx>
        <c:axId val="258499464"/>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260475616"/>
        <c:crosses val="autoZero"/>
        <c:auto val="1"/>
        <c:lblAlgn val="ctr"/>
        <c:lblOffset val="100"/>
        <c:noMultiLvlLbl val="0"/>
      </c:catAx>
      <c:valAx>
        <c:axId val="26047561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84994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explosion val="25"/>
          <c:dLbls>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Sheet1!$A$2:$A$6</c:f>
              <c:strCache>
                <c:ptCount val="5"/>
                <c:pt idx="0">
                  <c:v>цусны эргэлт -267</c:v>
                </c:pt>
                <c:pt idx="1">
                  <c:v>амьсгал-1514</c:v>
                </c:pt>
                <c:pt idx="2">
                  <c:v>хоол боловсруулах - 120</c:v>
                </c:pt>
                <c:pt idx="3">
                  <c:v>шээс бэлгэс - 68 </c:v>
                </c:pt>
                <c:pt idx="4">
                  <c:v>халдварт өвчин- 121 </c:v>
                </c:pt>
              </c:strCache>
            </c:strRef>
          </c:cat>
          <c:val>
            <c:numRef>
              <c:f>Sheet1!$B$2:$B$6</c:f>
              <c:numCache>
                <c:formatCode>General</c:formatCode>
                <c:ptCount val="5"/>
                <c:pt idx="0">
                  <c:v>267</c:v>
                </c:pt>
                <c:pt idx="1">
                  <c:v>1514</c:v>
                </c:pt>
                <c:pt idx="2">
                  <c:v>120</c:v>
                </c:pt>
                <c:pt idx="3">
                  <c:v>68</c:v>
                </c:pt>
                <c:pt idx="4">
                  <c:v>121</c:v>
                </c:pt>
              </c:numCache>
            </c:numRef>
          </c:val>
          <c:extLst xmlns:c16r2="http://schemas.microsoft.com/office/drawing/2015/06/chart">
            <c:ext xmlns:c16="http://schemas.microsoft.com/office/drawing/2014/chart" uri="{C3380CC4-5D6E-409C-BE32-E72D297353CC}">
              <c16:uniqueId val="{00000000-BEA4-414E-B377-C52805E38818}"/>
            </c:ext>
          </c:extLst>
        </c:ser>
        <c:dLbls>
          <c:showLegendKey val="0"/>
          <c:showVal val="0"/>
          <c:showCatName val="0"/>
          <c:showSerName val="0"/>
          <c:showPercent val="1"/>
          <c:showBubbleSize val="0"/>
          <c:showLeaderLines val="1"/>
        </c:dLbls>
      </c:pie3DChart>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Column2</c:v>
                </c:pt>
              </c:strCache>
            </c:strRef>
          </c:tx>
          <c:explosion val="25"/>
          <c:dLbls>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Sheet1!$A$2:$A$6</c:f>
              <c:strCache>
                <c:ptCount val="5"/>
                <c:pt idx="0">
                  <c:v>Хавдар-7/5 эр </c:v>
                </c:pt>
                <c:pt idx="1">
                  <c:v>Осол гэмтэл-6/5 эр </c:v>
                </c:pt>
                <c:pt idx="2">
                  <c:v>амьсгал-5/3 эр </c:v>
                </c:pt>
                <c:pt idx="3">
                  <c:v>хоол боловсруулах - 2/1 эр </c:v>
                </c:pt>
                <c:pt idx="4">
                  <c:v>зүрх судас - 5/2 эр </c:v>
                </c:pt>
              </c:strCache>
            </c:strRef>
          </c:cat>
          <c:val>
            <c:numRef>
              <c:f>Sheet1!$B$2:$B$6</c:f>
              <c:numCache>
                <c:formatCode>General</c:formatCode>
                <c:ptCount val="5"/>
                <c:pt idx="0">
                  <c:v>7</c:v>
                </c:pt>
                <c:pt idx="1">
                  <c:v>6</c:v>
                </c:pt>
                <c:pt idx="2">
                  <c:v>5</c:v>
                </c:pt>
                <c:pt idx="3">
                  <c:v>2</c:v>
                </c:pt>
                <c:pt idx="4">
                  <c:v>5</c:v>
                </c:pt>
              </c:numCache>
            </c:numRef>
          </c:val>
          <c:extLst xmlns:c16r2="http://schemas.microsoft.com/office/drawing/2015/06/chart">
            <c:ext xmlns:c16="http://schemas.microsoft.com/office/drawing/2014/chart" uri="{C3380CC4-5D6E-409C-BE32-E72D297353CC}">
              <c16:uniqueId val="{00000000-562B-47CB-94A4-3A755E065C49}"/>
            </c:ext>
          </c:extLst>
        </c:ser>
        <c:dLbls>
          <c:showLegendKey val="0"/>
          <c:showVal val="0"/>
          <c:showCatName val="0"/>
          <c:showSerName val="0"/>
          <c:showPercent val="1"/>
          <c:showBubbleSize val="0"/>
          <c:showLeaderLines val="1"/>
        </c:dLbls>
      </c:pie3DChart>
    </c:plotArea>
    <c:legend>
      <c:legendPos val="r"/>
      <c:layout>
        <c:manualLayout>
          <c:xMode val="edge"/>
          <c:yMode val="edge"/>
          <c:x val="0.61184796344901327"/>
          <c:y val="0.14187764854581578"/>
          <c:w val="0.37889277729172743"/>
          <c:h val="0.7162444750887186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85722270827258"/>
          <c:y val="3.1790181747681993E-2"/>
          <c:w val="0.69125388840283852"/>
          <c:h val="0.64889506330766333"/>
        </c:manualLayout>
      </c:layout>
      <c:barChart>
        <c:barDir val="col"/>
        <c:grouping val="clustered"/>
        <c:varyColors val="0"/>
        <c:ser>
          <c:idx val="0"/>
          <c:order val="0"/>
          <c:tx>
            <c:strRef>
              <c:f>Sheet1!$B$1</c:f>
              <c:strCache>
                <c:ptCount val="1"/>
                <c:pt idx="0">
                  <c:v>Элэгний хадврын өвчлөл </c:v>
                </c:pt>
              </c:strCache>
            </c:strRef>
          </c:tx>
          <c:invertIfNegative val="0"/>
          <c:cat>
            <c:numRef>
              <c:f>Sheet1!$A$2:$A$7</c:f>
              <c:numCache>
                <c:formatCode>General</c:formatCode>
                <c:ptCount val="6"/>
                <c:pt idx="0">
                  <c:v>2016</c:v>
                </c:pt>
                <c:pt idx="1">
                  <c:v>2017</c:v>
                </c:pt>
                <c:pt idx="2">
                  <c:v>2018</c:v>
                </c:pt>
                <c:pt idx="3">
                  <c:v>2019</c:v>
                </c:pt>
                <c:pt idx="4">
                  <c:v>2020</c:v>
                </c:pt>
                <c:pt idx="5">
                  <c:v>2021</c:v>
                </c:pt>
              </c:numCache>
            </c:numRef>
          </c:cat>
          <c:val>
            <c:numRef>
              <c:f>Sheet1!$B$2:$B$7</c:f>
              <c:numCache>
                <c:formatCode>General</c:formatCode>
                <c:ptCount val="6"/>
                <c:pt idx="0">
                  <c:v>4</c:v>
                </c:pt>
                <c:pt idx="1">
                  <c:v>3</c:v>
                </c:pt>
                <c:pt idx="2">
                  <c:v>9</c:v>
                </c:pt>
                <c:pt idx="3">
                  <c:v>11</c:v>
                </c:pt>
                <c:pt idx="4">
                  <c:v>3</c:v>
                </c:pt>
                <c:pt idx="5">
                  <c:v>0</c:v>
                </c:pt>
              </c:numCache>
            </c:numRef>
          </c:val>
          <c:extLst xmlns:c16r2="http://schemas.microsoft.com/office/drawing/2015/06/chart">
            <c:ext xmlns:c16="http://schemas.microsoft.com/office/drawing/2014/chart" uri="{C3380CC4-5D6E-409C-BE32-E72D297353CC}">
              <c16:uniqueId val="{00000000-1050-4C3E-AFF8-591342EBC99C}"/>
            </c:ext>
          </c:extLst>
        </c:ser>
        <c:ser>
          <c:idx val="1"/>
          <c:order val="1"/>
          <c:tx>
            <c:strRef>
              <c:f>Sheet1!$C$1</c:f>
              <c:strCache>
                <c:ptCount val="1"/>
                <c:pt idx="0">
                  <c:v>Нас баралт </c:v>
                </c:pt>
              </c:strCache>
            </c:strRef>
          </c:tx>
          <c:invertIfNegative val="0"/>
          <c:cat>
            <c:numRef>
              <c:f>Sheet1!$A$2:$A$7</c:f>
              <c:numCache>
                <c:formatCode>General</c:formatCode>
                <c:ptCount val="6"/>
                <c:pt idx="0">
                  <c:v>2016</c:v>
                </c:pt>
                <c:pt idx="1">
                  <c:v>2017</c:v>
                </c:pt>
                <c:pt idx="2">
                  <c:v>2018</c:v>
                </c:pt>
                <c:pt idx="3">
                  <c:v>2019</c:v>
                </c:pt>
                <c:pt idx="4">
                  <c:v>2020</c:v>
                </c:pt>
                <c:pt idx="5">
                  <c:v>2021</c:v>
                </c:pt>
              </c:numCache>
            </c:numRef>
          </c:cat>
          <c:val>
            <c:numRef>
              <c:f>Sheet1!$C$2:$C$7</c:f>
              <c:numCache>
                <c:formatCode>General</c:formatCode>
                <c:ptCount val="6"/>
                <c:pt idx="0">
                  <c:v>3</c:v>
                </c:pt>
                <c:pt idx="1">
                  <c:v>2</c:v>
                </c:pt>
                <c:pt idx="2">
                  <c:v>9</c:v>
                </c:pt>
                <c:pt idx="3">
                  <c:v>3</c:v>
                </c:pt>
                <c:pt idx="4">
                  <c:v>2</c:v>
                </c:pt>
                <c:pt idx="5">
                  <c:v>2</c:v>
                </c:pt>
              </c:numCache>
            </c:numRef>
          </c:val>
          <c:extLst xmlns:c16r2="http://schemas.microsoft.com/office/drawing/2015/06/chart">
            <c:ext xmlns:c16="http://schemas.microsoft.com/office/drawing/2014/chart" uri="{C3380CC4-5D6E-409C-BE32-E72D297353CC}">
              <c16:uniqueId val="{00000001-1050-4C3E-AFF8-591342EBC99C}"/>
            </c:ext>
          </c:extLst>
        </c:ser>
        <c:dLbls>
          <c:showLegendKey val="0"/>
          <c:showVal val="0"/>
          <c:showCatName val="0"/>
          <c:showSerName val="0"/>
          <c:showPercent val="0"/>
          <c:showBubbleSize val="0"/>
        </c:dLbls>
        <c:gapWidth val="150"/>
        <c:axId val="262598368"/>
        <c:axId val="262605032"/>
      </c:barChart>
      <c:catAx>
        <c:axId val="262598368"/>
        <c:scaling>
          <c:orientation val="minMax"/>
        </c:scaling>
        <c:delete val="0"/>
        <c:axPos val="b"/>
        <c:numFmt formatCode="General" sourceLinked="1"/>
        <c:majorTickMark val="none"/>
        <c:minorTickMark val="none"/>
        <c:tickLblPos val="nextTo"/>
        <c:crossAx val="262605032"/>
        <c:crosses val="autoZero"/>
        <c:auto val="1"/>
        <c:lblAlgn val="ctr"/>
        <c:lblOffset val="100"/>
        <c:noMultiLvlLbl val="0"/>
      </c:catAx>
      <c:valAx>
        <c:axId val="262605032"/>
        <c:scaling>
          <c:orientation val="minMax"/>
        </c:scaling>
        <c:delete val="0"/>
        <c:axPos val="l"/>
        <c:majorGridlines/>
        <c:numFmt formatCode="General" sourceLinked="1"/>
        <c:majorTickMark val="none"/>
        <c:minorTickMark val="none"/>
        <c:tickLblPos val="nextTo"/>
        <c:crossAx val="262598368"/>
        <c:crosses val="autoZero"/>
        <c:crossBetween val="between"/>
      </c:valAx>
      <c:dTable>
        <c:showHorzBorder val="1"/>
        <c:showVertBorder val="1"/>
        <c:showOutline val="1"/>
        <c:showKeys val="1"/>
      </c:dTable>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mn-MN"/>
              <a:t>3-р</a:t>
            </a:r>
            <a:r>
              <a:rPr lang="mn-MN" baseline="0"/>
              <a:t> тун болон 4-р тунгийн харьцуулалт баг багаар  </a:t>
            </a:r>
            <a:endParaRPr lang="en-US"/>
          </a:p>
        </c:rich>
      </c:tx>
      <c:layout/>
      <c:overlay val="0"/>
    </c:title>
    <c:autoTitleDeleted val="0"/>
    <c:plotArea>
      <c:layout/>
      <c:barChart>
        <c:barDir val="col"/>
        <c:grouping val="clustered"/>
        <c:varyColors val="0"/>
        <c:ser>
          <c:idx val="0"/>
          <c:order val="0"/>
          <c:tx>
            <c:strRef>
              <c:f>Sheet1!$B$1</c:f>
              <c:strCache>
                <c:ptCount val="1"/>
                <c:pt idx="0">
                  <c:v>3-р тун </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Sheet1!$A$2:$A$8</c:f>
              <c:strCache>
                <c:ptCount val="7"/>
                <c:pt idx="0">
                  <c:v>Баян баг </c:v>
                </c:pt>
                <c:pt idx="1">
                  <c:v>Дэлгэр баг </c:v>
                </c:pt>
                <c:pt idx="2">
                  <c:v>Төв баг </c:v>
                </c:pt>
                <c:pt idx="3">
                  <c:v>Дөхөм баг </c:v>
                </c:pt>
                <c:pt idx="4">
                  <c:v>Хонгор баг </c:v>
                </c:pt>
                <c:pt idx="5">
                  <c:v>Ширээт баг </c:v>
                </c:pt>
                <c:pt idx="6">
                  <c:v>Бусад </c:v>
                </c:pt>
              </c:strCache>
            </c:strRef>
          </c:cat>
          <c:val>
            <c:numRef>
              <c:f>Sheet1!$B$2:$B$8</c:f>
              <c:numCache>
                <c:formatCode>General</c:formatCode>
                <c:ptCount val="7"/>
                <c:pt idx="0">
                  <c:v>308</c:v>
                </c:pt>
                <c:pt idx="1">
                  <c:v>294</c:v>
                </c:pt>
                <c:pt idx="2">
                  <c:v>268</c:v>
                </c:pt>
                <c:pt idx="3">
                  <c:v>301</c:v>
                </c:pt>
                <c:pt idx="4">
                  <c:v>297</c:v>
                </c:pt>
                <c:pt idx="5">
                  <c:v>319</c:v>
                </c:pt>
                <c:pt idx="6">
                  <c:v>85</c:v>
                </c:pt>
              </c:numCache>
            </c:numRef>
          </c:val>
          <c:extLst xmlns:c16r2="http://schemas.microsoft.com/office/drawing/2015/06/chart">
            <c:ext xmlns:c16="http://schemas.microsoft.com/office/drawing/2014/chart" uri="{C3380CC4-5D6E-409C-BE32-E72D297353CC}">
              <c16:uniqueId val="{00000000-1778-4277-B94E-482563530EE9}"/>
            </c:ext>
          </c:extLst>
        </c:ser>
        <c:ser>
          <c:idx val="1"/>
          <c:order val="1"/>
          <c:tx>
            <c:strRef>
              <c:f>Sheet1!$C$1</c:f>
              <c:strCache>
                <c:ptCount val="1"/>
                <c:pt idx="0">
                  <c:v>4-р тун</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Sheet1!$A$2:$A$8</c:f>
              <c:strCache>
                <c:ptCount val="7"/>
                <c:pt idx="0">
                  <c:v>Баян баг </c:v>
                </c:pt>
                <c:pt idx="1">
                  <c:v>Дэлгэр баг </c:v>
                </c:pt>
                <c:pt idx="2">
                  <c:v>Төв баг </c:v>
                </c:pt>
                <c:pt idx="3">
                  <c:v>Дөхөм баг </c:v>
                </c:pt>
                <c:pt idx="4">
                  <c:v>Хонгор баг </c:v>
                </c:pt>
                <c:pt idx="5">
                  <c:v>Ширээт баг </c:v>
                </c:pt>
                <c:pt idx="6">
                  <c:v>Бусад </c:v>
                </c:pt>
              </c:strCache>
            </c:strRef>
          </c:cat>
          <c:val>
            <c:numRef>
              <c:f>Sheet1!$C$2:$C$8</c:f>
              <c:numCache>
                <c:formatCode>General</c:formatCode>
                <c:ptCount val="7"/>
                <c:pt idx="0">
                  <c:v>18</c:v>
                </c:pt>
                <c:pt idx="1">
                  <c:v>14</c:v>
                </c:pt>
                <c:pt idx="2">
                  <c:v>13</c:v>
                </c:pt>
                <c:pt idx="3">
                  <c:v>18</c:v>
                </c:pt>
                <c:pt idx="4">
                  <c:v>30</c:v>
                </c:pt>
                <c:pt idx="5">
                  <c:v>21</c:v>
                </c:pt>
                <c:pt idx="6">
                  <c:v>0</c:v>
                </c:pt>
              </c:numCache>
            </c:numRef>
          </c:val>
          <c:extLst xmlns:c16r2="http://schemas.microsoft.com/office/drawing/2015/06/chart">
            <c:ext xmlns:c16="http://schemas.microsoft.com/office/drawing/2014/chart" uri="{C3380CC4-5D6E-409C-BE32-E72D297353CC}">
              <c16:uniqueId val="{00000001-1778-4277-B94E-482563530EE9}"/>
            </c:ext>
          </c:extLst>
        </c:ser>
        <c:dLbls>
          <c:showLegendKey val="0"/>
          <c:showVal val="1"/>
          <c:showCatName val="0"/>
          <c:showSerName val="0"/>
          <c:showPercent val="0"/>
          <c:showBubbleSize val="0"/>
        </c:dLbls>
        <c:gapWidth val="150"/>
        <c:overlap val="-25"/>
        <c:axId val="262600328"/>
        <c:axId val="262602680"/>
      </c:barChart>
      <c:catAx>
        <c:axId val="262600328"/>
        <c:scaling>
          <c:orientation val="minMax"/>
        </c:scaling>
        <c:delete val="0"/>
        <c:axPos val="b"/>
        <c:numFmt formatCode="General" sourceLinked="0"/>
        <c:majorTickMark val="none"/>
        <c:minorTickMark val="none"/>
        <c:tickLblPos val="nextTo"/>
        <c:crossAx val="262602680"/>
        <c:crosses val="autoZero"/>
        <c:auto val="1"/>
        <c:lblAlgn val="ctr"/>
        <c:lblOffset val="100"/>
        <c:noMultiLvlLbl val="0"/>
      </c:catAx>
      <c:valAx>
        <c:axId val="262602680"/>
        <c:scaling>
          <c:orientation val="minMax"/>
        </c:scaling>
        <c:delete val="1"/>
        <c:axPos val="l"/>
        <c:numFmt formatCode="General" sourceLinked="1"/>
        <c:majorTickMark val="none"/>
        <c:minorTickMark val="none"/>
        <c:tickLblPos val="nextTo"/>
        <c:crossAx val="262600328"/>
        <c:crosses val="autoZero"/>
        <c:crossBetween val="between"/>
      </c:valAx>
    </c:plotArea>
    <c:legend>
      <c:legendPos val="t"/>
      <c:layout/>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өвчлөл </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2019 он </c:v>
                </c:pt>
                <c:pt idx="1">
                  <c:v>2020 он </c:v>
                </c:pt>
                <c:pt idx="2">
                  <c:v>2021 он </c:v>
                </c:pt>
              </c:strCache>
            </c:strRef>
          </c:cat>
          <c:val>
            <c:numRef>
              <c:f>Sheet1!$B$2:$B$5</c:f>
              <c:numCache>
                <c:formatCode>General</c:formatCode>
                <c:ptCount val="3"/>
                <c:pt idx="0">
                  <c:v>7</c:v>
                </c:pt>
                <c:pt idx="1">
                  <c:v>5</c:v>
                </c:pt>
                <c:pt idx="2">
                  <c:v>3</c:v>
                </c:pt>
              </c:numCache>
            </c:numRef>
          </c:val>
          <c:extLst xmlns:c16r2="http://schemas.microsoft.com/office/drawing/2015/06/chart">
            <c:ext xmlns:c16="http://schemas.microsoft.com/office/drawing/2014/chart" uri="{C3380CC4-5D6E-409C-BE32-E72D297353CC}">
              <c16:uniqueId val="{00000000-F7AD-4751-93B8-7ADB0B499569}"/>
            </c:ext>
          </c:extLst>
        </c:ser>
        <c:ser>
          <c:idx val="1"/>
          <c:order val="1"/>
          <c:tx>
            <c:strRef>
              <c:f>Sheet1!$C$1</c:f>
              <c:strCache>
                <c:ptCount val="1"/>
                <c:pt idx="0">
                  <c:v>сорьц тээвэрлэлт </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2019 он </c:v>
                </c:pt>
                <c:pt idx="1">
                  <c:v>2020 он </c:v>
                </c:pt>
                <c:pt idx="2">
                  <c:v>2021 он </c:v>
                </c:pt>
              </c:strCache>
            </c:strRef>
          </c:cat>
          <c:val>
            <c:numRef>
              <c:f>Sheet1!$C$2:$C$5</c:f>
              <c:numCache>
                <c:formatCode>General</c:formatCode>
                <c:ptCount val="3"/>
                <c:pt idx="0">
                  <c:v>72</c:v>
                </c:pt>
                <c:pt idx="1">
                  <c:v>36</c:v>
                </c:pt>
                <c:pt idx="2">
                  <c:v>27</c:v>
                </c:pt>
              </c:numCache>
            </c:numRef>
          </c:val>
          <c:extLst xmlns:c16r2="http://schemas.microsoft.com/office/drawing/2015/06/chart">
            <c:ext xmlns:c16="http://schemas.microsoft.com/office/drawing/2014/chart" uri="{C3380CC4-5D6E-409C-BE32-E72D297353CC}">
              <c16:uniqueId val="{00000001-F7AD-4751-93B8-7ADB0B499569}"/>
            </c:ext>
          </c:extLst>
        </c:ser>
        <c:ser>
          <c:idx val="2"/>
          <c:order val="2"/>
          <c:tx>
            <c:strRef>
              <c:f>Sheet1!$D$1</c:f>
              <c:strCache>
                <c:ptCount val="1"/>
                <c:pt idx="0">
                  <c:v>Column1</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Sheet1!$A$2:$A$5</c:f>
              <c:strCache>
                <c:ptCount val="3"/>
                <c:pt idx="0">
                  <c:v>2019 он </c:v>
                </c:pt>
                <c:pt idx="1">
                  <c:v>2020 он </c:v>
                </c:pt>
                <c:pt idx="2">
                  <c:v>2021 он </c:v>
                </c:pt>
              </c:strCache>
            </c:strRef>
          </c:cat>
          <c:val>
            <c:numRef>
              <c:f>Sheet1!$D$2:$D$5</c:f>
            </c:numRef>
          </c:val>
          <c:extLst xmlns:c16r2="http://schemas.microsoft.com/office/drawing/2015/06/chart">
            <c:ext xmlns:c16="http://schemas.microsoft.com/office/drawing/2014/chart" uri="{C3380CC4-5D6E-409C-BE32-E72D297353CC}">
              <c16:uniqueId val="{00000002-F7AD-4751-93B8-7ADB0B499569}"/>
            </c:ext>
          </c:extLst>
        </c:ser>
        <c:dLbls>
          <c:showLegendKey val="0"/>
          <c:showVal val="1"/>
          <c:showCatName val="0"/>
          <c:showSerName val="0"/>
          <c:showPercent val="0"/>
          <c:showBubbleSize val="0"/>
        </c:dLbls>
        <c:gapWidth val="95"/>
        <c:overlap val="100"/>
        <c:axId val="262604248"/>
        <c:axId val="262605424"/>
      </c:barChart>
      <c:catAx>
        <c:axId val="262604248"/>
        <c:scaling>
          <c:orientation val="minMax"/>
        </c:scaling>
        <c:delete val="0"/>
        <c:axPos val="b"/>
        <c:numFmt formatCode="General" sourceLinked="0"/>
        <c:majorTickMark val="none"/>
        <c:minorTickMark val="none"/>
        <c:tickLblPos val="nextTo"/>
        <c:crossAx val="262605424"/>
        <c:crosses val="autoZero"/>
        <c:auto val="1"/>
        <c:lblAlgn val="ctr"/>
        <c:lblOffset val="100"/>
        <c:noMultiLvlLbl val="0"/>
      </c:catAx>
      <c:valAx>
        <c:axId val="262605424"/>
        <c:scaling>
          <c:orientation val="minMax"/>
        </c:scaling>
        <c:delete val="1"/>
        <c:axPos val="l"/>
        <c:numFmt formatCode="General" sourceLinked="1"/>
        <c:majorTickMark val="out"/>
        <c:minorTickMark val="none"/>
        <c:tickLblPos val="nextTo"/>
        <c:crossAx val="262604248"/>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mn-MN" dirty="0" smtClean="0"/>
              <a:t>Дундаж</a:t>
            </a:r>
            <a:r>
              <a:rPr lang="mn-MN" baseline="0" dirty="0" smtClean="0"/>
              <a:t> – 89,4</a:t>
            </a:r>
            <a:r>
              <a:rPr lang="en-US" baseline="0" dirty="0" smtClean="0"/>
              <a:t>%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эх хүүхэд, нөхөн үржихүй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Sheet1!$B$2</c:f>
              <c:numCache>
                <c:formatCode>0.00%</c:formatCode>
                <c:ptCount val="1"/>
                <c:pt idx="0">
                  <c:v>0.872</c:v>
                </c:pt>
              </c:numCache>
            </c:numRef>
          </c:val>
          <c:extLst xmlns:c16r2="http://schemas.microsoft.com/office/drawing/2015/06/chart">
            <c:ext xmlns:c16="http://schemas.microsoft.com/office/drawing/2014/chart" uri="{C3380CC4-5D6E-409C-BE32-E72D297353CC}">
              <c16:uniqueId val="{00000000-F468-4304-8897-66CB0AFE8571}"/>
            </c:ext>
          </c:extLst>
        </c:ser>
        <c:ser>
          <c:idx val="1"/>
          <c:order val="1"/>
          <c:tx>
            <c:strRef>
              <c:f>Sheet1!$C$1</c:f>
              <c:strCache>
                <c:ptCount val="1"/>
                <c:pt idx="0">
                  <c:v>эрүүл шүд эрүүл хүүхэд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Sheet1!$C$2</c:f>
              <c:numCache>
                <c:formatCode>0.00%</c:formatCode>
                <c:ptCount val="1"/>
                <c:pt idx="0">
                  <c:v>0.93300000000000005</c:v>
                </c:pt>
              </c:numCache>
            </c:numRef>
          </c:val>
          <c:extLst xmlns:c16r2="http://schemas.microsoft.com/office/drawing/2015/06/chart">
            <c:ext xmlns:c16="http://schemas.microsoft.com/office/drawing/2014/chart" uri="{C3380CC4-5D6E-409C-BE32-E72D297353CC}">
              <c16:uniqueId val="{00000001-F468-4304-8897-66CB0AFE8571}"/>
            </c:ext>
          </c:extLst>
        </c:ser>
        <c:ser>
          <c:idx val="2"/>
          <c:order val="2"/>
          <c:tx>
            <c:strRef>
              <c:f>Sheet1!$D$1</c:f>
              <c:strCache>
                <c:ptCount val="1"/>
                <c:pt idx="0">
                  <c:v>осол гэмтлээс сэргийлэх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Sheet1!$D$2</c:f>
              <c:numCache>
                <c:formatCode>0%</c:formatCode>
                <c:ptCount val="1"/>
                <c:pt idx="0">
                  <c:v>0.88</c:v>
                </c:pt>
              </c:numCache>
            </c:numRef>
          </c:val>
          <c:extLst xmlns:c16r2="http://schemas.microsoft.com/office/drawing/2015/06/chart">
            <c:ext xmlns:c16="http://schemas.microsoft.com/office/drawing/2014/chart" uri="{C3380CC4-5D6E-409C-BE32-E72D297353CC}">
              <c16:uniqueId val="{00000002-F468-4304-8897-66CB0AFE8571}"/>
            </c:ext>
          </c:extLst>
        </c:ser>
        <c:ser>
          <c:idx val="3"/>
          <c:order val="3"/>
          <c:tx>
            <c:strRef>
              <c:f>Sheet1!$E$1</c:f>
              <c:strCache>
                <c:ptCount val="1"/>
                <c:pt idx="0">
                  <c:v>элэг бүтэн монгол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Sheet1!$E$2</c:f>
              <c:numCache>
                <c:formatCode>0.00%</c:formatCode>
                <c:ptCount val="1"/>
                <c:pt idx="0">
                  <c:v>0.86699999999999999</c:v>
                </c:pt>
              </c:numCache>
            </c:numRef>
          </c:val>
          <c:extLst xmlns:c16r2="http://schemas.microsoft.com/office/drawing/2015/06/chart">
            <c:ext xmlns:c16="http://schemas.microsoft.com/office/drawing/2014/chart" uri="{C3380CC4-5D6E-409C-BE32-E72D297353CC}">
              <c16:uniqueId val="{00000003-F468-4304-8897-66CB0AFE8571}"/>
            </c:ext>
          </c:extLst>
        </c:ser>
        <c:ser>
          <c:idx val="4"/>
          <c:order val="4"/>
          <c:tx>
            <c:strRef>
              <c:f>Sheet1!$F$1</c:f>
              <c:strCache>
                <c:ptCount val="1"/>
                <c:pt idx="0">
                  <c:v>хүн ам хоол тэжээл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Sheet1!$F$2</c:f>
              <c:numCache>
                <c:formatCode>0.00%</c:formatCode>
                <c:ptCount val="1"/>
                <c:pt idx="0">
                  <c:v>0.93200000000000005</c:v>
                </c:pt>
              </c:numCache>
            </c:numRef>
          </c:val>
          <c:extLst xmlns:c16r2="http://schemas.microsoft.com/office/drawing/2015/06/chart">
            <c:ext xmlns:c16="http://schemas.microsoft.com/office/drawing/2014/chart" uri="{C3380CC4-5D6E-409C-BE32-E72D297353CC}">
              <c16:uniqueId val="{00000004-F468-4304-8897-66CB0AFE8571}"/>
            </c:ext>
          </c:extLst>
        </c:ser>
        <c:ser>
          <c:idx val="5"/>
          <c:order val="5"/>
          <c:tx>
            <c:strRef>
              <c:f>Sheet1!$G$1</c:f>
              <c:strCache>
                <c:ptCount val="1"/>
                <c:pt idx="0">
                  <c:v>халдварт бус өвчинтэй тэмцэх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Sheet1!$G$2</c:f>
              <c:numCache>
                <c:formatCode>0.00%</c:formatCode>
                <c:ptCount val="1"/>
                <c:pt idx="0">
                  <c:v>0.82699999999999996</c:v>
                </c:pt>
              </c:numCache>
            </c:numRef>
          </c:val>
          <c:extLst xmlns:c16r2="http://schemas.microsoft.com/office/drawing/2015/06/chart">
            <c:ext xmlns:c16="http://schemas.microsoft.com/office/drawing/2014/chart" uri="{C3380CC4-5D6E-409C-BE32-E72D297353CC}">
              <c16:uniqueId val="{00000005-F468-4304-8897-66CB0AFE8571}"/>
            </c:ext>
          </c:extLst>
        </c:ser>
        <c:ser>
          <c:idx val="6"/>
          <c:order val="6"/>
          <c:tx>
            <c:strRef>
              <c:f>Sheet1!$H$1</c:f>
              <c:strCache>
                <c:ptCount val="1"/>
                <c:pt idx="0">
                  <c:v>халдварт өвчнөөс сэргийлэх </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Sheet1!$H$2</c:f>
              <c:numCache>
                <c:formatCode>0.00%</c:formatCode>
                <c:ptCount val="1"/>
                <c:pt idx="0">
                  <c:v>0.89100000000000001</c:v>
                </c:pt>
              </c:numCache>
            </c:numRef>
          </c:val>
          <c:extLst xmlns:c16r2="http://schemas.microsoft.com/office/drawing/2015/06/chart">
            <c:ext xmlns:c16="http://schemas.microsoft.com/office/drawing/2014/chart" uri="{C3380CC4-5D6E-409C-BE32-E72D297353CC}">
              <c16:uniqueId val="{00000006-F468-4304-8897-66CB0AFE8571}"/>
            </c:ext>
          </c:extLst>
        </c:ser>
        <c:ser>
          <c:idx val="7"/>
          <c:order val="7"/>
          <c:tx>
            <c:strRef>
              <c:f>Sheet1!$I$1</c:f>
              <c:strCache>
                <c:ptCount val="1"/>
                <c:pt idx="0">
                  <c:v>нийгмийн баталгаан хангах </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c:f>
              <c:strCache>
                <c:ptCount val="1"/>
                <c:pt idx="0">
                  <c:v>үзүүлэлт </c:v>
                </c:pt>
              </c:strCache>
            </c:strRef>
          </c:cat>
          <c:val>
            <c:numRef>
              <c:f>Sheet1!$I$2</c:f>
              <c:numCache>
                <c:formatCode>0%</c:formatCode>
                <c:ptCount val="1"/>
                <c:pt idx="0">
                  <c:v>0.95</c:v>
                </c:pt>
              </c:numCache>
            </c:numRef>
          </c:val>
          <c:extLst xmlns:c16r2="http://schemas.microsoft.com/office/drawing/2015/06/chart">
            <c:ext xmlns:c16="http://schemas.microsoft.com/office/drawing/2014/chart" uri="{C3380CC4-5D6E-409C-BE32-E72D297353CC}">
              <c16:uniqueId val="{00000007-F468-4304-8897-66CB0AFE8571}"/>
            </c:ext>
          </c:extLst>
        </c:ser>
        <c:ser>
          <c:idx val="8"/>
          <c:order val="8"/>
          <c:tx>
            <c:strRef>
              <c:f>Sheet1!$J$1</c:f>
              <c:strCache>
                <c:ptCount val="1"/>
                <c:pt idx="0">
                  <c:v>Column1</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үзүүлэлт </c:v>
                </c:pt>
              </c:strCache>
            </c:strRef>
          </c:cat>
          <c:val>
            <c:numRef>
              <c:f>Sheet1!$J$2</c:f>
              <c:numCache>
                <c:formatCode>General</c:formatCode>
                <c:ptCount val="1"/>
              </c:numCache>
            </c:numRef>
          </c:val>
        </c:ser>
        <c:dLbls>
          <c:showLegendKey val="0"/>
          <c:showVal val="1"/>
          <c:showCatName val="0"/>
          <c:showSerName val="0"/>
          <c:showPercent val="0"/>
          <c:showBubbleSize val="0"/>
        </c:dLbls>
        <c:gapWidth val="150"/>
        <c:overlap val="-25"/>
        <c:axId val="262598760"/>
        <c:axId val="195843040"/>
      </c:barChart>
      <c:catAx>
        <c:axId val="262598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5843040"/>
        <c:crosses val="autoZero"/>
        <c:auto val="1"/>
        <c:lblAlgn val="ctr"/>
        <c:lblOffset val="100"/>
        <c:noMultiLvlLbl val="0"/>
      </c:catAx>
      <c:valAx>
        <c:axId val="195843040"/>
        <c:scaling>
          <c:orientation val="minMax"/>
        </c:scaling>
        <c:delete val="1"/>
        <c:axPos val="l"/>
        <c:numFmt formatCode="0.00%" sourceLinked="1"/>
        <c:majorTickMark val="none"/>
        <c:minorTickMark val="none"/>
        <c:tickLblPos val="nextTo"/>
        <c:crossAx val="262598760"/>
        <c:crosses val="autoZero"/>
        <c:crossBetween val="between"/>
      </c:valAx>
      <c:spPr>
        <a:noFill/>
        <a:ln>
          <a:noFill/>
        </a:ln>
        <a:effectLst/>
      </c:spPr>
    </c:plotArea>
    <c:legend>
      <c:legendPos val="t"/>
      <c:legendEntry>
        <c:idx val="8"/>
        <c:delete val="1"/>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518518518518517E-2"/>
          <c:y val="0.12949063854886173"/>
          <c:w val="0.96604938271604934"/>
          <c:h val="0.75506152611371347"/>
        </c:manualLayout>
      </c:layout>
      <c:barChart>
        <c:barDir val="col"/>
        <c:grouping val="clustered"/>
        <c:varyColors val="0"/>
        <c:ser>
          <c:idx val="0"/>
          <c:order val="0"/>
          <c:tx>
            <c:strRef>
              <c:f>Sheet1!$B$1</c:f>
              <c:strCache>
                <c:ptCount val="1"/>
                <c:pt idx="0">
                  <c:v>хамрагдвал зохих </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Sheet1!$A$2:$A$3</c:f>
              <c:strCache>
                <c:ptCount val="2"/>
                <c:pt idx="0">
                  <c:v>15-39 нас </c:v>
                </c:pt>
                <c:pt idx="1">
                  <c:v>40-65 нас </c:v>
                </c:pt>
              </c:strCache>
            </c:strRef>
          </c:cat>
          <c:val>
            <c:numRef>
              <c:f>Sheet1!$B$2:$B$3</c:f>
              <c:numCache>
                <c:formatCode>General</c:formatCode>
                <c:ptCount val="2"/>
                <c:pt idx="0">
                  <c:v>2098</c:v>
                </c:pt>
                <c:pt idx="1">
                  <c:v>1198</c:v>
                </c:pt>
              </c:numCache>
            </c:numRef>
          </c:val>
          <c:extLst xmlns:c16r2="http://schemas.microsoft.com/office/drawing/2015/06/chart">
            <c:ext xmlns:c16="http://schemas.microsoft.com/office/drawing/2014/chart" uri="{C3380CC4-5D6E-409C-BE32-E72D297353CC}">
              <c16:uniqueId val="{00000000-217B-4C7B-836D-5040747BCA6A}"/>
            </c:ext>
          </c:extLst>
        </c:ser>
        <c:ser>
          <c:idx val="1"/>
          <c:order val="1"/>
          <c:tx>
            <c:strRef>
              <c:f>Sheet1!$C$1</c:f>
              <c:strCache>
                <c:ptCount val="1"/>
                <c:pt idx="0">
                  <c:v>хамрагдсан </c:v>
                </c:pt>
              </c:strCache>
            </c:strRef>
          </c:tx>
          <c:invertIfNegative val="0"/>
          <c:dLbls>
            <c:dLbl>
              <c:idx val="0"/>
              <c:layout/>
              <c:tx>
                <c:rich>
                  <a:bodyPr/>
                  <a:lstStyle/>
                  <a:p>
                    <a:r>
                      <a:rPr lang="en-US"/>
                      <a:t>1720</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17B-4C7B-836D-5040747BCA6A}"/>
                </c:ext>
                <c:ext xmlns:c15="http://schemas.microsoft.com/office/drawing/2012/chart" uri="{CE6537A1-D6FC-4f65-9D91-7224C49458BB}">
                  <c15:layout/>
                </c:ext>
              </c:extLst>
            </c:dLbl>
            <c:dLbl>
              <c:idx val="1"/>
              <c:layout/>
              <c:tx>
                <c:rich>
                  <a:bodyPr/>
                  <a:lstStyle/>
                  <a:p>
                    <a:r>
                      <a:rPr lang="en-US"/>
                      <a:t>935</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17B-4C7B-836D-5040747BCA6A}"/>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c:f>
              <c:strCache>
                <c:ptCount val="2"/>
                <c:pt idx="0">
                  <c:v>15-39 нас </c:v>
                </c:pt>
                <c:pt idx="1">
                  <c:v>40-65 нас </c:v>
                </c:pt>
              </c:strCache>
            </c:strRef>
          </c:cat>
          <c:val>
            <c:numRef>
              <c:f>Sheet1!$C$2:$C$3</c:f>
              <c:numCache>
                <c:formatCode>General</c:formatCode>
                <c:ptCount val="2"/>
                <c:pt idx="0">
                  <c:v>1688</c:v>
                </c:pt>
                <c:pt idx="1">
                  <c:v>931</c:v>
                </c:pt>
              </c:numCache>
            </c:numRef>
          </c:val>
          <c:extLst xmlns:c16r2="http://schemas.microsoft.com/office/drawing/2015/06/chart">
            <c:ext xmlns:c16="http://schemas.microsoft.com/office/drawing/2014/chart" uri="{C3380CC4-5D6E-409C-BE32-E72D297353CC}">
              <c16:uniqueId val="{00000003-217B-4C7B-836D-5040747BCA6A}"/>
            </c:ext>
          </c:extLst>
        </c:ser>
        <c:ser>
          <c:idx val="2"/>
          <c:order val="2"/>
          <c:tx>
            <c:strRef>
              <c:f>Sheet1!$D$1</c:f>
              <c:strCache>
                <c:ptCount val="1"/>
                <c:pt idx="0">
                  <c:v>Хувь </c:v>
                </c:pt>
              </c:strCache>
            </c:strRef>
          </c:tx>
          <c:invertIfNegative val="0"/>
          <c:dLbls>
            <c:dLbl>
              <c:idx val="0"/>
              <c:layout>
                <c:manualLayout>
                  <c:x val="-0.1929012345679012"/>
                  <c:y val="-0.21093247588424427"/>
                </c:manualLayout>
              </c:layout>
              <c:tx>
                <c:rich>
                  <a:bodyPr/>
                  <a:lstStyle/>
                  <a:p>
                    <a:r>
                      <a:rPr lang="en-US" dirty="0"/>
                      <a:t>83%</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217B-4C7B-836D-5040747BCA6A}"/>
                </c:ext>
                <c:ext xmlns:c15="http://schemas.microsoft.com/office/drawing/2012/chart" uri="{CE6537A1-D6FC-4f65-9D91-7224C49458BB}">
                  <c15:layout/>
                </c:ext>
              </c:extLst>
            </c:dLbl>
            <c:dLbl>
              <c:idx val="1"/>
              <c:layout>
                <c:manualLayout>
                  <c:x val="-0.17592592592592604"/>
                  <c:y val="-0.11832797427652743"/>
                </c:manualLayout>
              </c:layout>
              <c:tx>
                <c:rich>
                  <a:bodyPr/>
                  <a:lstStyle/>
                  <a:p>
                    <a:r>
                      <a:rPr lang="en-US" dirty="0"/>
                      <a:t>81,4%</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217B-4C7B-836D-5040747BCA6A}"/>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c:f>
              <c:strCache>
                <c:ptCount val="2"/>
                <c:pt idx="0">
                  <c:v>15-39 нас </c:v>
                </c:pt>
                <c:pt idx="1">
                  <c:v>40-65 нас </c:v>
                </c:pt>
              </c:strCache>
            </c:strRef>
          </c:cat>
          <c:val>
            <c:numRef>
              <c:f>Sheet1!$D$2:$D$3</c:f>
              <c:numCache>
                <c:formatCode>0%</c:formatCode>
                <c:ptCount val="2"/>
                <c:pt idx="0">
                  <c:v>0.8</c:v>
                </c:pt>
                <c:pt idx="1">
                  <c:v>0.77</c:v>
                </c:pt>
              </c:numCache>
            </c:numRef>
          </c:val>
          <c:extLst xmlns:c16r2="http://schemas.microsoft.com/office/drawing/2015/06/chart">
            <c:ext xmlns:c16="http://schemas.microsoft.com/office/drawing/2014/chart" uri="{C3380CC4-5D6E-409C-BE32-E72D297353CC}">
              <c16:uniqueId val="{00000006-217B-4C7B-836D-5040747BCA6A}"/>
            </c:ext>
          </c:extLst>
        </c:ser>
        <c:dLbls>
          <c:showLegendKey val="0"/>
          <c:showVal val="1"/>
          <c:showCatName val="0"/>
          <c:showSerName val="0"/>
          <c:showPercent val="0"/>
          <c:showBubbleSize val="0"/>
        </c:dLbls>
        <c:gapWidth val="150"/>
        <c:overlap val="-25"/>
        <c:axId val="263919064"/>
        <c:axId val="263919456"/>
      </c:barChart>
      <c:catAx>
        <c:axId val="263919064"/>
        <c:scaling>
          <c:orientation val="minMax"/>
        </c:scaling>
        <c:delete val="0"/>
        <c:axPos val="b"/>
        <c:numFmt formatCode="General" sourceLinked="0"/>
        <c:majorTickMark val="none"/>
        <c:minorTickMark val="none"/>
        <c:tickLblPos val="nextTo"/>
        <c:crossAx val="263919456"/>
        <c:crosses val="autoZero"/>
        <c:auto val="1"/>
        <c:lblAlgn val="ctr"/>
        <c:lblOffset val="100"/>
        <c:noMultiLvlLbl val="0"/>
      </c:catAx>
      <c:valAx>
        <c:axId val="263919456"/>
        <c:scaling>
          <c:orientation val="minMax"/>
        </c:scaling>
        <c:delete val="1"/>
        <c:axPos val="l"/>
        <c:numFmt formatCode="General" sourceLinked="1"/>
        <c:majorTickMark val="out"/>
        <c:minorTickMark val="none"/>
        <c:tickLblPos val="nextTo"/>
        <c:crossAx val="263919064"/>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5EA90A-B65B-4AE4-BACF-6892A35CF1AB}" type="datetimeFigureOut">
              <a:rPr lang="en-US" smtClean="0"/>
              <a:t>3/18/2022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99400D-D7A1-43CE-94CF-BDB52CFFE61B}" type="slidenum">
              <a:rPr lang="en-US" smtClean="0"/>
              <a:t>‹#›</a:t>
            </a:fld>
            <a:endParaRPr lang="en-US"/>
          </a:p>
        </p:txBody>
      </p:sp>
    </p:spTree>
    <p:extLst>
      <p:ext uri="{BB962C8B-B14F-4D97-AF65-F5344CB8AC3E}">
        <p14:creationId xmlns:p14="http://schemas.microsoft.com/office/powerpoint/2010/main" val="46854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1812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0523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5287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8889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919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3/18/2022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240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7296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3/18/2022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351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pPr/>
              <a:t>3/18/2022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59345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1D8BD707-D9CF-40AE-B4C6-C98DA3205C09}" type="datetimeFigureOut">
              <a:rPr lang="en-US" smtClean="0"/>
              <a:pPr/>
              <a:t>3/18/2022</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50388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4559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pPr/>
              <a:t>3/18/2022</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660157"/>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38400"/>
            <a:ext cx="8077199" cy="2133600"/>
          </a:xfrm>
        </p:spPr>
        <p:txBody>
          <a:bodyPr>
            <a:normAutofit/>
          </a:bodyPr>
          <a:lstStyle/>
          <a:p>
            <a:pPr lvl="0">
              <a:spcBef>
                <a:spcPts val="0"/>
              </a:spcBef>
            </a:pPr>
            <a:r>
              <a:rPr lang="en-US" sz="5400" b="1" dirty="0" smtClean="0">
                <a:ln w="11430"/>
                <a:gradFill>
                  <a:gsLst>
                    <a:gs pos="0">
                      <a:srgbClr val="9FB8CD">
                        <a:tint val="70000"/>
                        <a:satMod val="245000"/>
                      </a:srgbClr>
                    </a:gs>
                    <a:gs pos="75000">
                      <a:srgbClr val="9FB8CD">
                        <a:tint val="90000"/>
                        <a:shade val="60000"/>
                        <a:satMod val="240000"/>
                      </a:srgbClr>
                    </a:gs>
                    <a:gs pos="100000">
                      <a:srgbClr val="9FB8CD">
                        <a:tint val="100000"/>
                        <a:shade val="50000"/>
                        <a:satMod val="240000"/>
                      </a:srgbClr>
                    </a:gs>
                  </a:gsLst>
                  <a:lin ang="5400000"/>
                </a:gradFill>
                <a:effectLst>
                  <a:outerShdw blurRad="50800" dist="39000" dir="5460000" algn="tl">
                    <a:srgbClr val="000000">
                      <a:alpha val="38000"/>
                    </a:srgbClr>
                  </a:outerShdw>
                </a:effectLst>
                <a:latin typeface="Calibri"/>
                <a:ea typeface="+mn-ea"/>
                <a:cs typeface="+mn-cs"/>
              </a:rPr>
              <a:t>    </a:t>
            </a:r>
            <a:r>
              <a:rPr lang="mn-MN" sz="5400" b="1" dirty="0" smtClean="0">
                <a:ln w="11430"/>
                <a:gradFill>
                  <a:gsLst>
                    <a:gs pos="0">
                      <a:srgbClr val="9FB8CD">
                        <a:tint val="70000"/>
                        <a:satMod val="245000"/>
                      </a:srgbClr>
                    </a:gs>
                    <a:gs pos="75000">
                      <a:srgbClr val="9FB8CD">
                        <a:tint val="90000"/>
                        <a:shade val="60000"/>
                        <a:satMod val="240000"/>
                      </a:srgbClr>
                    </a:gs>
                    <a:gs pos="100000">
                      <a:srgbClr val="9FB8CD">
                        <a:tint val="100000"/>
                        <a:shade val="50000"/>
                        <a:satMod val="240000"/>
                      </a:srgbClr>
                    </a:gs>
                  </a:gsLst>
                  <a:lin ang="5400000"/>
                </a:gradFill>
                <a:effectLst>
                  <a:outerShdw blurRad="50800" dist="39000" dir="5460000" algn="tl">
                    <a:srgbClr val="000000">
                      <a:alpha val="38000"/>
                    </a:srgbClr>
                  </a:outerShdw>
                </a:effectLst>
                <a:latin typeface="Calibri"/>
                <a:ea typeface="+mn-ea"/>
                <a:cs typeface="+mn-cs"/>
              </a:rPr>
              <a:t>Баяндэлгэр </a:t>
            </a:r>
            <a:r>
              <a:rPr lang="mn-MN" sz="5400" b="1" dirty="0">
                <a:ln w="11430"/>
                <a:gradFill>
                  <a:gsLst>
                    <a:gs pos="0">
                      <a:srgbClr val="9FB8CD">
                        <a:tint val="70000"/>
                        <a:satMod val="245000"/>
                      </a:srgbClr>
                    </a:gs>
                    <a:gs pos="75000">
                      <a:srgbClr val="9FB8CD">
                        <a:tint val="90000"/>
                        <a:shade val="60000"/>
                        <a:satMod val="240000"/>
                      </a:srgbClr>
                    </a:gs>
                    <a:gs pos="100000">
                      <a:srgbClr val="9FB8CD">
                        <a:tint val="100000"/>
                        <a:shade val="50000"/>
                        <a:satMod val="240000"/>
                      </a:srgbClr>
                    </a:gs>
                  </a:gsLst>
                  <a:lin ang="5400000"/>
                </a:gradFill>
                <a:effectLst>
                  <a:outerShdw blurRad="50800" dist="39000" dir="5460000" algn="tl">
                    <a:srgbClr val="000000">
                      <a:alpha val="38000"/>
                    </a:srgbClr>
                  </a:outerShdw>
                </a:effectLst>
                <a:latin typeface="Calibri"/>
                <a:ea typeface="+mn-ea"/>
                <a:cs typeface="+mn-cs"/>
              </a:rPr>
              <a:t>сумын ЭМТ</a:t>
            </a:r>
            <a:r>
              <a:rPr lang="en-US" sz="5400" b="1" dirty="0">
                <a:ln w="11430"/>
                <a:gradFill>
                  <a:gsLst>
                    <a:gs pos="0">
                      <a:srgbClr val="9FB8CD">
                        <a:tint val="70000"/>
                        <a:satMod val="245000"/>
                      </a:srgbClr>
                    </a:gs>
                    <a:gs pos="75000">
                      <a:srgbClr val="9FB8CD">
                        <a:tint val="90000"/>
                        <a:shade val="60000"/>
                        <a:satMod val="240000"/>
                      </a:srgbClr>
                    </a:gs>
                    <a:gs pos="100000">
                      <a:srgbClr val="9FB8CD">
                        <a:tint val="100000"/>
                        <a:shade val="50000"/>
                        <a:satMod val="240000"/>
                      </a:srgbClr>
                    </a:gs>
                  </a:gsLst>
                  <a:lin ang="5400000"/>
                </a:gradFill>
                <a:effectLst>
                  <a:outerShdw blurRad="50800" dist="39000" dir="5460000" algn="tl">
                    <a:srgbClr val="000000">
                      <a:alpha val="38000"/>
                    </a:srgbClr>
                  </a:outerShdw>
                </a:effectLst>
                <a:latin typeface="Gill Sans MT"/>
                <a:ea typeface="+mn-ea"/>
                <a:cs typeface="+mn-cs"/>
              </a:rPr>
              <a:t/>
            </a:r>
            <a:br>
              <a:rPr lang="en-US" sz="5400" b="1" dirty="0">
                <a:ln w="11430"/>
                <a:gradFill>
                  <a:gsLst>
                    <a:gs pos="0">
                      <a:srgbClr val="9FB8CD">
                        <a:tint val="70000"/>
                        <a:satMod val="245000"/>
                      </a:srgbClr>
                    </a:gs>
                    <a:gs pos="75000">
                      <a:srgbClr val="9FB8CD">
                        <a:tint val="90000"/>
                        <a:shade val="60000"/>
                        <a:satMod val="240000"/>
                      </a:srgbClr>
                    </a:gs>
                    <a:gs pos="100000">
                      <a:srgbClr val="9FB8CD">
                        <a:tint val="100000"/>
                        <a:shade val="50000"/>
                        <a:satMod val="240000"/>
                      </a:srgbClr>
                    </a:gs>
                  </a:gsLst>
                  <a:lin ang="5400000"/>
                </a:gradFill>
                <a:effectLst>
                  <a:outerShdw blurRad="50800" dist="39000" dir="5460000" algn="tl">
                    <a:srgbClr val="000000">
                      <a:alpha val="38000"/>
                    </a:srgbClr>
                  </a:outerShdw>
                </a:effectLst>
                <a:latin typeface="Gill Sans MT"/>
                <a:ea typeface="+mn-ea"/>
                <a:cs typeface="+mn-cs"/>
              </a:rPr>
            </a:br>
            <a:endParaRPr lang="en-US" dirty="0"/>
          </a:p>
        </p:txBody>
      </p:sp>
      <p:sp>
        <p:nvSpPr>
          <p:cNvPr id="3" name="Subtitle 2"/>
          <p:cNvSpPr>
            <a:spLocks noGrp="1"/>
          </p:cNvSpPr>
          <p:nvPr>
            <p:ph type="subTitle" idx="1"/>
          </p:nvPr>
        </p:nvSpPr>
        <p:spPr/>
        <p:txBody>
          <a:bodyPr/>
          <a:lstStyle/>
          <a:p>
            <a:endParaRPr lang="mn-MN"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685800"/>
            <a:ext cx="20574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81933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mn-MN" dirty="0">
                <a:solidFill>
                  <a:schemeClr val="tx1"/>
                </a:solidFill>
                <a:latin typeface="Arial" pitchFamily="34" charset="0"/>
                <a:cs typeface="Arial" pitchFamily="34" charset="0"/>
              </a:rPr>
              <a:t>Эх барих эмэгтэйчүүдийн чиглэлээр</a:t>
            </a:r>
            <a:r>
              <a:rPr lang="mn-MN" dirty="0">
                <a:solidFill>
                  <a:schemeClr val="tx1"/>
                </a:solidFill>
              </a:rPr>
              <a:t>: </a:t>
            </a:r>
            <a:endParaRPr lang="en-US" dirty="0"/>
          </a:p>
        </p:txBody>
      </p:sp>
      <p:sp>
        <p:nvSpPr>
          <p:cNvPr id="4" name="Content Placeholder 5"/>
          <p:cNvSpPr>
            <a:spLocks noGrp="1"/>
          </p:cNvSpPr>
          <p:nvPr>
            <p:ph idx="1"/>
          </p:nvPr>
        </p:nvSpPr>
        <p:spPr/>
        <p:txBody>
          <a:bodyPr>
            <a:normAutofit lnSpcReduction="10000"/>
          </a:bodyPr>
          <a:lstStyle/>
          <a:p>
            <a:pPr marL="0" lvl="0" indent="0" algn="just" defTabSz="457200" eaLnBrk="0" fontAlgn="base" hangingPunct="0">
              <a:spcBef>
                <a:spcPts val="1000"/>
              </a:spcBef>
              <a:spcAft>
                <a:spcPct val="0"/>
              </a:spcAft>
              <a:buClr>
                <a:srgbClr val="4F81BD"/>
              </a:buClr>
              <a:buSzPct val="80000"/>
              <a:buNone/>
              <a:defRPr/>
            </a:pPr>
            <a:r>
              <a:rPr lang="mn-MN" sz="1600" dirty="0">
                <a:latin typeface="Arial" panose="020B0604020202020204" pitchFamily="34" charset="0"/>
                <a:cs typeface="Arial" panose="020B0604020202020204" pitchFamily="34" charset="0"/>
              </a:rPr>
              <a:t>    </a:t>
            </a:r>
            <a:r>
              <a:rPr lang="mn-MN" sz="1600" dirty="0" smtClean="0">
                <a:latin typeface="Arial" panose="020B0604020202020204" pitchFamily="34" charset="0"/>
                <a:cs typeface="Arial" panose="020B0604020202020204" pitchFamily="34" charset="0"/>
              </a:rPr>
              <a:t>   </a:t>
            </a:r>
            <a:r>
              <a:rPr lang="mn-MN" sz="1600" dirty="0">
                <a:latin typeface="Arial" panose="020B0604020202020204" pitchFamily="34" charset="0"/>
                <a:cs typeface="Arial" panose="020B0604020202020204" pitchFamily="34" charset="0"/>
              </a:rPr>
              <a:t>Нийт энэ онд  төрсөн  </a:t>
            </a:r>
            <a:r>
              <a:rPr lang="mn-MN" sz="1600" dirty="0" smtClean="0">
                <a:latin typeface="Arial" panose="020B0604020202020204" pitchFamily="34" charset="0"/>
                <a:cs typeface="Arial" panose="020B0604020202020204" pitchFamily="34" charset="0"/>
              </a:rPr>
              <a:t>105  </a:t>
            </a:r>
            <a:r>
              <a:rPr lang="mn-MN" sz="1600" dirty="0">
                <a:latin typeface="Arial" panose="020B0604020202020204" pitchFamily="34" charset="0"/>
                <a:cs typeface="Arial" panose="020B0604020202020204" pitchFamily="34" charset="0"/>
              </a:rPr>
              <a:t>эх төрсний  суманд  4 эх нь төрсөн</a:t>
            </a:r>
          </a:p>
          <a:p>
            <a:pPr marL="0" lvl="0" indent="0" algn="just" defTabSz="457200" eaLnBrk="0" fontAlgn="base" hangingPunct="0">
              <a:spcBef>
                <a:spcPts val="1000"/>
              </a:spcBef>
              <a:spcAft>
                <a:spcPct val="0"/>
              </a:spcAft>
              <a:buClr>
                <a:srgbClr val="4F81BD"/>
              </a:buClr>
              <a:buSzPct val="80000"/>
              <a:buNone/>
              <a:defRPr/>
            </a:pPr>
            <a:endParaRPr lang="mn-MN" sz="1600" b="1" dirty="0">
              <a:latin typeface="Arial" panose="020B0604020202020204" pitchFamily="34" charset="0"/>
              <a:cs typeface="Arial" panose="020B0604020202020204" pitchFamily="34" charset="0"/>
            </a:endParaRPr>
          </a:p>
          <a:p>
            <a:pPr marL="0" lvl="0" indent="0" algn="just" defTabSz="457200" eaLnBrk="0" fontAlgn="base" hangingPunct="0">
              <a:spcBef>
                <a:spcPts val="1000"/>
              </a:spcBef>
              <a:spcAft>
                <a:spcPct val="0"/>
              </a:spcAft>
              <a:buClr>
                <a:srgbClr val="4F81BD"/>
              </a:buClr>
              <a:buSzPct val="80000"/>
              <a:buNone/>
              <a:defRPr/>
            </a:pPr>
            <a:endParaRPr lang="mn-MN" sz="1600" b="1" dirty="0">
              <a:latin typeface="Arial" panose="020B0604020202020204" pitchFamily="34" charset="0"/>
              <a:cs typeface="Arial" panose="020B0604020202020204" pitchFamily="34" charset="0"/>
            </a:endParaRPr>
          </a:p>
          <a:p>
            <a:pPr marL="0" lvl="0" indent="0" algn="just" defTabSz="457200" eaLnBrk="0" fontAlgn="base" hangingPunct="0">
              <a:spcBef>
                <a:spcPts val="1000"/>
              </a:spcBef>
              <a:spcAft>
                <a:spcPct val="0"/>
              </a:spcAft>
              <a:buClr>
                <a:srgbClr val="4F81BD"/>
              </a:buClr>
              <a:buSzPct val="80000"/>
              <a:buNone/>
              <a:defRPr/>
            </a:pPr>
            <a:endParaRPr lang="mn-MN" sz="1600" b="1" dirty="0">
              <a:latin typeface="Arial" panose="020B0604020202020204" pitchFamily="34" charset="0"/>
              <a:cs typeface="Arial" panose="020B0604020202020204" pitchFamily="34" charset="0"/>
            </a:endParaRPr>
          </a:p>
          <a:p>
            <a:pPr marL="0" lvl="0" indent="0" algn="just" defTabSz="457200" eaLnBrk="0" fontAlgn="base" hangingPunct="0">
              <a:spcBef>
                <a:spcPts val="1000"/>
              </a:spcBef>
              <a:spcAft>
                <a:spcPct val="0"/>
              </a:spcAft>
              <a:buClr>
                <a:srgbClr val="4F81BD"/>
              </a:buClr>
              <a:buSzPct val="80000"/>
              <a:buNone/>
              <a:defRPr/>
            </a:pPr>
            <a:endParaRPr lang="mn-MN" sz="1600" b="1" dirty="0">
              <a:latin typeface="Arial" panose="020B0604020202020204" pitchFamily="34" charset="0"/>
              <a:cs typeface="Arial" panose="020B0604020202020204" pitchFamily="34" charset="0"/>
            </a:endParaRPr>
          </a:p>
          <a:p>
            <a:pPr marL="0" lvl="0" indent="0" defTabSz="457200" eaLnBrk="0" fontAlgn="base" hangingPunct="0">
              <a:spcBef>
                <a:spcPts val="1000"/>
              </a:spcBef>
              <a:spcAft>
                <a:spcPct val="0"/>
              </a:spcAft>
              <a:buClr>
                <a:srgbClr val="4F81BD"/>
              </a:buClr>
              <a:buSzPct val="80000"/>
              <a:buNone/>
              <a:defRPr/>
            </a:pPr>
            <a:endParaRPr lang="mn-MN" sz="1600" dirty="0">
              <a:latin typeface="Arial" panose="020B0604020202020204" pitchFamily="34" charset="0"/>
              <a:cs typeface="Arial" panose="020B0604020202020204" pitchFamily="34" charset="0"/>
            </a:endParaRPr>
          </a:p>
          <a:p>
            <a:pPr marL="0" lvl="0" indent="0" defTabSz="457200" eaLnBrk="0" fontAlgn="base" hangingPunct="0">
              <a:spcBef>
                <a:spcPts val="1000"/>
              </a:spcBef>
              <a:spcAft>
                <a:spcPct val="0"/>
              </a:spcAft>
              <a:buClr>
                <a:srgbClr val="4F81BD"/>
              </a:buClr>
              <a:buSzPct val="80000"/>
              <a:buNone/>
              <a:defRPr/>
            </a:pPr>
            <a:r>
              <a:rPr lang="mn-MN" sz="1600" dirty="0">
                <a:latin typeface="Arial" panose="020B0604020202020204" pitchFamily="34" charset="0"/>
                <a:cs typeface="Arial" panose="020B0604020202020204" pitchFamily="34" charset="0"/>
              </a:rPr>
              <a:t> </a:t>
            </a:r>
          </a:p>
          <a:p>
            <a:pPr marL="0" lvl="0" indent="0" defTabSz="457200" eaLnBrk="0" fontAlgn="base" hangingPunct="0">
              <a:spcBef>
                <a:spcPts val="1000"/>
              </a:spcBef>
              <a:spcAft>
                <a:spcPct val="0"/>
              </a:spcAft>
              <a:buClr>
                <a:srgbClr val="4F81BD"/>
              </a:buClr>
              <a:buSzPct val="80000"/>
              <a:buNone/>
              <a:defRPr/>
            </a:pPr>
            <a:endParaRPr lang="mn-MN" sz="1600" dirty="0">
              <a:latin typeface="Arial" panose="020B0604020202020204" pitchFamily="34" charset="0"/>
              <a:cs typeface="Arial" panose="020B0604020202020204" pitchFamily="34" charset="0"/>
            </a:endParaRPr>
          </a:p>
          <a:p>
            <a:pPr marL="0" lvl="0" indent="0" defTabSz="457200" eaLnBrk="0" fontAlgn="base" hangingPunct="0">
              <a:spcBef>
                <a:spcPts val="1000"/>
              </a:spcBef>
              <a:spcAft>
                <a:spcPct val="0"/>
              </a:spcAft>
              <a:buClr>
                <a:srgbClr val="4F81BD"/>
              </a:buClr>
              <a:buSzPct val="80000"/>
              <a:buNone/>
              <a:defRPr/>
            </a:pPr>
            <a:r>
              <a:rPr lang="mn-MN" sz="1600" dirty="0">
                <a:latin typeface="Arial" panose="020B0604020202020204" pitchFamily="34" charset="0"/>
                <a:cs typeface="Arial" panose="020B0604020202020204" pitchFamily="34" charset="0"/>
              </a:rPr>
              <a:t>  </a:t>
            </a:r>
            <a:endParaRPr lang="mn-MN" sz="1600" dirty="0" smtClean="0">
              <a:latin typeface="Arial" panose="020B0604020202020204" pitchFamily="34" charset="0"/>
              <a:cs typeface="Arial" panose="020B0604020202020204" pitchFamily="34" charset="0"/>
            </a:endParaRPr>
          </a:p>
          <a:p>
            <a:pPr marL="0" lvl="0" indent="0" algn="just" defTabSz="457200" eaLnBrk="0" fontAlgn="base" hangingPunct="0">
              <a:spcBef>
                <a:spcPts val="1000"/>
              </a:spcBef>
              <a:spcAft>
                <a:spcPct val="0"/>
              </a:spcAft>
              <a:buClr>
                <a:srgbClr val="4F81BD"/>
              </a:buClr>
              <a:buSzPct val="80000"/>
              <a:buNone/>
              <a:defRPr/>
            </a:pPr>
            <a:r>
              <a:rPr lang="mn-MN" sz="1600" dirty="0" smtClean="0">
                <a:latin typeface="Arial" panose="020B0604020202020204" pitchFamily="34" charset="0"/>
                <a:cs typeface="Arial" panose="020B0604020202020204" pitchFamily="34" charset="0"/>
              </a:rPr>
              <a:t>  </a:t>
            </a:r>
            <a:r>
              <a:rPr lang="mn-MN" sz="1600" dirty="0">
                <a:latin typeface="Arial" panose="020B0604020202020204" pitchFamily="34" charset="0"/>
                <a:cs typeface="Arial" panose="020B0604020202020204" pitchFamily="34" charset="0"/>
              </a:rPr>
              <a:t>Жирэмсэний хяналтанд хамрагдаж буй эмэгтэйчүүдэд хэт авиа оношлогоог ашигласнаар жирэмсний хугацааг зөв тодорхойлж өсөлтгүй жирэмсэн, умайн гаднах жирэмсэн, бүрэн болон бүрэн биш зулбалт зэргийг илрүүлж цаг алдалгүй шаардлагатай арга хэмжээг авч ажилласан байна. / нийт 21 тохиолдол/</a:t>
            </a:r>
          </a:p>
          <a:p>
            <a:pPr marL="0" lvl="0" indent="0" algn="just" defTabSz="457200" eaLnBrk="0" fontAlgn="base" hangingPunct="0">
              <a:spcBef>
                <a:spcPts val="1000"/>
              </a:spcBef>
              <a:spcAft>
                <a:spcPct val="0"/>
              </a:spcAft>
              <a:buClr>
                <a:srgbClr val="4F81BD"/>
              </a:buClr>
              <a:buSzPct val="80000"/>
              <a:buNone/>
              <a:defRPr/>
            </a:pPr>
            <a:endParaRPr lang="mn-MN" sz="1600" dirty="0">
              <a:latin typeface="Arial" panose="020B0604020202020204" pitchFamily="34" charset="0"/>
              <a:cs typeface="Arial" panose="020B0604020202020204" pitchFamily="34" charset="0"/>
            </a:endParaRPr>
          </a:p>
          <a:p>
            <a:pPr marL="0" indent="0">
              <a:buNone/>
            </a:pPr>
            <a:endParaRPr lang="en-US" dirty="0"/>
          </a:p>
        </p:txBody>
      </p:sp>
      <p:pic>
        <p:nvPicPr>
          <p:cNvPr id="5" name="Picture 4"/>
          <p:cNvPicPr>
            <a:picLocks noChangeAspect="1"/>
          </p:cNvPicPr>
          <p:nvPr/>
        </p:nvPicPr>
        <p:blipFill>
          <a:blip r:embed="rId2"/>
          <a:stretch>
            <a:fillRect/>
          </a:stretch>
        </p:blipFill>
        <p:spPr>
          <a:xfrm>
            <a:off x="685800" y="2286000"/>
            <a:ext cx="3200677" cy="2334970"/>
          </a:xfrm>
          <a:prstGeom prst="rect">
            <a:avLst/>
          </a:prstGeom>
        </p:spPr>
      </p:pic>
      <p:pic>
        <p:nvPicPr>
          <p:cNvPr id="6" name="Picture 5"/>
          <p:cNvPicPr>
            <a:picLocks noChangeAspect="1"/>
          </p:cNvPicPr>
          <p:nvPr/>
        </p:nvPicPr>
        <p:blipFill>
          <a:blip r:embed="rId3"/>
          <a:stretch>
            <a:fillRect/>
          </a:stretch>
        </p:blipFill>
        <p:spPr>
          <a:xfrm>
            <a:off x="4267200" y="2285246"/>
            <a:ext cx="3505504" cy="2334970"/>
          </a:xfrm>
          <a:prstGeom prst="rect">
            <a:avLst/>
          </a:prstGeom>
        </p:spPr>
      </p:pic>
    </p:spTree>
    <p:extLst>
      <p:ext uri="{BB962C8B-B14F-4D97-AF65-F5344CB8AC3E}">
        <p14:creationId xmlns:p14="http://schemas.microsoft.com/office/powerpoint/2010/main" val="1102912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008796"/>
          </a:xfrm>
        </p:spPr>
        <p:txBody>
          <a:bodyPr>
            <a:normAutofit fontScale="90000"/>
          </a:bodyPr>
          <a:lstStyle/>
          <a:p>
            <a:pPr algn="ctr"/>
            <a:r>
              <a:rPr lang="mn-MN" sz="3600" b="1" dirty="0">
                <a:solidFill>
                  <a:schemeClr val="tx1"/>
                </a:solidFill>
                <a:latin typeface="Arial Mon" pitchFamily="34" charset="0"/>
                <a:cs typeface="Arial Mon" pitchFamily="34" charset="0"/>
              </a:rPr>
              <a:t>Оношлогооны чиглэлээр хийгдсэн ажил</a:t>
            </a:r>
            <a:endParaRPr lang="en-US" sz="3600" dirty="0"/>
          </a:p>
        </p:txBody>
      </p:sp>
      <p:sp>
        <p:nvSpPr>
          <p:cNvPr id="4" name="Content Placeholder 3"/>
          <p:cNvSpPr>
            <a:spLocks noGrp="1"/>
          </p:cNvSpPr>
          <p:nvPr>
            <p:ph idx="1"/>
          </p:nvPr>
        </p:nvSpPr>
        <p:spPr>
          <a:xfrm>
            <a:off x="822959" y="2362200"/>
            <a:ext cx="7543801" cy="3506894"/>
          </a:xfrm>
        </p:spPr>
        <p:txBody>
          <a:bodyPr>
            <a:normAutofit/>
          </a:bodyPr>
          <a:lstStyle/>
          <a:p>
            <a:pPr lvl="0" algn="just" eaLnBrk="0" fontAlgn="base" hangingPunct="0"/>
            <a:r>
              <a:rPr lang="mn-MN" sz="2000" dirty="0">
                <a:latin typeface="Arial Mon" pitchFamily="34" charset="0"/>
                <a:cs typeface="Arial Mon" pitchFamily="34" charset="0"/>
              </a:rPr>
              <a:t>20</a:t>
            </a:r>
            <a:r>
              <a:rPr lang="en-US" sz="2000" dirty="0">
                <a:latin typeface="Arial Mon" pitchFamily="34" charset="0"/>
                <a:cs typeface="Arial Mon" pitchFamily="34" charset="0"/>
              </a:rPr>
              <a:t>2</a:t>
            </a:r>
            <a:r>
              <a:rPr lang="mn-MN" sz="2000" dirty="0">
                <a:latin typeface="Arial Mon" pitchFamily="34" charset="0"/>
                <a:cs typeface="Arial Mon" pitchFamily="34" charset="0"/>
              </a:rPr>
              <a:t>1 онд </a:t>
            </a:r>
            <a:r>
              <a:rPr lang="mn-MN" sz="2000" b="1" dirty="0">
                <a:latin typeface="Arial Mon" pitchFamily="34" charset="0"/>
                <a:cs typeface="Arial Mon" pitchFamily="34" charset="0"/>
              </a:rPr>
              <a:t>ЭХО оношлогоо</a:t>
            </a:r>
            <a:r>
              <a:rPr lang="mn-MN" sz="2000" dirty="0">
                <a:latin typeface="Arial Mon" pitchFamily="34" charset="0"/>
                <a:cs typeface="Arial Mon" pitchFamily="34" charset="0"/>
              </a:rPr>
              <a:t> - 1390, </a:t>
            </a:r>
            <a:r>
              <a:rPr lang="mn-MN" sz="2000" dirty="0" smtClean="0">
                <a:latin typeface="Arial Mon" pitchFamily="34" charset="0"/>
                <a:cs typeface="Arial Mon" pitchFamily="34" charset="0"/>
              </a:rPr>
              <a:t> </a:t>
            </a:r>
            <a:endParaRPr lang="en-US" sz="2000" dirty="0">
              <a:latin typeface="Arial Mon" pitchFamily="34" charset="0"/>
              <a:cs typeface="Arial Mon" pitchFamily="34" charset="0"/>
            </a:endParaRPr>
          </a:p>
          <a:p>
            <a:pPr lvl="0" algn="just" eaLnBrk="0" fontAlgn="base" hangingPunct="0"/>
            <a:r>
              <a:rPr lang="mn-MN" sz="2000" dirty="0">
                <a:latin typeface="Arial Mon" pitchFamily="34" charset="0"/>
                <a:cs typeface="Arial Mon" pitchFamily="34" charset="0"/>
              </a:rPr>
              <a:t>Элэгний хорт хавдар-2, тохиолдол оношлогдсон. </a:t>
            </a:r>
            <a:endParaRPr lang="en-US" sz="2000" dirty="0">
              <a:latin typeface="Arial Mon" pitchFamily="34" charset="0"/>
              <a:cs typeface="Arial Mon" pitchFamily="34" charset="0"/>
            </a:endParaRPr>
          </a:p>
          <a:p>
            <a:pPr lvl="0" algn="just" eaLnBrk="0" fontAlgn="base" hangingPunct="0"/>
            <a:r>
              <a:rPr lang="mn-MN" sz="2000" dirty="0">
                <a:latin typeface="Arial Mon" pitchFamily="34" charset="0"/>
                <a:cs typeface="Arial Mon" pitchFamily="34" charset="0"/>
              </a:rPr>
              <a:t>Бамбай булчирхайн эхо оношлогоо - 36 </a:t>
            </a:r>
            <a:endParaRPr lang="en-US" sz="2000" dirty="0">
              <a:latin typeface="Arial Mon" pitchFamily="34" charset="0"/>
              <a:cs typeface="Arial Mon" pitchFamily="34" charset="0"/>
            </a:endParaRPr>
          </a:p>
          <a:p>
            <a:pPr lvl="0" algn="just" eaLnBrk="0" fontAlgn="base" hangingPunct="0"/>
            <a:r>
              <a:rPr lang="mn-MN" sz="2000" dirty="0">
                <a:latin typeface="Arial Mon" pitchFamily="34" charset="0"/>
                <a:cs typeface="Arial Mon" pitchFamily="34" charset="0"/>
              </a:rPr>
              <a:t>Ургийн эхо оношлогоог – 21 </a:t>
            </a:r>
            <a:endParaRPr lang="en-US" sz="2000" dirty="0">
              <a:latin typeface="Arial Mon" pitchFamily="34" charset="0"/>
              <a:cs typeface="Arial Mon" pitchFamily="34" charset="0"/>
            </a:endParaRPr>
          </a:p>
          <a:p>
            <a:pPr lvl="0" algn="just" eaLnBrk="0" fontAlgn="base" hangingPunct="0"/>
            <a:r>
              <a:rPr lang="mn-MN" sz="2000" dirty="0">
                <a:latin typeface="Arial Mon" pitchFamily="34" charset="0"/>
                <a:cs typeface="Arial Mon" pitchFamily="34" charset="0"/>
              </a:rPr>
              <a:t>Нярайн зулай эхо – 40 хүүхэд. Тархины гипертензия – 3-ыг илрүүллээ.</a:t>
            </a:r>
            <a:endParaRPr lang="en-US" sz="2000" dirty="0">
              <a:latin typeface="Arial Mon" pitchFamily="34" charset="0"/>
              <a:cs typeface="Arial Mon" pitchFamily="34" charset="0"/>
            </a:endParaRPr>
          </a:p>
          <a:p>
            <a:pPr lvl="0" algn="just" eaLnBrk="0" fontAlgn="base" hangingPunct="0"/>
            <a:r>
              <a:rPr lang="mn-MN" sz="2000" dirty="0">
                <a:latin typeface="Arial Mon" pitchFamily="34" charset="0"/>
                <a:cs typeface="Arial Mon" pitchFamily="34" charset="0"/>
              </a:rPr>
              <a:t>Хөхний эхо  – 29 хүнд хийсэн. </a:t>
            </a:r>
          </a:p>
          <a:p>
            <a:pPr algn="just" eaLnBrk="0" fontAlgn="base" hangingPunct="0"/>
            <a:endParaRPr lang="mn-MN" sz="2000" dirty="0">
              <a:latin typeface="Arial Mon" pitchFamily="34" charset="0"/>
              <a:cs typeface="Arial Mon" pitchFamily="34" charset="0"/>
            </a:endParaRPr>
          </a:p>
          <a:p>
            <a:pPr marL="0" indent="0" algn="just" eaLnBrk="0" fontAlgn="base" hangingPunct="0">
              <a:buNone/>
            </a:pPr>
            <a:endParaRPr lang="en-US" sz="2000" dirty="0">
              <a:latin typeface="Arial Mon" pitchFamily="34" charset="0"/>
              <a:cs typeface="Arial Mon" pitchFamily="34" charset="0"/>
            </a:endParaRPr>
          </a:p>
        </p:txBody>
      </p:sp>
      <p:pic>
        <p:nvPicPr>
          <p:cNvPr id="5" name="Picture 4"/>
          <p:cNvPicPr>
            <a:picLocks noChangeAspect="1"/>
          </p:cNvPicPr>
          <p:nvPr/>
        </p:nvPicPr>
        <p:blipFill>
          <a:blip r:embed="rId2"/>
          <a:stretch>
            <a:fillRect/>
          </a:stretch>
        </p:blipFill>
        <p:spPr>
          <a:xfrm>
            <a:off x="6376176" y="791003"/>
            <a:ext cx="2767824" cy="4352921"/>
          </a:xfrm>
          <a:prstGeom prst="rect">
            <a:avLst/>
          </a:prstGeom>
          <a:ln>
            <a:noFill/>
          </a:ln>
          <a:effectLst>
            <a:softEdge rad="112500"/>
          </a:effectLst>
        </p:spPr>
      </p:pic>
    </p:spTree>
    <p:extLst>
      <p:ext uri="{BB962C8B-B14F-4D97-AF65-F5344CB8AC3E}">
        <p14:creationId xmlns:p14="http://schemas.microsoft.com/office/powerpoint/2010/main" val="133939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114800" y="457200"/>
            <a:ext cx="4251960" cy="5411894"/>
          </a:xfrm>
        </p:spPr>
        <p:txBody>
          <a:bodyPr>
            <a:normAutofit lnSpcReduction="10000"/>
          </a:bodyPr>
          <a:lstStyle/>
          <a:p>
            <a:pPr algn="just" eaLnBrk="0" fontAlgn="base" hangingPunct="0"/>
            <a:r>
              <a:rPr lang="mn-MN" sz="2800" b="1" dirty="0">
                <a:latin typeface="Arial" panose="020B0604020202020204" pitchFamily="34" charset="0"/>
                <a:cs typeface="Arial" panose="020B0604020202020204" pitchFamily="34" charset="0"/>
              </a:rPr>
              <a:t>Шинээр санаачилсан:</a:t>
            </a:r>
            <a:r>
              <a:rPr lang="mn-MN" sz="2800" dirty="0">
                <a:latin typeface="Arial" panose="020B0604020202020204" pitchFamily="34" charset="0"/>
                <a:cs typeface="Arial" panose="020B0604020202020204" pitchFamily="34" charset="0"/>
              </a:rPr>
              <a:t> Түвшинширээ, Дарьганга суманд КОВИД-ын урьдчилан сэргийлэх рентген үзлэг 195 хүнд хийлээ.  </a:t>
            </a:r>
          </a:p>
          <a:p>
            <a:pPr algn="just" eaLnBrk="0" fontAlgn="base" hangingPunct="0"/>
            <a:r>
              <a:rPr lang="mn-MN" sz="2800" dirty="0">
                <a:latin typeface="Arial" panose="020B0604020202020204" pitchFamily="34" charset="0"/>
                <a:cs typeface="Arial" panose="020B0604020202020204" pitchFamily="34" charset="0"/>
              </a:rPr>
              <a:t>Эрт илрүүлгийн багцын үзлэг 68 албан хаагчид хийсэн. </a:t>
            </a:r>
            <a:endParaRPr lang="en-US" sz="2800" dirty="0" smtClean="0">
              <a:latin typeface="Arial" panose="020B0604020202020204" pitchFamily="34" charset="0"/>
              <a:cs typeface="Arial" panose="020B0604020202020204" pitchFamily="34" charset="0"/>
            </a:endParaRPr>
          </a:p>
          <a:p>
            <a:pPr algn="just"/>
            <a:r>
              <a:rPr lang="mn-MN" sz="2800" dirty="0" smtClean="0">
                <a:latin typeface="Arial" panose="020B0604020202020204" pitchFamily="34" charset="0"/>
                <a:cs typeface="Arial" panose="020B0604020202020204" pitchFamily="34" charset="0"/>
              </a:rPr>
              <a:t>Ковид – 19 халдвар гарснаас хойш нийт – 850  рентген зураг авсан. </a:t>
            </a:r>
            <a:endParaRPr lang="en-US"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685800" y="762000"/>
            <a:ext cx="3200677" cy="4419600"/>
          </a:xfrm>
          <a:prstGeom prst="rect">
            <a:avLst/>
          </a:prstGeom>
        </p:spPr>
      </p:pic>
    </p:spTree>
    <p:extLst>
      <p:ext uri="{BB962C8B-B14F-4D97-AF65-F5344CB8AC3E}">
        <p14:creationId xmlns:p14="http://schemas.microsoft.com/office/powerpoint/2010/main" val="266532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22325" y="533400"/>
            <a:ext cx="7543800" cy="5335588"/>
          </a:xfrm>
        </p:spPr>
        <p:txBody>
          <a:bodyPr>
            <a:normAutofit fontScale="70000" lnSpcReduction="20000"/>
          </a:bodyPr>
          <a:lstStyle/>
          <a:p>
            <a:pPr marL="0" marR="0" lvl="0" indent="0" algn="ctr">
              <a:lnSpc>
                <a:spcPct val="115000"/>
              </a:lnSpc>
              <a:spcBef>
                <a:spcPts val="0"/>
              </a:spcBef>
              <a:spcAft>
                <a:spcPts val="0"/>
              </a:spcAft>
              <a:buNone/>
            </a:pPr>
            <a:r>
              <a:rPr lang="mn-MN" sz="2800" b="1" i="1" dirty="0">
                <a:solidFill>
                  <a:schemeClr val="tx2">
                    <a:lumMod val="60000"/>
                    <a:lumOff val="40000"/>
                  </a:schemeClr>
                </a:solidFill>
                <a:latin typeface="Arial"/>
                <a:ea typeface="Calibri"/>
                <a:cs typeface="Times New Roman"/>
              </a:rPr>
              <a:t>Шинээр хийгдэж байгаа шинжилгээ </a:t>
            </a:r>
            <a:endParaRPr lang="mn-MN" sz="2800" b="1" i="1" dirty="0" smtClean="0">
              <a:solidFill>
                <a:schemeClr val="tx2">
                  <a:lumMod val="60000"/>
                  <a:lumOff val="40000"/>
                </a:schemeClr>
              </a:solidFill>
              <a:latin typeface="Arial"/>
              <a:ea typeface="Calibri"/>
              <a:cs typeface="Times New Roman"/>
            </a:endParaRPr>
          </a:p>
          <a:p>
            <a:pPr marL="0" marR="0" lvl="0" indent="0" algn="ctr">
              <a:lnSpc>
                <a:spcPct val="115000"/>
              </a:lnSpc>
              <a:spcBef>
                <a:spcPts val="0"/>
              </a:spcBef>
              <a:spcAft>
                <a:spcPts val="0"/>
              </a:spcAft>
              <a:buNone/>
            </a:pPr>
            <a:endParaRPr lang="mn-MN" sz="2800" b="1" dirty="0" smtClean="0">
              <a:latin typeface="Arial"/>
              <a:ea typeface="Calibri"/>
              <a:cs typeface="Times New Roman"/>
            </a:endParaRPr>
          </a:p>
          <a:p>
            <a:pPr marL="342900" marR="0" lvl="0" indent="-342900" algn="just">
              <a:lnSpc>
                <a:spcPct val="115000"/>
              </a:lnSpc>
              <a:spcBef>
                <a:spcPts val="0"/>
              </a:spcBef>
              <a:spcAft>
                <a:spcPts val="0"/>
              </a:spcAft>
              <a:buFont typeface="Symbol"/>
              <a:buChar char=""/>
            </a:pPr>
            <a:r>
              <a:rPr lang="mn-MN" sz="2800" b="1" dirty="0" smtClean="0">
                <a:latin typeface="Arial"/>
                <a:ea typeface="Calibri"/>
                <a:cs typeface="Times New Roman"/>
              </a:rPr>
              <a:t>Элэг, ходоодны хавдрын түргэвчилсэн оношлогоо</a:t>
            </a:r>
          </a:p>
          <a:p>
            <a:pPr marL="342900" marR="0" lvl="0" indent="-342900" algn="just">
              <a:lnSpc>
                <a:spcPct val="115000"/>
              </a:lnSpc>
              <a:spcBef>
                <a:spcPts val="0"/>
              </a:spcBef>
              <a:spcAft>
                <a:spcPts val="0"/>
              </a:spcAft>
              <a:buFont typeface="Symbol"/>
              <a:buChar char=""/>
            </a:pPr>
            <a:r>
              <a:rPr lang="mn-MN" sz="2800" b="1" dirty="0" smtClean="0">
                <a:latin typeface="Arial"/>
                <a:ea typeface="Calibri"/>
                <a:cs typeface="Times New Roman"/>
              </a:rPr>
              <a:t>Биохими </a:t>
            </a:r>
            <a:r>
              <a:rPr lang="en-US" sz="2800" dirty="0">
                <a:latin typeface="Arial"/>
                <a:ea typeface="Calibri"/>
                <a:cs typeface="Times New Roman"/>
              </a:rPr>
              <a:t>(</a:t>
            </a:r>
            <a:r>
              <a:rPr lang="mn-MN" sz="2800" dirty="0">
                <a:latin typeface="Arial"/>
                <a:ea typeface="Calibri"/>
                <a:cs typeface="Times New Roman"/>
              </a:rPr>
              <a:t>алат, асат,билирубин, амилаза, </a:t>
            </a:r>
            <a:r>
              <a:rPr lang="en-US" sz="2800" dirty="0">
                <a:latin typeface="Arial"/>
                <a:ea typeface="Calibri"/>
                <a:cs typeface="Times New Roman"/>
              </a:rPr>
              <a:t>) </a:t>
            </a:r>
            <a:r>
              <a:rPr lang="mn-MN" sz="2800" dirty="0">
                <a:latin typeface="Arial"/>
                <a:ea typeface="Calibri"/>
                <a:cs typeface="Times New Roman"/>
              </a:rPr>
              <a:t>эдгээр шинжилгээний үзүүлэлтүүдийг үздэг </a:t>
            </a:r>
            <a:endParaRPr lang="en-US" sz="2400" dirty="0">
              <a:latin typeface="Calibri"/>
              <a:ea typeface="Calibri"/>
              <a:cs typeface="Times New Roman"/>
            </a:endParaRPr>
          </a:p>
          <a:p>
            <a:pPr marL="342900" marR="0" lvl="0" indent="-342900" algn="just">
              <a:lnSpc>
                <a:spcPct val="115000"/>
              </a:lnSpc>
              <a:spcBef>
                <a:spcPts val="0"/>
              </a:spcBef>
              <a:spcAft>
                <a:spcPts val="0"/>
              </a:spcAft>
              <a:buFont typeface="Symbol"/>
              <a:buChar char=""/>
            </a:pPr>
            <a:r>
              <a:rPr lang="mn-MN" sz="2800" b="1" dirty="0">
                <a:latin typeface="Arial"/>
                <a:ea typeface="Calibri"/>
                <a:cs typeface="Times New Roman"/>
              </a:rPr>
              <a:t>ЦЕШ</a:t>
            </a:r>
            <a:r>
              <a:rPr lang="mn-MN" sz="2800" dirty="0">
                <a:latin typeface="Arial"/>
                <a:ea typeface="Calibri"/>
                <a:cs typeface="Times New Roman"/>
              </a:rPr>
              <a:t> </a:t>
            </a:r>
            <a:r>
              <a:rPr lang="en-US" sz="2800" dirty="0">
                <a:latin typeface="Arial"/>
                <a:ea typeface="Calibri"/>
                <a:cs typeface="Times New Roman"/>
              </a:rPr>
              <a:t>(</a:t>
            </a:r>
            <a:r>
              <a:rPr lang="mn-MN" sz="2800" dirty="0">
                <a:latin typeface="Arial"/>
                <a:ea typeface="Calibri"/>
                <a:cs typeface="Times New Roman"/>
              </a:rPr>
              <a:t>лейкоцилт тоолох, СОЭ, гемоглобин, цус бүлэгнэлт,</a:t>
            </a:r>
            <a:r>
              <a:rPr lang="en-US" sz="2800" dirty="0">
                <a:latin typeface="Arial"/>
                <a:ea typeface="Calibri"/>
                <a:cs typeface="Times New Roman"/>
              </a:rPr>
              <a:t>)</a:t>
            </a:r>
            <a:endParaRPr lang="en-US" sz="2400" dirty="0">
              <a:latin typeface="Calibri"/>
              <a:ea typeface="Calibri"/>
              <a:cs typeface="Times New Roman"/>
            </a:endParaRPr>
          </a:p>
          <a:p>
            <a:pPr marL="342900" marR="0" lvl="0" indent="-342900" algn="just">
              <a:lnSpc>
                <a:spcPct val="115000"/>
              </a:lnSpc>
              <a:spcBef>
                <a:spcPts val="0"/>
              </a:spcBef>
              <a:spcAft>
                <a:spcPts val="0"/>
              </a:spcAft>
              <a:buFont typeface="Symbol"/>
              <a:buChar char=""/>
            </a:pPr>
            <a:r>
              <a:rPr lang="mn-MN" sz="2800" dirty="0">
                <a:latin typeface="Arial"/>
                <a:ea typeface="Calibri"/>
                <a:cs typeface="Times New Roman"/>
              </a:rPr>
              <a:t>АНЭ-ийн сүреэгийн лабораторт 22 хүний 33 сорьц тээвэрлэсэн эерэг гарсан 1 мөн биохимийн шинжилгээний сорьц 12, ЦЕШ-ний сорьц 5-ийг тээвэрлэсэн </a:t>
            </a:r>
            <a:endParaRPr lang="en-US" sz="2400" dirty="0">
              <a:latin typeface="Calibri"/>
              <a:ea typeface="Calibri"/>
              <a:cs typeface="Times New Roman"/>
            </a:endParaRPr>
          </a:p>
          <a:p>
            <a:pPr marL="342900" marR="0" lvl="0" indent="-342900" algn="just">
              <a:lnSpc>
                <a:spcPct val="115000"/>
              </a:lnSpc>
              <a:spcBef>
                <a:spcPts val="0"/>
              </a:spcBef>
              <a:spcAft>
                <a:spcPts val="0"/>
              </a:spcAft>
              <a:buFont typeface="Symbol"/>
              <a:buChar char=""/>
            </a:pPr>
            <a:r>
              <a:rPr lang="mn-MN" sz="2800" dirty="0">
                <a:solidFill>
                  <a:schemeClr val="tx2">
                    <a:lumMod val="60000"/>
                    <a:lumOff val="40000"/>
                  </a:schemeClr>
                </a:solidFill>
                <a:latin typeface="Arial"/>
                <a:ea typeface="Calibri"/>
                <a:cs typeface="Times New Roman"/>
              </a:rPr>
              <a:t>Ковид-19 хурдавчилсан шинжилгээ </a:t>
            </a:r>
            <a:r>
              <a:rPr lang="mn-MN" sz="2800" dirty="0" smtClean="0">
                <a:solidFill>
                  <a:schemeClr val="tx2">
                    <a:lumMod val="60000"/>
                    <a:lumOff val="40000"/>
                  </a:schemeClr>
                </a:solidFill>
                <a:latin typeface="Arial"/>
                <a:ea typeface="Calibri"/>
                <a:cs typeface="Times New Roman"/>
              </a:rPr>
              <a:t>55</a:t>
            </a:r>
            <a:r>
              <a:rPr lang="mn-MN" sz="2800" dirty="0">
                <a:solidFill>
                  <a:schemeClr val="tx2">
                    <a:lumMod val="60000"/>
                    <a:lumOff val="40000"/>
                  </a:schemeClr>
                </a:solidFill>
                <a:latin typeface="Arial"/>
                <a:ea typeface="Calibri"/>
                <a:cs typeface="Times New Roman"/>
              </a:rPr>
              <a:t>0</a:t>
            </a:r>
            <a:r>
              <a:rPr lang="mn-MN" sz="2800" dirty="0" smtClean="0">
                <a:solidFill>
                  <a:schemeClr val="tx2">
                    <a:lumMod val="60000"/>
                    <a:lumOff val="40000"/>
                  </a:schemeClr>
                </a:solidFill>
                <a:latin typeface="Arial"/>
                <a:ea typeface="Calibri"/>
                <a:cs typeface="Times New Roman"/>
              </a:rPr>
              <a:t>0 </a:t>
            </a:r>
            <a:r>
              <a:rPr lang="mn-MN" sz="2800" dirty="0">
                <a:solidFill>
                  <a:schemeClr val="tx2">
                    <a:lumMod val="60000"/>
                    <a:lumOff val="40000"/>
                  </a:schemeClr>
                </a:solidFill>
                <a:latin typeface="Arial"/>
                <a:ea typeface="Calibri"/>
                <a:cs typeface="Times New Roman"/>
              </a:rPr>
              <a:t>хүнд хийгдсэн ПГУ сорьц  393 нийт тээвэрлэсэн</a:t>
            </a:r>
            <a:r>
              <a:rPr lang="en-US" sz="2800" dirty="0">
                <a:latin typeface="Arial"/>
                <a:ea typeface="Calibri"/>
                <a:cs typeface="Times New Roman"/>
              </a:rPr>
              <a:t>. </a:t>
            </a:r>
            <a:r>
              <a:rPr lang="mn-MN" sz="2800" dirty="0">
                <a:latin typeface="Arial"/>
                <a:ea typeface="Calibri"/>
                <a:cs typeface="Times New Roman"/>
              </a:rPr>
              <a:t> </a:t>
            </a:r>
            <a:endParaRPr lang="en-US" sz="2400" dirty="0">
              <a:latin typeface="Calibri"/>
              <a:ea typeface="Calibri"/>
              <a:cs typeface="Times New Roman"/>
            </a:endParaRPr>
          </a:p>
          <a:p>
            <a:pPr marL="342900" marR="0" lvl="0" indent="-342900" algn="just">
              <a:lnSpc>
                <a:spcPct val="115000"/>
              </a:lnSpc>
              <a:spcBef>
                <a:spcPts val="0"/>
              </a:spcBef>
              <a:spcAft>
                <a:spcPts val="1000"/>
              </a:spcAft>
              <a:buFont typeface="Symbol"/>
              <a:buChar char=""/>
            </a:pPr>
            <a:r>
              <a:rPr lang="mn-MN" sz="2800" dirty="0">
                <a:solidFill>
                  <a:srgbClr val="FF0000"/>
                </a:solidFill>
                <a:latin typeface="Arial"/>
                <a:ea typeface="Calibri"/>
                <a:cs typeface="Times New Roman"/>
              </a:rPr>
              <a:t>Шинээр микроскоптой болж дараах төрлийн шинжилгээнүүдийг хийж байна. Цагаан хорхой өндөг илрүүлнх , мазок, цагаан эс зэрэг шинжилгээнүүдийг хийж байна. </a:t>
            </a:r>
            <a:endParaRPr lang="en-US" sz="2400" dirty="0">
              <a:solidFill>
                <a:srgbClr val="FF0000"/>
              </a:solidFill>
              <a:latin typeface="Calibri"/>
              <a:ea typeface="Calibri"/>
              <a:cs typeface="Times New Roman"/>
            </a:endParaRPr>
          </a:p>
        </p:txBody>
      </p:sp>
    </p:spTree>
    <p:extLst>
      <p:ext uri="{BB962C8B-B14F-4D97-AF65-F5344CB8AC3E}">
        <p14:creationId xmlns:p14="http://schemas.microsoft.com/office/powerpoint/2010/main" val="1830339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53498"/>
            <a:ext cx="7543800" cy="1346702"/>
          </a:xfrm>
        </p:spPr>
        <p:txBody>
          <a:bodyPr/>
          <a:lstStyle/>
          <a:p>
            <a:pPr algn="ctr"/>
            <a:r>
              <a:rPr lang="mn-MN" dirty="0" smtClean="0"/>
              <a:t>Дархлаажуулалт</a:t>
            </a:r>
            <a:br>
              <a:rPr lang="mn-MN" dirty="0" smtClean="0"/>
            </a:br>
            <a:endParaRPr lang="en-US" dirty="0"/>
          </a:p>
        </p:txBody>
      </p:sp>
      <p:sp>
        <p:nvSpPr>
          <p:cNvPr id="4" name="Content Placeholder 5"/>
          <p:cNvSpPr>
            <a:spLocks noGrp="1"/>
          </p:cNvSpPr>
          <p:nvPr>
            <p:ph idx="1"/>
          </p:nvPr>
        </p:nvSpPr>
        <p:spPr/>
        <p:txBody>
          <a:bodyPr>
            <a:normAutofit/>
          </a:bodyPr>
          <a:lstStyle/>
          <a:p>
            <a:pPr marL="0" indent="0" algn="just">
              <a:buNone/>
            </a:pPr>
            <a:r>
              <a:rPr lang="mn-MN" dirty="0">
                <a:latin typeface="Arial" pitchFamily="34" charset="0"/>
                <a:cs typeface="Arial" pitchFamily="34" charset="0"/>
              </a:rPr>
              <a:t>Товлолын дархлаажуулалт</a:t>
            </a:r>
            <a:endParaRPr lang="en-US" dirty="0">
              <a:latin typeface="Arial" pitchFamily="34" charset="0"/>
              <a:cs typeface="Arial" pitchFamily="34" charset="0"/>
            </a:endParaRPr>
          </a:p>
          <a:p>
            <a:pPr lvl="0" algn="just"/>
            <a:r>
              <a:rPr lang="mn-MN" dirty="0">
                <a:latin typeface="Arial" pitchFamily="34" charset="0"/>
                <a:cs typeface="Arial" pitchFamily="34" charset="0"/>
              </a:rPr>
              <a:t>0-2 насны </a:t>
            </a:r>
            <a:r>
              <a:rPr lang="mn-MN" dirty="0" smtClean="0">
                <a:latin typeface="Arial" pitchFamily="34" charset="0"/>
                <a:cs typeface="Arial" pitchFamily="34" charset="0"/>
              </a:rPr>
              <a:t>хүүхдийн хамрагдалт 99,1</a:t>
            </a:r>
            <a:r>
              <a:rPr lang="mn-MN" dirty="0">
                <a:latin typeface="Arial" pitchFamily="34" charset="0"/>
                <a:cs typeface="Arial" pitchFamily="34" charset="0"/>
              </a:rPr>
              <a:t>% </a:t>
            </a:r>
            <a:endParaRPr lang="en-US" dirty="0">
              <a:latin typeface="Arial" pitchFamily="34" charset="0"/>
              <a:cs typeface="Arial" pitchFamily="34" charset="0"/>
            </a:endParaRPr>
          </a:p>
          <a:p>
            <a:pPr lvl="0" algn="just"/>
            <a:r>
              <a:rPr lang="mn-MN" dirty="0">
                <a:latin typeface="Arial" pitchFamily="34" charset="0"/>
                <a:cs typeface="Arial" pitchFamily="34" charset="0"/>
              </a:rPr>
              <a:t>7 болон 15 настай нийт </a:t>
            </a:r>
            <a:r>
              <a:rPr lang="mn-MN" dirty="0" smtClean="0">
                <a:latin typeface="Arial" pitchFamily="34" charset="0"/>
                <a:cs typeface="Arial" pitchFamily="34" charset="0"/>
              </a:rPr>
              <a:t>160 </a:t>
            </a:r>
            <a:r>
              <a:rPr lang="mn-MN" dirty="0">
                <a:latin typeface="Arial" pitchFamily="34" charset="0"/>
                <a:cs typeface="Arial" pitchFamily="34" charset="0"/>
              </a:rPr>
              <a:t>хүүхэд хамрагдаж 100%</a:t>
            </a:r>
            <a:endParaRPr lang="en-US" dirty="0">
              <a:latin typeface="Arial" pitchFamily="34" charset="0"/>
              <a:cs typeface="Arial" pitchFamily="34" charset="0"/>
            </a:endParaRPr>
          </a:p>
          <a:p>
            <a:pPr lvl="0" algn="just"/>
            <a:r>
              <a:rPr lang="mn-MN" dirty="0" smtClean="0">
                <a:latin typeface="Arial" pitchFamily="34" charset="0"/>
                <a:cs typeface="Arial" pitchFamily="34" charset="0"/>
              </a:rPr>
              <a:t>Томуугийн </a:t>
            </a:r>
            <a:r>
              <a:rPr lang="mn-MN" dirty="0">
                <a:latin typeface="Arial" pitchFamily="34" charset="0"/>
                <a:cs typeface="Arial" pitchFamily="34" charset="0"/>
              </a:rPr>
              <a:t>нийт 550 хүүхдийн вакцин </a:t>
            </a:r>
            <a:r>
              <a:rPr lang="mn-MN" dirty="0" smtClean="0">
                <a:latin typeface="Arial" pitchFamily="34" charset="0"/>
                <a:cs typeface="Arial" pitchFamily="34" charset="0"/>
              </a:rPr>
              <a:t>хийсэн. </a:t>
            </a:r>
            <a:endParaRPr lang="en-US" dirty="0">
              <a:latin typeface="Arial" pitchFamily="34" charset="0"/>
              <a:cs typeface="Arial" pitchFamily="34" charset="0"/>
            </a:endParaRPr>
          </a:p>
          <a:p>
            <a:pPr lvl="0" algn="just"/>
            <a:r>
              <a:rPr lang="mn-MN" dirty="0" smtClean="0">
                <a:latin typeface="Arial" pitchFamily="34" charset="0"/>
                <a:cs typeface="Arial" pitchFamily="34" charset="0"/>
              </a:rPr>
              <a:t>Туберкулины </a:t>
            </a:r>
            <a:r>
              <a:rPr lang="mn-MN" dirty="0">
                <a:latin typeface="Arial" pitchFamily="34" charset="0"/>
                <a:cs typeface="Arial" pitchFamily="34" charset="0"/>
              </a:rPr>
              <a:t>сорил нийт 15 хүнд тавьсан сорил эерэг гарсан хүмүүсийг АНЭ-ийн сүрьеэгийн эмчид </a:t>
            </a:r>
            <a:r>
              <a:rPr lang="mn-MN" dirty="0" smtClean="0">
                <a:latin typeface="Arial" pitchFamily="34" charset="0"/>
                <a:cs typeface="Arial" pitchFamily="34" charset="0"/>
              </a:rPr>
              <a:t>мэдээлэв</a:t>
            </a:r>
            <a:endParaRPr lang="en-US" dirty="0">
              <a:latin typeface="Arial" pitchFamily="34" charset="0"/>
              <a:cs typeface="Arial" pitchFamily="34" charset="0"/>
            </a:endParaRPr>
          </a:p>
        </p:txBody>
      </p:sp>
    </p:spTree>
    <p:extLst>
      <p:ext uri="{BB962C8B-B14F-4D97-AF65-F5344CB8AC3E}">
        <p14:creationId xmlns:p14="http://schemas.microsoft.com/office/powerpoint/2010/main" val="695893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09600"/>
            <a:ext cx="7543800" cy="1127761"/>
          </a:xfrm>
        </p:spPr>
        <p:txBody>
          <a:bodyPr>
            <a:normAutofit/>
          </a:bodyPr>
          <a:lstStyle/>
          <a:p>
            <a:pPr algn="ctr"/>
            <a:r>
              <a:rPr lang="mn-MN" sz="2000" dirty="0">
                <a:solidFill>
                  <a:srgbClr val="000000">
                    <a:lumMod val="75000"/>
                    <a:lumOff val="25000"/>
                  </a:srgbClr>
                </a:solidFill>
                <a:latin typeface="Arial" pitchFamily="34" charset="0"/>
                <a:ea typeface="Calibri"/>
                <a:cs typeface="Arial" pitchFamily="34" charset="0"/>
              </a:rPr>
              <a:t>1-р тун нийт -3603 буюу 95.6%</a:t>
            </a:r>
            <a:r>
              <a:rPr lang="en-US" sz="2000" dirty="0">
                <a:solidFill>
                  <a:srgbClr val="000000">
                    <a:lumMod val="75000"/>
                    <a:lumOff val="25000"/>
                  </a:srgbClr>
                </a:solidFill>
                <a:latin typeface="Arial" pitchFamily="34" charset="0"/>
                <a:ea typeface="Calibri"/>
                <a:cs typeface="Arial" pitchFamily="34" charset="0"/>
              </a:rPr>
              <a:t/>
            </a:r>
            <a:br>
              <a:rPr lang="en-US" sz="2000" dirty="0">
                <a:solidFill>
                  <a:srgbClr val="000000">
                    <a:lumMod val="75000"/>
                    <a:lumOff val="25000"/>
                  </a:srgbClr>
                </a:solidFill>
                <a:latin typeface="Arial" pitchFamily="34" charset="0"/>
                <a:ea typeface="Calibri"/>
                <a:cs typeface="Arial" pitchFamily="34" charset="0"/>
              </a:rPr>
            </a:br>
            <a:r>
              <a:rPr lang="mn-MN" sz="2000" dirty="0">
                <a:solidFill>
                  <a:srgbClr val="000000">
                    <a:lumMod val="75000"/>
                    <a:lumOff val="25000"/>
                  </a:srgbClr>
                </a:solidFill>
                <a:latin typeface="Arial" pitchFamily="34" charset="0"/>
                <a:ea typeface="Calibri"/>
                <a:cs typeface="Arial" pitchFamily="34" charset="0"/>
              </a:rPr>
              <a:t>2-р тун нийт-3587 буюу 95.1%</a:t>
            </a:r>
            <a:r>
              <a:rPr lang="en-US" sz="2000" dirty="0">
                <a:solidFill>
                  <a:srgbClr val="000000">
                    <a:lumMod val="75000"/>
                    <a:lumOff val="25000"/>
                  </a:srgbClr>
                </a:solidFill>
                <a:latin typeface="Arial" pitchFamily="34" charset="0"/>
                <a:ea typeface="Calibri"/>
                <a:cs typeface="Arial" pitchFamily="34" charset="0"/>
              </a:rPr>
              <a:t/>
            </a:r>
            <a:br>
              <a:rPr lang="en-US" sz="2000" dirty="0">
                <a:solidFill>
                  <a:srgbClr val="000000">
                    <a:lumMod val="75000"/>
                    <a:lumOff val="25000"/>
                  </a:srgbClr>
                </a:solidFill>
                <a:latin typeface="Arial" pitchFamily="34" charset="0"/>
                <a:ea typeface="Calibri"/>
                <a:cs typeface="Arial" pitchFamily="34" charset="0"/>
              </a:rPr>
            </a:br>
            <a:r>
              <a:rPr lang="mn-MN" sz="2000" dirty="0">
                <a:solidFill>
                  <a:srgbClr val="000000">
                    <a:lumMod val="75000"/>
                    <a:lumOff val="25000"/>
                  </a:srgbClr>
                </a:solidFill>
                <a:latin typeface="Arial" pitchFamily="34" charset="0"/>
                <a:ea typeface="Calibri"/>
                <a:cs typeface="Arial" pitchFamily="34" charset="0"/>
              </a:rPr>
              <a:t>3-р тун нийт- 1872 буюу 61.7 %</a:t>
            </a:r>
            <a:r>
              <a:rPr lang="en-US" sz="2000" dirty="0">
                <a:solidFill>
                  <a:srgbClr val="000000">
                    <a:lumMod val="75000"/>
                    <a:lumOff val="25000"/>
                  </a:srgbClr>
                </a:solidFill>
                <a:latin typeface="Arial" pitchFamily="34" charset="0"/>
                <a:ea typeface="Calibri"/>
                <a:cs typeface="Arial" pitchFamily="34" charset="0"/>
              </a:rPr>
              <a:t/>
            </a:r>
            <a:br>
              <a:rPr lang="en-US" sz="2000" dirty="0">
                <a:solidFill>
                  <a:srgbClr val="000000">
                    <a:lumMod val="75000"/>
                    <a:lumOff val="25000"/>
                  </a:srgbClr>
                </a:solidFill>
                <a:latin typeface="Arial" pitchFamily="34" charset="0"/>
                <a:ea typeface="Calibri"/>
                <a:cs typeface="Arial" pitchFamily="34" charset="0"/>
              </a:rPr>
            </a:br>
            <a:r>
              <a:rPr lang="mn-MN" sz="2000" dirty="0">
                <a:solidFill>
                  <a:srgbClr val="000000">
                    <a:lumMod val="75000"/>
                    <a:lumOff val="25000"/>
                  </a:srgbClr>
                </a:solidFill>
                <a:latin typeface="Arial" pitchFamily="34" charset="0"/>
                <a:ea typeface="Calibri"/>
                <a:cs typeface="Arial" pitchFamily="34" charset="0"/>
              </a:rPr>
              <a:t>4-р тун нийт -114 буюу 6</a:t>
            </a:r>
            <a:r>
              <a:rPr lang="mn-MN" sz="2000" dirty="0" smtClean="0">
                <a:solidFill>
                  <a:srgbClr val="000000">
                    <a:lumMod val="75000"/>
                    <a:lumOff val="25000"/>
                  </a:srgbClr>
                </a:solidFill>
                <a:latin typeface="Arial" pitchFamily="34" charset="0"/>
                <a:ea typeface="Calibri"/>
                <a:cs typeface="Arial" pitchFamily="34" charset="0"/>
              </a:rPr>
              <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06939373"/>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9030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22960" y="286605"/>
            <a:ext cx="7543800" cy="1313596"/>
          </a:xfrm>
        </p:spPr>
        <p:txBody>
          <a:bodyPr>
            <a:normAutofit fontScale="90000"/>
          </a:bodyPr>
          <a:lstStyle/>
          <a:p>
            <a:r>
              <a:rPr lang="mn-MN" dirty="0"/>
              <a:t>Сүрьеэгийн тусламж </a:t>
            </a:r>
            <a:r>
              <a:rPr lang="mn-MN" dirty="0" smtClean="0"/>
              <a:t>үйлчилгээ</a:t>
            </a:r>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2626890588"/>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27525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495800" y="762000"/>
            <a:ext cx="3870960" cy="5107094"/>
          </a:xfrm>
        </p:spPr>
        <p:txBody>
          <a:bodyPr>
            <a:normAutofit/>
          </a:bodyPr>
          <a:lstStyle/>
          <a:p>
            <a:pPr algn="just"/>
            <a:r>
              <a:rPr lang="en-US" dirty="0">
                <a:latin typeface="Arial" pitchFamily="34" charset="0"/>
                <a:cs typeface="Arial" pitchFamily="34" charset="0"/>
              </a:rPr>
              <a:t>12</a:t>
            </a:r>
            <a:r>
              <a:rPr lang="mn-MN" dirty="0">
                <a:latin typeface="Arial" pitchFamily="34" charset="0"/>
                <a:cs typeface="Arial" pitchFamily="34" charset="0"/>
              </a:rPr>
              <a:t>сард  АНЭ-ийн Сүрьеэгийн их эмч Н.Оюун дүрс оношлооны эмч Б.Чогжонжав рентген техникч Мөнхбаяр нар </a:t>
            </a:r>
            <a:r>
              <a:rPr lang="en-US" dirty="0">
                <a:latin typeface="Arial" pitchFamily="34" charset="0"/>
                <a:cs typeface="Arial" pitchFamily="34" charset="0"/>
              </a:rPr>
              <a:t>2 </a:t>
            </a:r>
            <a:r>
              <a:rPr lang="mn-MN" dirty="0">
                <a:latin typeface="Arial" pitchFamily="34" charset="0"/>
                <a:cs typeface="Arial" pitchFamily="34" charset="0"/>
              </a:rPr>
              <a:t>хоног сүрьеэгийн эрт илрүүлэгийн үзлэг хийж шинээр 2 тохиолдол илрүүлж хяналтанд авсан </a:t>
            </a:r>
          </a:p>
          <a:p>
            <a:pPr algn="just"/>
            <a:r>
              <a:rPr lang="mn-MN" dirty="0">
                <a:latin typeface="Arial" pitchFamily="34" charset="0"/>
                <a:cs typeface="Arial" pitchFamily="34" charset="0"/>
              </a:rPr>
              <a:t>10 сард эрүүл мэндийн газраас их эмч Ж.Уранчимэг Энхсайхан нар сүрьеэ болон ковидын дараах үзлэг шинжилгээ хийж зөвлөгөө зөвлөмж өгсөн</a:t>
            </a:r>
            <a:r>
              <a:rPr lang="mn-MN" dirty="0"/>
              <a:t>. </a:t>
            </a:r>
          </a:p>
          <a:p>
            <a:pPr algn="just"/>
            <a:r>
              <a:rPr lang="mn-MN" dirty="0">
                <a:solidFill>
                  <a:srgbClr val="FF0000"/>
                </a:solidFill>
                <a:latin typeface="Arial" pitchFamily="34" charset="0"/>
                <a:cs typeface="Arial" pitchFamily="34" charset="0"/>
              </a:rPr>
              <a:t>Сүүлийн 5 жилд / 2017-2021 он / нийт 18 тохиолдол бүртгэгдсэн </a:t>
            </a:r>
          </a:p>
          <a:p>
            <a:pPr algn="just"/>
            <a:endParaRPr lang="en-US" dirty="0">
              <a:solidFill>
                <a:srgbClr val="FF0000"/>
              </a:solidFill>
              <a:latin typeface="Arial" pitchFamily="34" charset="0"/>
              <a:cs typeface="Arial" pitchFamily="34" charset="0"/>
            </a:endParaRPr>
          </a:p>
        </p:txBody>
      </p:sp>
      <p:pic>
        <p:nvPicPr>
          <p:cNvPr id="5" name="Picture 4"/>
          <p:cNvPicPr>
            <a:picLocks noChangeAspect="1"/>
          </p:cNvPicPr>
          <p:nvPr/>
        </p:nvPicPr>
        <p:blipFill>
          <a:blip r:embed="rId2"/>
          <a:stretch>
            <a:fillRect/>
          </a:stretch>
        </p:blipFill>
        <p:spPr>
          <a:xfrm>
            <a:off x="914400" y="914400"/>
            <a:ext cx="3200677" cy="4572396"/>
          </a:xfrm>
          <a:prstGeom prst="rect">
            <a:avLst/>
          </a:prstGeom>
        </p:spPr>
      </p:pic>
    </p:spTree>
    <p:extLst>
      <p:ext uri="{BB962C8B-B14F-4D97-AF65-F5344CB8AC3E}">
        <p14:creationId xmlns:p14="http://schemas.microsoft.com/office/powerpoint/2010/main" val="39507999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mn-MN" dirty="0"/>
              <a:t>Үндэсний хөтөлбөр – 7 </a:t>
            </a:r>
            <a:br>
              <a:rPr lang="mn-MN" dirty="0"/>
            </a:br>
            <a:r>
              <a:rPr lang="mn-MN" dirty="0"/>
              <a:t>Аймгийн дэд хөтөлбөр – 4 </a:t>
            </a:r>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3981820276"/>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09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Элэг бүтэн Монгол хөтөлбөр </a:t>
            </a:r>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3297709013"/>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5526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20230"/>
          <a:stretch/>
        </p:blipFill>
        <p:spPr bwMode="auto">
          <a:xfrm>
            <a:off x="0" y="10510"/>
            <a:ext cx="91440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idx="1"/>
          </p:nvPr>
        </p:nvSpPr>
        <p:spPr>
          <a:xfrm>
            <a:off x="0" y="4876800"/>
            <a:ext cx="9144000" cy="1981200"/>
          </a:xfrm>
        </p:spPr>
        <p:txBody>
          <a:bodyPr>
            <a:normAutofit fontScale="40000" lnSpcReduction="20000"/>
          </a:bodyPr>
          <a:lstStyle/>
          <a:p>
            <a:pPr algn="just"/>
            <a:r>
              <a:rPr lang="mn-MN" sz="3700" dirty="0"/>
              <a:t> </a:t>
            </a:r>
            <a:r>
              <a:rPr lang="mn-MN" sz="3700" dirty="0">
                <a:latin typeface="Arial" pitchFamily="34" charset="0"/>
                <a:cs typeface="Arial" pitchFamily="34" charset="0"/>
              </a:rPr>
              <a:t>Эрүүл мэндийн төв нь сумынхаа 6 багийн 1409 өрхийн 5136 хүн ам болон 1,2-р заставын цэргийн албан хаагчын ар гэрийнхэнд эмнэлгийн болон НЭМ-ийн тусламж үйлчилгээг үзүүлж байна.</a:t>
            </a:r>
            <a:br>
              <a:rPr lang="mn-MN" sz="3700" dirty="0">
                <a:latin typeface="Arial" pitchFamily="34" charset="0"/>
                <a:cs typeface="Arial" pitchFamily="34" charset="0"/>
              </a:rPr>
            </a:br>
            <a:r>
              <a:rPr lang="mn-MN" sz="3700" dirty="0">
                <a:latin typeface="Arial" pitchFamily="34" charset="0"/>
                <a:cs typeface="Arial" pitchFamily="34" charset="0"/>
              </a:rPr>
              <a:t> Бүтэц орон тоо :  ЭМТ-ийн дарга, Дүрс оношлогооны эмч,  Эх барих эмэгтэйчүүдийн эмч, ЕМ-ийн их эмч 3, багийн эмч 5, СЗЭ эмч, эх баригч, дүн бүртгэгч,  сувилагч 5, үйлчлэгч 5, лаборонт, нябо, нярав, тогооч, жолооч тус бүр 1, галч 3 нийт 31 ажилчинтай. </a:t>
            </a:r>
            <a:endParaRPr lang="en-US" sz="3700" dirty="0" smtClean="0">
              <a:latin typeface="Arial" pitchFamily="34" charset="0"/>
              <a:cs typeface="Arial" pitchFamily="34" charset="0"/>
            </a:endParaRPr>
          </a:p>
          <a:p>
            <a:pPr algn="just"/>
            <a:r>
              <a:rPr lang="mn-MN" sz="3700" dirty="0" smtClean="0">
                <a:latin typeface="Arial" pitchFamily="34" charset="0"/>
                <a:cs typeface="Arial" pitchFamily="34" charset="0"/>
              </a:rPr>
              <a:t>Одоо </a:t>
            </a:r>
            <a:r>
              <a:rPr lang="mn-MN" sz="3700" dirty="0">
                <a:latin typeface="Arial" pitchFamily="34" charset="0"/>
                <a:cs typeface="Arial" pitchFamily="34" charset="0"/>
              </a:rPr>
              <a:t>шаардлагатай боловсон хүчин НЭМА, Дотор, Хүүхдийн нарийн мэргэжлийн эмч, сувилагч шаардлагатай.    </a:t>
            </a:r>
            <a:br>
              <a:rPr lang="mn-MN" sz="3700" dirty="0">
                <a:latin typeface="Arial" pitchFamily="34" charset="0"/>
                <a:cs typeface="Arial" pitchFamily="34" charset="0"/>
              </a:rPr>
            </a:br>
            <a:endParaRPr lang="mn-MN" sz="3700"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471132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932596"/>
          </a:xfrm>
        </p:spPr>
        <p:txBody>
          <a:bodyPr/>
          <a:lstStyle/>
          <a:p>
            <a:r>
              <a:rPr lang="mn-MN" dirty="0" smtClean="0"/>
              <a:t>Ковидын нөхцөл байдал </a:t>
            </a:r>
            <a:endParaRPr lang="en-US" dirty="0"/>
          </a:p>
        </p:txBody>
      </p:sp>
      <p:sp>
        <p:nvSpPr>
          <p:cNvPr id="4" name="Content Placeholder 6"/>
          <p:cNvSpPr>
            <a:spLocks noGrp="1"/>
          </p:cNvSpPr>
          <p:nvPr>
            <p:ph idx="1"/>
          </p:nvPr>
        </p:nvSpPr>
        <p:spPr>
          <a:xfrm>
            <a:off x="822959" y="1219201"/>
            <a:ext cx="7543801" cy="4649893"/>
          </a:xfrm>
        </p:spPr>
        <p:txBody>
          <a:bodyPr>
            <a:normAutofit fontScale="92500" lnSpcReduction="10000"/>
          </a:bodyPr>
          <a:lstStyle/>
          <a:p>
            <a:pPr marL="0" indent="0" algn="just">
              <a:buNone/>
            </a:pPr>
            <a:r>
              <a:rPr lang="mn-MN" sz="2000" dirty="0">
                <a:latin typeface="Arial Mon" pitchFamily="34" charset="0"/>
                <a:cs typeface="Arial Mon" pitchFamily="34" charset="0"/>
              </a:rPr>
              <a:t>    Коронавирусын халдвар 2021 оны 4сарын 16нд анх Улаанбаатар хотоос ачаа тээврийн 2 жолооч гарч бүртгэгдэж эхэлсэн. </a:t>
            </a:r>
          </a:p>
          <a:p>
            <a:pPr algn="just">
              <a:buFontTx/>
              <a:buChar char="-"/>
            </a:pPr>
            <a:r>
              <a:rPr lang="mn-MN" sz="2000" dirty="0" smtClean="0">
                <a:latin typeface="Arial Mon" pitchFamily="34" charset="0"/>
                <a:cs typeface="Arial Mon" pitchFamily="34" charset="0"/>
              </a:rPr>
              <a:t>7 </a:t>
            </a:r>
            <a:r>
              <a:rPr lang="mn-MN" sz="2000" dirty="0">
                <a:latin typeface="Arial Mon" pitchFamily="34" charset="0"/>
                <a:cs typeface="Arial Mon" pitchFamily="34" charset="0"/>
              </a:rPr>
              <a:t>сарын 20иор дельтавирусын </a:t>
            </a:r>
            <a:r>
              <a:rPr lang="mn-MN" sz="2000" dirty="0" smtClean="0">
                <a:latin typeface="Arial Mon" pitchFamily="34" charset="0"/>
                <a:cs typeface="Arial Mon" pitchFamily="34" charset="0"/>
              </a:rPr>
              <a:t>халдварын давалгаа эхэлсэн.</a:t>
            </a:r>
          </a:p>
          <a:p>
            <a:pPr algn="just">
              <a:buFontTx/>
              <a:buChar char="-"/>
            </a:pPr>
            <a:r>
              <a:rPr lang="mn-MN" sz="2000" dirty="0" smtClean="0">
                <a:latin typeface="Arial Mon" pitchFamily="34" charset="0"/>
                <a:cs typeface="Arial Mon" pitchFamily="34" charset="0"/>
              </a:rPr>
              <a:t> 9сарын </a:t>
            </a:r>
            <a:r>
              <a:rPr lang="mn-MN" sz="2000" dirty="0">
                <a:latin typeface="Arial Mon" pitchFamily="34" charset="0"/>
                <a:cs typeface="Arial Mon" pitchFamily="34" charset="0"/>
              </a:rPr>
              <a:t>01ээс халдварын тохиолдол эрчимтэй </a:t>
            </a:r>
            <a:r>
              <a:rPr lang="mn-MN" sz="2000" dirty="0" smtClean="0">
                <a:latin typeface="Arial Mon" pitchFamily="34" charset="0"/>
                <a:cs typeface="Arial Mon" pitchFamily="34" charset="0"/>
              </a:rPr>
              <a:t>ихсэж байсан.</a:t>
            </a:r>
          </a:p>
          <a:p>
            <a:pPr algn="just">
              <a:buFontTx/>
              <a:buChar char="-"/>
            </a:pPr>
            <a:r>
              <a:rPr lang="mn-MN" sz="2000" dirty="0" smtClean="0">
                <a:latin typeface="Arial Mon" pitchFamily="34" charset="0"/>
                <a:cs typeface="Arial Mon" pitchFamily="34" charset="0"/>
              </a:rPr>
              <a:t>2022оны 1 сарын 11-ээс омекроны давалгаа ихсэж хүүхэд илүүтэйгээр өвчилж байна.  </a:t>
            </a:r>
          </a:p>
          <a:p>
            <a:pPr marL="0" indent="0" algn="just">
              <a:buNone/>
            </a:pPr>
            <a:r>
              <a:rPr lang="mn-MN" sz="2000" dirty="0" smtClean="0">
                <a:latin typeface="Arial Mon" pitchFamily="34" charset="0"/>
                <a:cs typeface="Arial Mon" pitchFamily="34" charset="0"/>
              </a:rPr>
              <a:t>Өнөөдөрийн </a:t>
            </a:r>
            <a:r>
              <a:rPr lang="mn-MN" sz="2000" dirty="0">
                <a:latin typeface="Arial Mon" pitchFamily="34" charset="0"/>
                <a:cs typeface="Arial Mon" pitchFamily="34" charset="0"/>
              </a:rPr>
              <a:t>байдлаар  </a:t>
            </a:r>
            <a:r>
              <a:rPr lang="mn-MN" sz="2000" dirty="0" smtClean="0">
                <a:latin typeface="Arial Mon" pitchFamily="34" charset="0"/>
                <a:cs typeface="Arial Mon" pitchFamily="34" charset="0"/>
              </a:rPr>
              <a:t>1705 тохиолдол </a:t>
            </a:r>
            <a:r>
              <a:rPr lang="mn-MN" sz="2000" dirty="0">
                <a:latin typeface="Arial Mon" pitchFamily="34" charset="0"/>
                <a:cs typeface="Arial Mon" pitchFamily="34" charset="0"/>
              </a:rPr>
              <a:t>бүртгэгдээд байна. </a:t>
            </a:r>
          </a:p>
          <a:p>
            <a:pPr marL="0" indent="0" algn="just">
              <a:buNone/>
            </a:pPr>
            <a:r>
              <a:rPr lang="mn-MN" sz="2000" dirty="0">
                <a:latin typeface="Arial Mon" pitchFamily="34" charset="0"/>
                <a:cs typeface="Arial Mon" pitchFamily="34" charset="0"/>
              </a:rPr>
              <a:t>Коронавирусын халдвартай  3</a:t>
            </a:r>
            <a:r>
              <a:rPr lang="en-US" sz="2000" dirty="0">
                <a:latin typeface="Arial Mon" pitchFamily="34" charset="0"/>
                <a:cs typeface="Arial Mon" pitchFamily="34" charset="0"/>
              </a:rPr>
              <a:t>65</a:t>
            </a:r>
            <a:r>
              <a:rPr lang="mn-MN" sz="2000" dirty="0">
                <a:latin typeface="Arial Mon" pitchFamily="34" charset="0"/>
                <a:cs typeface="Arial Mon" pitchFamily="34" charset="0"/>
              </a:rPr>
              <a:t> эмнэлэгт хэвтэн эмчлүүлсэн.  Гэрээр  </a:t>
            </a:r>
            <a:r>
              <a:rPr lang="en-US" sz="2000" dirty="0" smtClean="0">
                <a:latin typeface="Arial Mon" pitchFamily="34" charset="0"/>
                <a:cs typeface="Arial Mon" pitchFamily="34" charset="0"/>
              </a:rPr>
              <a:t>1</a:t>
            </a:r>
            <a:r>
              <a:rPr lang="mn-MN" sz="2000" dirty="0" smtClean="0">
                <a:latin typeface="Arial Mon" pitchFamily="34" charset="0"/>
                <a:cs typeface="Arial Mon" pitchFamily="34" charset="0"/>
              </a:rPr>
              <a:t>3</a:t>
            </a:r>
            <a:r>
              <a:rPr lang="en-US" sz="2000" dirty="0" smtClean="0">
                <a:latin typeface="Arial Mon" pitchFamily="34" charset="0"/>
                <a:cs typeface="Arial Mon" pitchFamily="34" charset="0"/>
              </a:rPr>
              <a:t>42</a:t>
            </a:r>
            <a:r>
              <a:rPr lang="mn-MN" sz="2000" dirty="0" smtClean="0">
                <a:latin typeface="Arial Mon" pitchFamily="34" charset="0"/>
                <a:cs typeface="Arial Mon" pitchFamily="34" charset="0"/>
              </a:rPr>
              <a:t> </a:t>
            </a:r>
            <a:r>
              <a:rPr lang="mn-MN" sz="2000" dirty="0">
                <a:latin typeface="Arial Mon" pitchFamily="34" charset="0"/>
                <a:cs typeface="Arial Mon" pitchFamily="34" charset="0"/>
              </a:rPr>
              <a:t>иргэнд тусламж үзүүлсэн</a:t>
            </a:r>
            <a:r>
              <a:rPr lang="mn-MN" sz="2400" dirty="0">
                <a:latin typeface="Arial Mon" pitchFamily="34" charset="0"/>
                <a:cs typeface="Arial Mon" pitchFamily="34" charset="0"/>
              </a:rPr>
              <a:t>. </a:t>
            </a:r>
            <a:r>
              <a:rPr lang="mn-MN" sz="2000" dirty="0">
                <a:latin typeface="Arial Mon" pitchFamily="34" charset="0"/>
                <a:cs typeface="Arial Mon" pitchFamily="34" charset="0"/>
              </a:rPr>
              <a:t>АНЭ-т хүнд, хүндэвтэр </a:t>
            </a:r>
            <a:r>
              <a:rPr lang="en-US" sz="2000" dirty="0">
                <a:latin typeface="Arial Mon" pitchFamily="34" charset="0"/>
                <a:cs typeface="Arial Mon" pitchFamily="34" charset="0"/>
              </a:rPr>
              <a:t>31</a:t>
            </a:r>
            <a:r>
              <a:rPr lang="mn-MN" sz="2000" dirty="0">
                <a:latin typeface="Arial Mon" pitchFamily="34" charset="0"/>
                <a:cs typeface="Arial Mon" pitchFamily="34" charset="0"/>
              </a:rPr>
              <a:t> өвчтөнг зөөвөрлөсөн</a:t>
            </a:r>
            <a:r>
              <a:rPr lang="mn-MN" sz="2000" dirty="0" smtClean="0">
                <a:latin typeface="Arial Mon" pitchFamily="34" charset="0"/>
                <a:cs typeface="Arial Mon" pitchFamily="34" charset="0"/>
              </a:rPr>
              <a:t>.</a:t>
            </a:r>
          </a:p>
          <a:p>
            <a:pPr algn="just">
              <a:buFont typeface="Wingdings" panose="05000000000000000000" pitchFamily="2" charset="2"/>
              <a:buChar char="q"/>
            </a:pPr>
            <a:r>
              <a:rPr lang="mn-MN" sz="2000" dirty="0" smtClean="0">
                <a:solidFill>
                  <a:srgbClr val="FF0000"/>
                </a:solidFill>
                <a:latin typeface="Arial Mon" pitchFamily="34" charset="0"/>
                <a:cs typeface="Arial Mon" pitchFamily="34" charset="0"/>
              </a:rPr>
              <a:t>Одоогийн байдлаар : Эмнэлэгт нийт – 5 хүүхэд – 4 хүндэвтэр – 3  гэрийн тусламжаар нийт – 42 хүүхэд – 36 ойрын хавьтал нийт – 66 </a:t>
            </a:r>
          </a:p>
        </p:txBody>
      </p:sp>
    </p:spTree>
    <p:extLst>
      <p:ext uri="{BB962C8B-B14F-4D97-AF65-F5344CB8AC3E}">
        <p14:creationId xmlns:p14="http://schemas.microsoft.com/office/powerpoint/2010/main" val="16067761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85800" y="533401"/>
            <a:ext cx="8001000" cy="5335588"/>
          </a:xfrm>
          <a:prstGeom prst="rect">
            <a:avLst/>
          </a:prstGeom>
        </p:spPr>
      </p:pic>
    </p:spTree>
    <p:extLst>
      <p:ext uri="{BB962C8B-B14F-4D97-AF65-F5344CB8AC3E}">
        <p14:creationId xmlns:p14="http://schemas.microsoft.com/office/powerpoint/2010/main" val="3298500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Autofit/>
          </a:bodyPr>
          <a:lstStyle/>
          <a:p>
            <a:r>
              <a:rPr lang="mn-MN" sz="3200" dirty="0">
                <a:solidFill>
                  <a:prstClr val="black"/>
                </a:solidFill>
                <a:latin typeface="Arial" pitchFamily="34" charset="0"/>
                <a:cs typeface="Arial" pitchFamily="34" charset="0"/>
              </a:rPr>
              <a:t>2021 оны төсвийн зарцуулалтын тайлан</a:t>
            </a:r>
            <a:endParaRPr lang="en-US" sz="1000" dirty="0">
              <a:latin typeface="Arial" pitchFamily="34" charset="0"/>
              <a:cs typeface="Arial" pitchFamily="34" charset="0"/>
            </a:endParaRPr>
          </a:p>
        </p:txBody>
      </p:sp>
      <p:sp>
        <p:nvSpPr>
          <p:cNvPr id="3" name="Content Placeholder 2"/>
          <p:cNvSpPr>
            <a:spLocks noGrp="1"/>
          </p:cNvSpPr>
          <p:nvPr>
            <p:ph idx="1"/>
          </p:nvPr>
        </p:nvSpPr>
        <p:spPr>
          <a:xfrm>
            <a:off x="457200" y="1295400"/>
            <a:ext cx="8229600" cy="4648200"/>
          </a:xfrm>
        </p:spPr>
        <p:txBody>
          <a:bodyPr>
            <a:normAutofit/>
          </a:bodyPr>
          <a:lstStyle/>
          <a:p>
            <a:pPr marL="0" lvl="0" indent="0" algn="just">
              <a:lnSpc>
                <a:spcPct val="90000"/>
              </a:lnSpc>
              <a:spcBef>
                <a:spcPts val="1000"/>
              </a:spcBef>
              <a:buClrTx/>
              <a:buSzTx/>
              <a:buNone/>
            </a:pPr>
            <a:r>
              <a:rPr lang="mn-MN" sz="2000" b="1" dirty="0">
                <a:solidFill>
                  <a:prstClr val="black"/>
                </a:solidFill>
                <a:latin typeface="Arial" pitchFamily="34" charset="0"/>
                <a:cs typeface="Arial" pitchFamily="34" charset="0"/>
              </a:rPr>
              <a:t>БАТЛАГДСАН ТӨСӨВ :567.6 САЯ ТӨГРӨГ:</a:t>
            </a:r>
          </a:p>
          <a:p>
            <a:pPr lvl="1" algn="just">
              <a:spcBef>
                <a:spcPts val="1000"/>
              </a:spcBef>
              <a:buClrTx/>
              <a:buFont typeface="Wingdings" panose="05000000000000000000" pitchFamily="2" charset="2"/>
              <a:buChar char="§"/>
            </a:pPr>
            <a:r>
              <a:rPr lang="mn-MN" sz="1800" dirty="0">
                <a:solidFill>
                  <a:prstClr val="black"/>
                </a:solidFill>
                <a:latin typeface="Arial" pitchFamily="34" charset="0"/>
                <a:cs typeface="Arial" pitchFamily="34" charset="0"/>
              </a:rPr>
              <a:t>ТУСГАЙ ЗОРИУЛАЛТЫН </a:t>
            </a:r>
            <a:r>
              <a:rPr lang="mn-MN" sz="1800" dirty="0" smtClean="0">
                <a:solidFill>
                  <a:prstClr val="black"/>
                </a:solidFill>
                <a:latin typeface="Arial" pitchFamily="34" charset="0"/>
                <a:cs typeface="Arial" pitchFamily="34" charset="0"/>
              </a:rPr>
              <a:t>ШИЛЖҮҮЛЭГ</a:t>
            </a:r>
            <a:r>
              <a:rPr lang="en-US" sz="1800" dirty="0" smtClean="0">
                <a:solidFill>
                  <a:prstClr val="black"/>
                </a:solidFill>
                <a:latin typeface="Arial" pitchFamily="34" charset="0"/>
                <a:cs typeface="Arial" pitchFamily="34" charset="0"/>
              </a:rPr>
              <a:t> </a:t>
            </a:r>
            <a:r>
              <a:rPr lang="mn-MN" sz="1800" dirty="0" smtClean="0">
                <a:solidFill>
                  <a:prstClr val="black"/>
                </a:solidFill>
                <a:latin typeface="Arial" pitchFamily="34" charset="0"/>
                <a:cs typeface="Arial" pitchFamily="34" charset="0"/>
              </a:rPr>
              <a:t>-</a:t>
            </a:r>
            <a:r>
              <a:rPr lang="en-US" sz="1800" dirty="0" smtClean="0">
                <a:solidFill>
                  <a:prstClr val="black"/>
                </a:solidFill>
                <a:latin typeface="Arial" pitchFamily="34" charset="0"/>
                <a:cs typeface="Arial" pitchFamily="34" charset="0"/>
              </a:rPr>
              <a:t> </a:t>
            </a:r>
            <a:r>
              <a:rPr lang="mn-MN" sz="1800" dirty="0" smtClean="0">
                <a:solidFill>
                  <a:prstClr val="black"/>
                </a:solidFill>
                <a:latin typeface="Arial" pitchFamily="34" charset="0"/>
                <a:cs typeface="Arial" pitchFamily="34" charset="0"/>
              </a:rPr>
              <a:t>485.</a:t>
            </a:r>
            <a:r>
              <a:rPr lang="en-US" sz="1800" dirty="0" smtClean="0">
                <a:solidFill>
                  <a:prstClr val="black"/>
                </a:solidFill>
                <a:latin typeface="Arial" pitchFamily="34" charset="0"/>
                <a:cs typeface="Arial" pitchFamily="34" charset="0"/>
              </a:rPr>
              <a:t>8</a:t>
            </a:r>
            <a:r>
              <a:rPr lang="mn-MN" sz="1800" dirty="0" smtClean="0">
                <a:solidFill>
                  <a:prstClr val="black"/>
                </a:solidFill>
                <a:latin typeface="Arial" pitchFamily="34" charset="0"/>
                <a:cs typeface="Arial" pitchFamily="34" charset="0"/>
              </a:rPr>
              <a:t>САЯ ТӨГРӨГ</a:t>
            </a:r>
            <a:endParaRPr lang="en-US" sz="1800" dirty="0" smtClean="0">
              <a:solidFill>
                <a:prstClr val="black"/>
              </a:solidFill>
              <a:latin typeface="Arial" pitchFamily="34" charset="0"/>
              <a:cs typeface="Arial" pitchFamily="34" charset="0"/>
            </a:endParaRPr>
          </a:p>
          <a:p>
            <a:pPr lvl="0" algn="just">
              <a:lnSpc>
                <a:spcPct val="90000"/>
              </a:lnSpc>
              <a:spcBef>
                <a:spcPts val="1000"/>
              </a:spcBef>
              <a:buClrTx/>
              <a:buSzTx/>
              <a:buFont typeface="Wingdings" panose="05000000000000000000" pitchFamily="2" charset="2"/>
              <a:buChar char="§"/>
            </a:pPr>
            <a:r>
              <a:rPr lang="mn-MN" sz="2000" dirty="0" smtClean="0">
                <a:solidFill>
                  <a:prstClr val="black"/>
                </a:solidFill>
                <a:latin typeface="Arial" pitchFamily="34" charset="0"/>
                <a:cs typeface="Arial" pitchFamily="34" charset="0"/>
              </a:rPr>
              <a:t>ОРОН </a:t>
            </a:r>
            <a:r>
              <a:rPr lang="mn-MN" sz="2000" dirty="0">
                <a:solidFill>
                  <a:prstClr val="black"/>
                </a:solidFill>
                <a:latin typeface="Arial" pitchFamily="34" charset="0"/>
                <a:cs typeface="Arial" pitchFamily="34" charset="0"/>
              </a:rPr>
              <a:t>НУТГИЙН </a:t>
            </a:r>
            <a:r>
              <a:rPr lang="mn-MN" sz="2000" dirty="0" smtClean="0">
                <a:solidFill>
                  <a:prstClr val="black"/>
                </a:solidFill>
                <a:latin typeface="Arial" pitchFamily="34" charset="0"/>
                <a:cs typeface="Arial" pitchFamily="34" charset="0"/>
              </a:rPr>
              <a:t>ТӨСВӨӨС</a:t>
            </a:r>
            <a:r>
              <a:rPr lang="en-US" sz="2000" dirty="0" smtClean="0">
                <a:solidFill>
                  <a:prstClr val="black"/>
                </a:solidFill>
                <a:latin typeface="Arial" pitchFamily="34" charset="0"/>
                <a:cs typeface="Arial" pitchFamily="34" charset="0"/>
              </a:rPr>
              <a:t> </a:t>
            </a:r>
            <a:r>
              <a:rPr lang="mn-MN" sz="2000" dirty="0" smtClean="0">
                <a:solidFill>
                  <a:prstClr val="black"/>
                </a:solidFill>
                <a:latin typeface="Arial" pitchFamily="34" charset="0"/>
                <a:cs typeface="Arial" pitchFamily="34" charset="0"/>
              </a:rPr>
              <a:t>-</a:t>
            </a:r>
            <a:r>
              <a:rPr lang="en-US" sz="2000" dirty="0" smtClean="0">
                <a:solidFill>
                  <a:prstClr val="black"/>
                </a:solidFill>
                <a:latin typeface="Arial" pitchFamily="34" charset="0"/>
                <a:cs typeface="Arial" pitchFamily="34" charset="0"/>
              </a:rPr>
              <a:t> </a:t>
            </a:r>
            <a:r>
              <a:rPr lang="mn-MN" sz="2000" dirty="0" smtClean="0">
                <a:solidFill>
                  <a:prstClr val="black"/>
                </a:solidFill>
                <a:latin typeface="Arial" pitchFamily="34" charset="0"/>
                <a:cs typeface="Arial" pitchFamily="34" charset="0"/>
              </a:rPr>
              <a:t>31.1 </a:t>
            </a:r>
            <a:r>
              <a:rPr lang="mn-MN" sz="2000" dirty="0">
                <a:solidFill>
                  <a:prstClr val="black"/>
                </a:solidFill>
                <a:latin typeface="Arial" pitchFamily="34" charset="0"/>
                <a:cs typeface="Arial" pitchFamily="34" charset="0"/>
              </a:rPr>
              <a:t>САЯ ТӨГРӨГ</a:t>
            </a:r>
          </a:p>
          <a:p>
            <a:pPr lvl="0" algn="just">
              <a:lnSpc>
                <a:spcPct val="90000"/>
              </a:lnSpc>
              <a:spcBef>
                <a:spcPts val="1000"/>
              </a:spcBef>
              <a:buClrTx/>
              <a:buSzTx/>
              <a:buFont typeface="Wingdings" panose="05000000000000000000" pitchFamily="2" charset="2"/>
              <a:buChar char="§"/>
            </a:pPr>
            <a:r>
              <a:rPr lang="mn-MN" sz="2000" dirty="0">
                <a:solidFill>
                  <a:prstClr val="black"/>
                </a:solidFill>
                <a:latin typeface="Arial" pitchFamily="34" charset="0"/>
                <a:cs typeface="Arial" pitchFamily="34" charset="0"/>
              </a:rPr>
              <a:t>ЭРҮҮЛ МЭНДИЙН </a:t>
            </a:r>
            <a:r>
              <a:rPr lang="mn-MN" sz="2000" dirty="0" smtClean="0">
                <a:solidFill>
                  <a:prstClr val="black"/>
                </a:solidFill>
                <a:latin typeface="Arial" pitchFamily="34" charset="0"/>
                <a:cs typeface="Arial" pitchFamily="34" charset="0"/>
              </a:rPr>
              <a:t>ДААТГАЛААС</a:t>
            </a:r>
            <a:r>
              <a:rPr lang="en-US" sz="2000" dirty="0" smtClean="0">
                <a:solidFill>
                  <a:prstClr val="black"/>
                </a:solidFill>
                <a:latin typeface="Arial" pitchFamily="34" charset="0"/>
                <a:cs typeface="Arial" pitchFamily="34" charset="0"/>
              </a:rPr>
              <a:t> </a:t>
            </a:r>
            <a:r>
              <a:rPr lang="mn-MN" sz="2000" dirty="0" smtClean="0">
                <a:solidFill>
                  <a:prstClr val="black"/>
                </a:solidFill>
                <a:latin typeface="Arial" pitchFamily="34" charset="0"/>
                <a:cs typeface="Arial" pitchFamily="34" charset="0"/>
              </a:rPr>
              <a:t>-</a:t>
            </a:r>
            <a:r>
              <a:rPr lang="en-US" sz="2000" dirty="0" smtClean="0">
                <a:solidFill>
                  <a:prstClr val="black"/>
                </a:solidFill>
                <a:latin typeface="Arial" pitchFamily="34" charset="0"/>
                <a:cs typeface="Arial" pitchFamily="34" charset="0"/>
              </a:rPr>
              <a:t> </a:t>
            </a:r>
            <a:r>
              <a:rPr lang="mn-MN" sz="2000" dirty="0" smtClean="0">
                <a:solidFill>
                  <a:prstClr val="black"/>
                </a:solidFill>
                <a:latin typeface="Arial" pitchFamily="34" charset="0"/>
                <a:cs typeface="Arial" pitchFamily="34" charset="0"/>
              </a:rPr>
              <a:t>51.5  </a:t>
            </a:r>
            <a:r>
              <a:rPr lang="mn-MN" sz="2000" dirty="0">
                <a:solidFill>
                  <a:prstClr val="black"/>
                </a:solidFill>
                <a:latin typeface="Arial" pitchFamily="34" charset="0"/>
                <a:cs typeface="Arial" pitchFamily="34" charset="0"/>
              </a:rPr>
              <a:t>САЯ ТӨГРӨГ. / дутуу санхүүжилт – </a:t>
            </a:r>
            <a:r>
              <a:rPr lang="mn-MN" sz="2000" dirty="0" smtClean="0">
                <a:solidFill>
                  <a:prstClr val="black"/>
                </a:solidFill>
                <a:latin typeface="Arial" pitchFamily="34" charset="0"/>
                <a:cs typeface="Arial" pitchFamily="34" charset="0"/>
              </a:rPr>
              <a:t>12,</a:t>
            </a:r>
            <a:r>
              <a:rPr lang="en-US" sz="2000" dirty="0" smtClean="0">
                <a:solidFill>
                  <a:prstClr val="black"/>
                </a:solidFill>
                <a:latin typeface="Arial" pitchFamily="34" charset="0"/>
                <a:cs typeface="Arial" pitchFamily="34" charset="0"/>
              </a:rPr>
              <a:t>5 </a:t>
            </a:r>
            <a:r>
              <a:rPr lang="mn-MN" sz="2000" dirty="0" smtClean="0">
                <a:solidFill>
                  <a:prstClr val="black"/>
                </a:solidFill>
                <a:latin typeface="Arial" pitchFamily="34" charset="0"/>
                <a:cs typeface="Arial" pitchFamily="34" charset="0"/>
              </a:rPr>
              <a:t>сая /</a:t>
            </a:r>
            <a:endParaRPr lang="en-US" sz="2000" dirty="0" smtClean="0">
              <a:solidFill>
                <a:prstClr val="black"/>
              </a:solidFill>
              <a:latin typeface="Arial" pitchFamily="34" charset="0"/>
              <a:cs typeface="Arial" pitchFamily="34" charset="0"/>
            </a:endParaRPr>
          </a:p>
          <a:p>
            <a:pPr lvl="0" algn="just">
              <a:lnSpc>
                <a:spcPct val="90000"/>
              </a:lnSpc>
              <a:spcBef>
                <a:spcPts val="1000"/>
              </a:spcBef>
              <a:buClrTx/>
              <a:buSzTx/>
              <a:buFont typeface="Wingdings" panose="05000000000000000000" pitchFamily="2" charset="2"/>
              <a:buChar char="§"/>
            </a:pPr>
            <a:r>
              <a:rPr lang="mn-MN" sz="2000" dirty="0" smtClean="0">
                <a:solidFill>
                  <a:prstClr val="black"/>
                </a:solidFill>
                <a:latin typeface="Arial" pitchFamily="34" charset="0"/>
                <a:cs typeface="Arial" pitchFamily="34" charset="0"/>
              </a:rPr>
              <a:t>Гүйцэтгэл 55</a:t>
            </a:r>
            <a:r>
              <a:rPr lang="en-US" sz="2000" dirty="0" smtClean="0">
                <a:solidFill>
                  <a:prstClr val="black"/>
                </a:solidFill>
                <a:latin typeface="Arial" pitchFamily="34" charset="0"/>
                <a:cs typeface="Arial" pitchFamily="34" charset="0"/>
              </a:rPr>
              <a:t>4.9</a:t>
            </a:r>
            <a:r>
              <a:rPr lang="mn-MN" sz="2000" dirty="0" smtClean="0">
                <a:solidFill>
                  <a:prstClr val="black"/>
                </a:solidFill>
                <a:latin typeface="Arial" pitchFamily="34" charset="0"/>
                <a:cs typeface="Arial" pitchFamily="34" charset="0"/>
              </a:rPr>
              <a:t> </a:t>
            </a:r>
            <a:r>
              <a:rPr lang="mn-MN" sz="2000" dirty="0">
                <a:solidFill>
                  <a:prstClr val="black"/>
                </a:solidFill>
                <a:latin typeface="Arial" pitchFamily="34" charset="0"/>
                <a:cs typeface="Arial" pitchFamily="34" charset="0"/>
              </a:rPr>
              <a:t>сая төгрөг. </a:t>
            </a:r>
            <a:endParaRPr lang="mn-MN" sz="2000" b="1" dirty="0">
              <a:solidFill>
                <a:prstClr val="black"/>
              </a:solidFill>
              <a:latin typeface="Arial" pitchFamily="34" charset="0"/>
              <a:cs typeface="Arial" pitchFamily="34" charset="0"/>
            </a:endParaRPr>
          </a:p>
          <a:p>
            <a:pPr marL="0" lvl="0" indent="0" algn="just">
              <a:lnSpc>
                <a:spcPct val="90000"/>
              </a:lnSpc>
              <a:spcBef>
                <a:spcPts val="1000"/>
              </a:spcBef>
              <a:buClrTx/>
              <a:buSzTx/>
              <a:buNone/>
            </a:pPr>
            <a:r>
              <a:rPr lang="mn-MN" sz="2000" dirty="0">
                <a:solidFill>
                  <a:prstClr val="black"/>
                </a:solidFill>
                <a:latin typeface="Arial" pitchFamily="34" charset="0"/>
                <a:cs typeface="Arial" pitchFamily="34" charset="0"/>
              </a:rPr>
              <a:t> </a:t>
            </a:r>
            <a:r>
              <a:rPr lang="mn-MN" sz="2000" dirty="0" smtClean="0">
                <a:solidFill>
                  <a:prstClr val="black"/>
                </a:solidFill>
                <a:latin typeface="Arial" pitchFamily="34" charset="0"/>
                <a:cs typeface="Arial" pitchFamily="34" charset="0"/>
              </a:rPr>
              <a:t> Цалин </a:t>
            </a:r>
            <a:r>
              <a:rPr lang="mn-MN" sz="2000" dirty="0">
                <a:solidFill>
                  <a:prstClr val="black"/>
                </a:solidFill>
                <a:latin typeface="Arial" pitchFamily="34" charset="0"/>
                <a:cs typeface="Arial" pitchFamily="34" charset="0"/>
              </a:rPr>
              <a:t>хөлс урамшуулалд</a:t>
            </a:r>
            <a:r>
              <a:rPr lang="mn-MN" sz="2000" dirty="0" smtClean="0">
                <a:solidFill>
                  <a:prstClr val="black"/>
                </a:solidFill>
                <a:latin typeface="Arial" pitchFamily="34" charset="0"/>
                <a:cs typeface="Arial" pitchFamily="34" charset="0"/>
              </a:rPr>
              <a:t>:   63.7 </a:t>
            </a:r>
            <a:r>
              <a:rPr lang="mn-MN" sz="2000" dirty="0">
                <a:solidFill>
                  <a:prstClr val="black"/>
                </a:solidFill>
                <a:latin typeface="Arial" pitchFamily="34" charset="0"/>
                <a:cs typeface="Arial" pitchFamily="34" charset="0"/>
              </a:rPr>
              <a:t>% буюу 354,1 сая төгрөг.</a:t>
            </a:r>
          </a:p>
          <a:p>
            <a:pPr marL="0" lvl="0" indent="0" algn="just">
              <a:lnSpc>
                <a:spcPct val="90000"/>
              </a:lnSpc>
              <a:spcBef>
                <a:spcPts val="1000"/>
              </a:spcBef>
              <a:buClrTx/>
              <a:buSzTx/>
              <a:buNone/>
            </a:pPr>
            <a:r>
              <a:rPr lang="mn-MN" sz="2000" dirty="0" smtClean="0">
                <a:solidFill>
                  <a:prstClr val="black"/>
                </a:solidFill>
                <a:latin typeface="Arial" pitchFamily="34" charset="0"/>
                <a:cs typeface="Arial" pitchFamily="34" charset="0"/>
              </a:rPr>
              <a:t>  НДШ -  8,8 </a:t>
            </a:r>
            <a:r>
              <a:rPr lang="mn-MN" sz="2000" dirty="0">
                <a:solidFill>
                  <a:prstClr val="black"/>
                </a:solidFill>
                <a:latin typeface="Arial" pitchFamily="34" charset="0"/>
                <a:cs typeface="Arial" pitchFamily="34" charset="0"/>
              </a:rPr>
              <a:t>% буюу 48.9 сая төгрөг</a:t>
            </a:r>
          </a:p>
          <a:p>
            <a:pPr marL="0" lvl="0" indent="0" algn="just">
              <a:lnSpc>
                <a:spcPct val="90000"/>
              </a:lnSpc>
              <a:spcBef>
                <a:spcPts val="1000"/>
              </a:spcBef>
              <a:buClrTx/>
              <a:buSzTx/>
              <a:buNone/>
            </a:pPr>
            <a:r>
              <a:rPr lang="mn-MN" sz="2000" dirty="0" smtClean="0">
                <a:solidFill>
                  <a:prstClr val="black"/>
                </a:solidFill>
                <a:latin typeface="Arial" pitchFamily="34" charset="0"/>
                <a:cs typeface="Arial" pitchFamily="34" charset="0"/>
              </a:rPr>
              <a:t>  Тогтмол </a:t>
            </a:r>
            <a:r>
              <a:rPr lang="mn-MN" sz="2000" dirty="0">
                <a:solidFill>
                  <a:prstClr val="black"/>
                </a:solidFill>
                <a:latin typeface="Arial" pitchFamily="34" charset="0"/>
                <a:cs typeface="Arial" pitchFamily="34" charset="0"/>
              </a:rPr>
              <a:t>зардал: 26,4 сая 4,7 %</a:t>
            </a:r>
          </a:p>
          <a:p>
            <a:pPr marL="0" lvl="0" indent="0" algn="just">
              <a:lnSpc>
                <a:spcPct val="90000"/>
              </a:lnSpc>
              <a:spcBef>
                <a:spcPts val="1000"/>
              </a:spcBef>
              <a:buClrTx/>
              <a:buSzTx/>
              <a:buNone/>
            </a:pPr>
            <a:r>
              <a:rPr lang="mn-MN" sz="2000" dirty="0" smtClean="0">
                <a:solidFill>
                  <a:prstClr val="black"/>
                </a:solidFill>
                <a:latin typeface="Arial" pitchFamily="34" charset="0"/>
                <a:cs typeface="Arial" pitchFamily="34" charset="0"/>
              </a:rPr>
              <a:t>   Үндсэн </a:t>
            </a:r>
            <a:r>
              <a:rPr lang="mn-MN" sz="2000" dirty="0">
                <a:solidFill>
                  <a:prstClr val="black"/>
                </a:solidFill>
                <a:latin typeface="Arial" pitchFamily="34" charset="0"/>
                <a:cs typeface="Arial" pitchFamily="34" charset="0"/>
              </a:rPr>
              <a:t>үйл ажиллагааны зардалд -68.1 сая төгрөг буюу 12.2 %</a:t>
            </a:r>
          </a:p>
          <a:p>
            <a:pPr marL="0" lvl="0" indent="0" algn="just">
              <a:lnSpc>
                <a:spcPct val="90000"/>
              </a:lnSpc>
              <a:spcBef>
                <a:spcPts val="1000"/>
              </a:spcBef>
              <a:buClrTx/>
              <a:buSzTx/>
              <a:buNone/>
            </a:pPr>
            <a:r>
              <a:rPr lang="mn-MN" sz="2000" dirty="0" smtClean="0">
                <a:solidFill>
                  <a:prstClr val="black"/>
                </a:solidFill>
                <a:latin typeface="Arial" pitchFamily="34" charset="0"/>
                <a:cs typeface="Arial" pitchFamily="34" charset="0"/>
              </a:rPr>
              <a:t>   Норматив </a:t>
            </a:r>
            <a:r>
              <a:rPr lang="mn-MN" sz="2000" dirty="0">
                <a:solidFill>
                  <a:prstClr val="black"/>
                </a:solidFill>
                <a:latin typeface="Arial" pitchFamily="34" charset="0"/>
                <a:cs typeface="Arial" pitchFamily="34" charset="0"/>
              </a:rPr>
              <a:t>зардал /Хоол,эм тариа/ -57.6 сая төгрөг 10.5 %</a:t>
            </a:r>
          </a:p>
          <a:p>
            <a:pPr marL="0" lvl="0" indent="0" algn="just">
              <a:lnSpc>
                <a:spcPct val="90000"/>
              </a:lnSpc>
              <a:spcBef>
                <a:spcPts val="1000"/>
              </a:spcBef>
              <a:buClrTx/>
              <a:buSzTx/>
              <a:buNone/>
            </a:pPr>
            <a:endParaRPr lang="mn-MN" sz="2000" dirty="0">
              <a:solidFill>
                <a:prstClr val="black"/>
              </a:solidFill>
              <a:latin typeface="Arial" pitchFamily="34" charset="0"/>
              <a:cs typeface="Arial" pitchFamily="34" charset="0"/>
            </a:endParaRPr>
          </a:p>
          <a:p>
            <a:pPr marL="0" lvl="0" indent="0" algn="just">
              <a:lnSpc>
                <a:spcPct val="90000"/>
              </a:lnSpc>
              <a:spcBef>
                <a:spcPts val="1000"/>
              </a:spcBef>
              <a:buClrTx/>
              <a:buSzTx/>
              <a:buNone/>
            </a:pPr>
            <a:endParaRPr lang="mn-MN" sz="2000" dirty="0">
              <a:solidFill>
                <a:prstClr val="black"/>
              </a:solidFill>
              <a:latin typeface="Arial" pitchFamily="34" charset="0"/>
              <a:cs typeface="Arial" pitchFamily="34" charset="0"/>
            </a:endParaRPr>
          </a:p>
          <a:p>
            <a:pPr marL="0" lvl="0" indent="0" algn="just">
              <a:lnSpc>
                <a:spcPct val="90000"/>
              </a:lnSpc>
              <a:spcBef>
                <a:spcPts val="1000"/>
              </a:spcBef>
              <a:buClrTx/>
              <a:buSzTx/>
              <a:buNone/>
            </a:pPr>
            <a:endParaRPr lang="mn-MN" sz="2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905489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E74F9C-DD47-4E71-85F1-1B209413C7A6}"/>
              </a:ext>
            </a:extLst>
          </p:cNvPr>
          <p:cNvSpPr>
            <a:spLocks noGrp="1"/>
          </p:cNvSpPr>
          <p:nvPr>
            <p:ph type="title"/>
          </p:nvPr>
        </p:nvSpPr>
        <p:spPr/>
        <p:txBody>
          <a:bodyPr>
            <a:normAutofit/>
          </a:bodyPr>
          <a:lstStyle/>
          <a:p>
            <a:r>
              <a:rPr lang="mn-MN" dirty="0"/>
              <a:t>Ковидтой холбоотой ЭМД-аас авсан санхүүжилт</a:t>
            </a:r>
            <a:endParaRPr lang="en-US" dirty="0"/>
          </a:p>
        </p:txBody>
      </p:sp>
      <p:sp>
        <p:nvSpPr>
          <p:cNvPr id="3" name="Content Placeholder 2">
            <a:extLst>
              <a:ext uri="{FF2B5EF4-FFF2-40B4-BE49-F238E27FC236}">
                <a16:creationId xmlns="" xmlns:a16="http://schemas.microsoft.com/office/drawing/2014/main" id="{8AD4FECE-BEBD-4E63-806E-049118E06360}"/>
              </a:ext>
            </a:extLst>
          </p:cNvPr>
          <p:cNvSpPr>
            <a:spLocks noGrp="1"/>
          </p:cNvSpPr>
          <p:nvPr>
            <p:ph idx="1"/>
          </p:nvPr>
        </p:nvSpPr>
        <p:spPr>
          <a:xfrm>
            <a:off x="685800" y="2133600"/>
            <a:ext cx="7848601" cy="4114800"/>
          </a:xfrm>
        </p:spPr>
        <p:txBody>
          <a:bodyPr>
            <a:normAutofit/>
          </a:bodyPr>
          <a:lstStyle/>
          <a:p>
            <a:pPr algn="just"/>
            <a:r>
              <a:rPr lang="mn-MN" dirty="0">
                <a:latin typeface="Arial" panose="020B0604020202020204" pitchFamily="34" charset="0"/>
                <a:cs typeface="Arial" panose="020B0604020202020204" pitchFamily="34" charset="0"/>
              </a:rPr>
              <a:t>Дархлаажуулалт болон ковидын эмчлүүлэгчийн  нийт 299.0 сая төгрөг авсан</a:t>
            </a:r>
            <a:r>
              <a:rPr lang="mn-MN" dirty="0" smtClean="0">
                <a:latin typeface="Arial" panose="020B0604020202020204" pitchFamily="34" charset="0"/>
                <a:cs typeface="Arial" panose="020B0604020202020204" pitchFamily="34" charset="0"/>
              </a:rPr>
              <a:t>. /</a:t>
            </a:r>
            <a:endParaRPr lang="mn-MN" dirty="0">
              <a:latin typeface="Arial" panose="020B0604020202020204" pitchFamily="34" charset="0"/>
              <a:cs typeface="Arial" panose="020B0604020202020204" pitchFamily="34" charset="0"/>
            </a:endParaRPr>
          </a:p>
          <a:p>
            <a:pPr algn="just"/>
            <a:r>
              <a:rPr lang="mn-MN" dirty="0">
                <a:latin typeface="Arial" panose="020B0604020202020204" pitchFamily="34" charset="0"/>
                <a:cs typeface="Arial" panose="020B0604020202020204" pitchFamily="34" charset="0"/>
              </a:rPr>
              <a:t>Цалин хөлс урамшуулал </a:t>
            </a:r>
            <a:r>
              <a:rPr lang="en-US" dirty="0" smtClean="0">
                <a:latin typeface="Arial" panose="020B0604020202020204" pitchFamily="34" charset="0"/>
                <a:cs typeface="Arial" panose="020B0604020202020204" pitchFamily="34" charset="0"/>
              </a:rPr>
              <a:t>91.5</a:t>
            </a:r>
            <a:r>
              <a:rPr lang="mn-MN" dirty="0" smtClean="0">
                <a:latin typeface="Arial" panose="020B0604020202020204" pitchFamily="34" charset="0"/>
                <a:cs typeface="Arial" panose="020B0604020202020204" pitchFamily="34" charset="0"/>
              </a:rPr>
              <a:t> </a:t>
            </a:r>
            <a:r>
              <a:rPr lang="mn-MN" dirty="0">
                <a:latin typeface="Arial" panose="020B0604020202020204" pitchFamily="34" charset="0"/>
                <a:cs typeface="Arial" panose="020B0604020202020204" pitchFamily="34" charset="0"/>
              </a:rPr>
              <a:t>сая төгрөг </a:t>
            </a:r>
            <a:r>
              <a:rPr lang="en-US" dirty="0" smtClean="0">
                <a:latin typeface="Arial" panose="020B0604020202020204" pitchFamily="34" charset="0"/>
                <a:cs typeface="Arial" panose="020B0604020202020204" pitchFamily="34" charset="0"/>
              </a:rPr>
              <a:t>30.1</a:t>
            </a:r>
            <a:r>
              <a:rPr lang="mn-MN" dirty="0" smtClean="0">
                <a:latin typeface="Arial" panose="020B0604020202020204" pitchFamily="34" charset="0"/>
                <a:cs typeface="Arial" panose="020B0604020202020204" pitchFamily="34" charset="0"/>
              </a:rPr>
              <a:t>% </a:t>
            </a:r>
            <a:endParaRPr lang="mn-MN" dirty="0">
              <a:latin typeface="Arial" panose="020B0604020202020204" pitchFamily="34" charset="0"/>
              <a:cs typeface="Arial" panose="020B0604020202020204" pitchFamily="34" charset="0"/>
            </a:endParaRPr>
          </a:p>
          <a:p>
            <a:pPr algn="just"/>
            <a:r>
              <a:rPr lang="mn-MN" dirty="0">
                <a:latin typeface="Arial" panose="020B0604020202020204" pitchFamily="34" charset="0"/>
                <a:cs typeface="Arial" panose="020B0604020202020204" pitchFamily="34" charset="0"/>
              </a:rPr>
              <a:t>НДШ –д 11.2 сая буюу 4.1 %</a:t>
            </a:r>
          </a:p>
          <a:p>
            <a:pPr algn="just"/>
            <a:r>
              <a:rPr lang="mn-MN" dirty="0">
                <a:latin typeface="Arial" panose="020B0604020202020204" pitchFamily="34" charset="0"/>
                <a:cs typeface="Arial" panose="020B0604020202020204" pitchFamily="34" charset="0"/>
              </a:rPr>
              <a:t>Эм тарианы зардалд 128.9 сая 45.3% </a:t>
            </a:r>
          </a:p>
          <a:p>
            <a:pPr algn="just"/>
            <a:r>
              <a:rPr lang="mn-MN" dirty="0">
                <a:latin typeface="Arial" panose="020B0604020202020204" pitchFamily="34" charset="0"/>
                <a:cs typeface="Arial" panose="020B0604020202020204" pitchFamily="34" charset="0"/>
              </a:rPr>
              <a:t>Хамгаалах хувцас хэрэгсэл,ариутгал халдваргүйтгэлийн бодис нөөц-25.3 сая 8%, </a:t>
            </a:r>
          </a:p>
          <a:p>
            <a:pPr algn="just"/>
            <a:r>
              <a:rPr lang="mn-MN" dirty="0">
                <a:latin typeface="Arial" panose="020B0604020202020204" pitchFamily="34" charset="0"/>
                <a:cs typeface="Arial" panose="020B0604020202020204" pitchFamily="34" charset="0"/>
              </a:rPr>
              <a:t>Тоног төхөөрөмж бусад зардалд  -41.2 сая 14.1 % ийг нь зарцуулсан.</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21535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FC24D0-20B2-41F6-BF82-A1FFA8C0912A}"/>
              </a:ext>
            </a:extLst>
          </p:cNvPr>
          <p:cNvSpPr>
            <a:spLocks noGrp="1"/>
          </p:cNvSpPr>
          <p:nvPr>
            <p:ph type="title"/>
          </p:nvPr>
        </p:nvSpPr>
        <p:spPr>
          <a:xfrm>
            <a:off x="1066800" y="609600"/>
            <a:ext cx="7772400" cy="1143000"/>
          </a:xfrm>
        </p:spPr>
        <p:txBody>
          <a:bodyPr>
            <a:normAutofit/>
          </a:bodyPr>
          <a:lstStyle/>
          <a:p>
            <a:pPr algn="ctr"/>
            <a:r>
              <a:rPr lang="mn-MN" sz="3200" dirty="0"/>
              <a:t>Ажилчдын нийгмийн баталгааг хангах чиглэлээр хийсэн ажил</a:t>
            </a:r>
            <a:endParaRPr lang="en-US" sz="3200" dirty="0"/>
          </a:p>
        </p:txBody>
      </p:sp>
      <p:sp>
        <p:nvSpPr>
          <p:cNvPr id="3" name="Content Placeholder 2">
            <a:extLst>
              <a:ext uri="{FF2B5EF4-FFF2-40B4-BE49-F238E27FC236}">
                <a16:creationId xmlns="" xmlns:a16="http://schemas.microsoft.com/office/drawing/2014/main" id="{ABE524E6-D330-4B22-9747-83DF456AC8C7}"/>
              </a:ext>
            </a:extLst>
          </p:cNvPr>
          <p:cNvSpPr>
            <a:spLocks noGrp="1"/>
          </p:cNvSpPr>
          <p:nvPr>
            <p:ph idx="1"/>
          </p:nvPr>
        </p:nvSpPr>
        <p:spPr/>
        <p:txBody>
          <a:bodyPr>
            <a:normAutofit/>
          </a:bodyPr>
          <a:lstStyle/>
          <a:p>
            <a:pPr algn="just">
              <a:buFont typeface="Arial" panose="020B0604020202020204" pitchFamily="34" charset="0"/>
              <a:buChar char="•"/>
            </a:pPr>
            <a:r>
              <a:rPr lang="mn-MN" dirty="0" smtClean="0">
                <a:latin typeface="Arial" panose="020B0604020202020204" pitchFamily="34" charset="0"/>
                <a:cs typeface="Arial" panose="020B0604020202020204" pitchFamily="34" charset="0"/>
              </a:rPr>
              <a:t>Ажилчдын </a:t>
            </a:r>
            <a:r>
              <a:rPr lang="mn-MN" dirty="0">
                <a:latin typeface="Arial" panose="020B0604020202020204" pitchFamily="34" charset="0"/>
                <a:cs typeface="Arial" panose="020B0604020202020204" pitchFamily="34" charset="0"/>
              </a:rPr>
              <a:t>дархлааг дэмжих зорилгоор аарц чацаргана 7 хоногт 2 удаа амин дэм витамин олгосон. </a:t>
            </a:r>
          </a:p>
          <a:p>
            <a:pPr algn="just">
              <a:buFont typeface="Arial" panose="020B0604020202020204" pitchFamily="34" charset="0"/>
              <a:buChar char="•"/>
            </a:pPr>
            <a:r>
              <a:rPr lang="mn-MN" dirty="0">
                <a:latin typeface="Arial" panose="020B0604020202020204" pitchFamily="34" charset="0"/>
                <a:cs typeface="Arial" panose="020B0604020202020204" pitchFamily="34" charset="0"/>
              </a:rPr>
              <a:t>Ковид – 19 цар тахалын үед ажилласан 27 ажилтанд нэг удаагийн тэтгэмж ,  улаан бүсэд </a:t>
            </a:r>
            <a:r>
              <a:rPr lang="mn-MN" dirty="0" smtClean="0">
                <a:latin typeface="Arial" panose="020B0604020202020204" pitchFamily="34" charset="0"/>
                <a:cs typeface="Arial" panose="020B0604020202020204" pitchFamily="34" charset="0"/>
              </a:rPr>
              <a:t>ажилласан </a:t>
            </a:r>
            <a:r>
              <a:rPr lang="mn-MN" dirty="0">
                <a:latin typeface="Arial" panose="020B0604020202020204" pitchFamily="34" charset="0"/>
                <a:cs typeface="Arial" panose="020B0604020202020204" pitchFamily="34" charset="0"/>
              </a:rPr>
              <a:t>эмч ажилчдад ур чадвар болон  илүү цагийн хөлсийг тогтмол олгосон</a:t>
            </a:r>
            <a:r>
              <a:rPr lang="mn-MN" dirty="0" smtClean="0">
                <a:latin typeface="Arial" panose="020B0604020202020204" pitchFamily="34" charset="0"/>
                <a:cs typeface="Arial" panose="020B0604020202020204" pitchFamily="34" charset="0"/>
              </a:rPr>
              <a:t>./ </a:t>
            </a:r>
            <a:r>
              <a:rPr lang="mn-MN" dirty="0">
                <a:latin typeface="Arial" panose="020B0604020202020204" pitchFamily="34" charset="0"/>
                <a:cs typeface="Arial" panose="020B0604020202020204" pitchFamily="34" charset="0"/>
              </a:rPr>
              <a:t>7</a:t>
            </a:r>
            <a:r>
              <a:rPr lang="en-US" dirty="0" smtClean="0">
                <a:latin typeface="Arial" panose="020B0604020202020204" pitchFamily="34" charset="0"/>
                <a:cs typeface="Arial" panose="020B0604020202020204" pitchFamily="34" charset="0"/>
              </a:rPr>
              <a:t>8.9 </a:t>
            </a:r>
            <a:r>
              <a:rPr lang="mn-MN" dirty="0" smtClean="0">
                <a:latin typeface="Arial" panose="020B0604020202020204" pitchFamily="34" charset="0"/>
                <a:cs typeface="Arial" panose="020B0604020202020204" pitchFamily="34" charset="0"/>
              </a:rPr>
              <a:t>сая төгрөг/</a:t>
            </a:r>
            <a:endParaRPr lang="mn-MN"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mn-MN" dirty="0">
                <a:latin typeface="Arial" panose="020B0604020202020204" pitchFamily="34" charset="0"/>
                <a:cs typeface="Arial" panose="020B0604020202020204" pitchFamily="34" charset="0"/>
              </a:rPr>
              <a:t>Эрүүл мэндийн тухай хуулийн 30,1 заалтын  </a:t>
            </a:r>
            <a:r>
              <a:rPr lang="mn-MN" dirty="0" smtClean="0">
                <a:latin typeface="Arial" panose="020B0604020202020204" pitchFamily="34" charset="0"/>
                <a:cs typeface="Arial" panose="020B0604020202020204" pitchFamily="34" charset="0"/>
              </a:rPr>
              <a:t>дагуу бүх ажилчдын цалинг 1.5 дахин нэмэгдүүлж олгосон </a:t>
            </a:r>
            <a:r>
              <a:rPr lang="mn-MN" dirty="0">
                <a:latin typeface="Arial" panose="020B0604020202020204" pitchFamily="34" charset="0"/>
                <a:cs typeface="Arial" panose="020B0604020202020204" pitchFamily="34" charset="0"/>
              </a:rPr>
              <a:t>тэтгэмж олгосон. </a:t>
            </a:r>
            <a:r>
              <a:rPr lang="mn-MN" dirty="0" smtClean="0">
                <a:latin typeface="Arial" panose="020B0604020202020204" pitchFamily="34" charset="0"/>
                <a:cs typeface="Arial" panose="020B0604020202020204" pitchFamily="34" charset="0"/>
              </a:rPr>
              <a:t>/29.5 сая төгрөг/</a:t>
            </a:r>
            <a:endParaRPr lang="mn-M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32807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534400" cy="5562600"/>
          </a:xfrm>
        </p:spPr>
        <p:txBody>
          <a:bodyPr>
            <a:normAutofit/>
          </a:bodyPr>
          <a:lstStyle/>
          <a:p>
            <a:pPr algn="just"/>
            <a:r>
              <a:rPr lang="mn-MN" dirty="0">
                <a:latin typeface="Arial" panose="020B0604020202020204" pitchFamily="34" charset="0"/>
                <a:cs typeface="Arial" panose="020B0604020202020204" pitchFamily="34" charset="0"/>
              </a:rPr>
              <a:t>2021 </a:t>
            </a:r>
            <a:r>
              <a:rPr lang="mn-MN" dirty="0" smtClean="0">
                <a:latin typeface="Arial" panose="020B0604020202020204" pitchFamily="34" charset="0"/>
                <a:cs typeface="Arial" panose="020B0604020202020204" pitchFamily="34" charset="0"/>
              </a:rPr>
              <a:t>онд </a:t>
            </a:r>
            <a:r>
              <a:rPr lang="mn-MN" dirty="0">
                <a:latin typeface="Arial" panose="020B0604020202020204" pitchFamily="34" charset="0"/>
                <a:cs typeface="Arial" panose="020B0604020202020204" pitchFamily="34" charset="0"/>
              </a:rPr>
              <a:t>ажилчдыг </a:t>
            </a:r>
            <a:r>
              <a:rPr lang="mn-MN" dirty="0" smtClean="0">
                <a:latin typeface="Arial" panose="020B0604020202020204" pitchFamily="34" charset="0"/>
                <a:cs typeface="Arial" panose="020B0604020202020204" pitchFamily="34" charset="0"/>
              </a:rPr>
              <a:t>эрүүл мэндийн багцын </a:t>
            </a:r>
            <a:r>
              <a:rPr lang="mn-MN" dirty="0">
                <a:latin typeface="Arial" panose="020B0604020202020204" pitchFamily="34" charset="0"/>
                <a:cs typeface="Arial" panose="020B0604020202020204" pitchFamily="34" charset="0"/>
              </a:rPr>
              <a:t>үзлэг оношлогоонд хамруулж, түргэвчилсэн болон ПГУ шинжилгээнд </a:t>
            </a:r>
            <a:r>
              <a:rPr lang="mn-MN" dirty="0" smtClean="0">
                <a:latin typeface="Arial" panose="020B0604020202020204" pitchFamily="34" charset="0"/>
                <a:cs typeface="Arial" panose="020B0604020202020204" pitchFamily="34" charset="0"/>
              </a:rPr>
              <a:t>тогтмол үнэ төлбөргүй  </a:t>
            </a:r>
            <a:r>
              <a:rPr lang="mn-MN" dirty="0">
                <a:latin typeface="Arial" panose="020B0604020202020204" pitchFamily="34" charset="0"/>
                <a:cs typeface="Arial" panose="020B0604020202020204" pitchFamily="34" charset="0"/>
              </a:rPr>
              <a:t>хамруулсан. </a:t>
            </a:r>
            <a:r>
              <a:rPr lang="mn-MN" dirty="0" smtClean="0">
                <a:latin typeface="Arial" panose="020B0604020202020204" pitchFamily="34" charset="0"/>
                <a:cs typeface="Arial" panose="020B0604020202020204" pitchFamily="34" charset="0"/>
              </a:rPr>
              <a:t>/3.8 сая төгрөг/</a:t>
            </a:r>
            <a:endParaRPr lang="mn-MN" dirty="0">
              <a:latin typeface="Arial" panose="020B0604020202020204" pitchFamily="34" charset="0"/>
              <a:cs typeface="Arial" panose="020B0604020202020204" pitchFamily="34" charset="0"/>
            </a:endParaRPr>
          </a:p>
          <a:p>
            <a:pPr algn="just"/>
            <a:r>
              <a:rPr lang="mn-MN" dirty="0">
                <a:latin typeface="Arial" panose="020B0604020202020204" pitchFamily="34" charset="0"/>
                <a:cs typeface="Arial" panose="020B0604020202020204" pitchFamily="34" charset="0"/>
              </a:rPr>
              <a:t>Нийт ажилчдад 5</a:t>
            </a:r>
            <a:r>
              <a:rPr lang="mn-MN" dirty="0" smtClean="0">
                <a:latin typeface="Arial" panose="020B0604020202020204" pitchFamily="34" charset="0"/>
                <a:cs typeface="Arial" panose="020B0604020202020204" pitchFamily="34" charset="0"/>
              </a:rPr>
              <a:t>00кг түлээ </a:t>
            </a:r>
            <a:r>
              <a:rPr lang="mn-MN" dirty="0">
                <a:latin typeface="Arial" panose="020B0604020202020204" pitchFamily="34" charset="0"/>
                <a:cs typeface="Arial" panose="020B0604020202020204" pitchFamily="34" charset="0"/>
              </a:rPr>
              <a:t>нүүрсний тусламж </a:t>
            </a:r>
            <a:r>
              <a:rPr lang="mn-MN" dirty="0" smtClean="0">
                <a:latin typeface="Arial" panose="020B0604020202020204" pitchFamily="34" charset="0"/>
                <a:cs typeface="Arial" panose="020B0604020202020204" pitchFamily="34" charset="0"/>
              </a:rPr>
              <a:t>олгосон./1,2 сая  төгрөг/  </a:t>
            </a:r>
            <a:endParaRPr lang="mn-MN" dirty="0">
              <a:latin typeface="Arial" panose="020B0604020202020204" pitchFamily="34" charset="0"/>
              <a:cs typeface="Arial" panose="020B0604020202020204" pitchFamily="34" charset="0"/>
            </a:endParaRPr>
          </a:p>
          <a:p>
            <a:pPr algn="just"/>
            <a:r>
              <a:rPr lang="mn-MN" dirty="0" smtClean="0">
                <a:latin typeface="Arial" panose="020B0604020202020204" pitchFamily="34" charset="0"/>
                <a:cs typeface="Arial" panose="020B0604020202020204" pitchFamily="34" charset="0"/>
              </a:rPr>
              <a:t> Нэг </a:t>
            </a:r>
            <a:r>
              <a:rPr lang="mn-MN" dirty="0">
                <a:latin typeface="Arial" panose="020B0604020202020204" pitchFamily="34" charset="0"/>
                <a:cs typeface="Arial" panose="020B0604020202020204" pitchFamily="34" charset="0"/>
              </a:rPr>
              <a:t>удаагийн хамгаалах хувцас амны хаалт, гар ариутгагчаар тогтмол хангасан</a:t>
            </a:r>
            <a:r>
              <a:rPr lang="mn-MN" dirty="0" smtClean="0">
                <a:latin typeface="Arial" panose="020B0604020202020204" pitchFamily="34" charset="0"/>
                <a:cs typeface="Arial" panose="020B0604020202020204" pitchFamily="34" charset="0"/>
              </a:rPr>
              <a:t>./ 8.9 сая төгрөг/</a:t>
            </a:r>
          </a:p>
          <a:p>
            <a:pPr algn="just"/>
            <a:r>
              <a:rPr lang="mn-MN" dirty="0" smtClean="0">
                <a:latin typeface="Arial" panose="020B0604020202020204" pitchFamily="34" charset="0"/>
                <a:cs typeface="Arial" panose="020B0604020202020204" pitchFamily="34" charset="0"/>
              </a:rPr>
              <a:t>Ажилчидын дархлааг дэмжих зорилгоор амин дэм витамины багцыг төсвийн болон ААН-ийн тусламжаар 2-3 удаа олгосон./3.6 сая/ </a:t>
            </a:r>
          </a:p>
          <a:p>
            <a:pPr algn="just"/>
            <a:r>
              <a:rPr lang="mn-MN" dirty="0" smtClean="0">
                <a:latin typeface="Arial" panose="020B0604020202020204" pitchFamily="34" charset="0"/>
                <a:cs typeface="Arial" panose="020B0604020202020204" pitchFamily="34" charset="0"/>
              </a:rPr>
              <a:t>Ажилчдын 0-16 насны бүх хүүхдэд тэмдэглэлт баяр ёслолуудаар гарын бэлэг олгосон.   /1.3 сая төгрөг /</a:t>
            </a:r>
          </a:p>
          <a:p>
            <a:pPr algn="just"/>
            <a:r>
              <a:rPr lang="mn-MN" dirty="0" smtClean="0">
                <a:latin typeface="Arial" panose="020B0604020202020204" pitchFamily="34" charset="0"/>
                <a:cs typeface="Arial" panose="020B0604020202020204" pitchFamily="34" charset="0"/>
              </a:rPr>
              <a:t>Үе үеийн нийт 32 ахмад ажилчдад  дархлааг дэмжих зорилгоор багц олгосон.  /960000 төгрөг/</a:t>
            </a:r>
          </a:p>
          <a:p>
            <a:pPr algn="just"/>
            <a:r>
              <a:rPr lang="mn-MN" dirty="0" smtClean="0">
                <a:latin typeface="Arial" panose="020B0604020202020204" pitchFamily="34" charset="0"/>
                <a:cs typeface="Arial" panose="020B0604020202020204" pitchFamily="34" charset="0"/>
              </a:rPr>
              <a:t>Ажилчдын нормын хоёр ээлжийн хувцасыг олгосон./3.5 сая төгрөг /</a:t>
            </a:r>
            <a:endParaRPr lang="mn-MN" dirty="0">
              <a:latin typeface="Arial" panose="020B0604020202020204" pitchFamily="34" charset="0"/>
              <a:cs typeface="Arial" panose="020B0604020202020204" pitchFamily="34" charset="0"/>
            </a:endParaRPr>
          </a:p>
          <a:p>
            <a:pPr algn="just"/>
            <a:endParaRPr lang="en-US" dirty="0"/>
          </a:p>
        </p:txBody>
      </p:sp>
    </p:spTree>
    <p:extLst>
      <p:ext uri="{BB962C8B-B14F-4D97-AF65-F5344CB8AC3E}">
        <p14:creationId xmlns:p14="http://schemas.microsoft.com/office/powerpoint/2010/main" val="9404616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856396"/>
          </a:xfrm>
        </p:spPr>
        <p:txBody>
          <a:bodyPr/>
          <a:lstStyle/>
          <a:p>
            <a:r>
              <a:rPr lang="en-US" dirty="0" smtClean="0"/>
              <a:t>2021 </a:t>
            </a:r>
            <a:r>
              <a:rPr lang="mn-MN" dirty="0" smtClean="0"/>
              <a:t>оны хөрөнгө оруулалт/</a:t>
            </a:r>
            <a:endParaRPr lang="en-US" dirty="0"/>
          </a:p>
        </p:txBody>
      </p:sp>
      <p:sp>
        <p:nvSpPr>
          <p:cNvPr id="3" name="Content Placeholder 2"/>
          <p:cNvSpPr>
            <a:spLocks noGrp="1"/>
          </p:cNvSpPr>
          <p:nvPr>
            <p:ph idx="1"/>
          </p:nvPr>
        </p:nvSpPr>
        <p:spPr>
          <a:xfrm>
            <a:off x="685800" y="1143001"/>
            <a:ext cx="8000999" cy="5181599"/>
          </a:xfrm>
        </p:spPr>
        <p:txBody>
          <a:bodyPr>
            <a:normAutofit/>
          </a:bodyPr>
          <a:lstStyle/>
          <a:p>
            <a:r>
              <a:rPr lang="mn-MN" dirty="0">
                <a:latin typeface="Arial Mon" pitchFamily="34" charset="0"/>
                <a:cs typeface="Arial Mon" pitchFamily="34" charset="0"/>
              </a:rPr>
              <a:t>Зөөврийн РЕНТГЕН аппарат </a:t>
            </a:r>
            <a:endParaRPr lang="en-US" dirty="0">
              <a:latin typeface="Arial Mon" pitchFamily="34" charset="0"/>
              <a:ea typeface="Calibri"/>
              <a:cs typeface="Arial Mon" pitchFamily="34" charset="0"/>
            </a:endParaRPr>
          </a:p>
          <a:p>
            <a:r>
              <a:rPr lang="mn-MN" dirty="0" smtClean="0"/>
              <a:t>Баяндэлгэр </a:t>
            </a:r>
            <a:r>
              <a:rPr lang="mn-MN" dirty="0"/>
              <a:t>сумын иргэн М.Алтанцэцэг-30сая төгрөг,  СОК-оос 18 сая төгрөг, ЭМТ-өөс 3,7сая, принтер хэвлэгч  Ахмад настан Н.Бэгзсүрэн – 3,5сая төгрөгийн хандиваар авсан. </a:t>
            </a:r>
          </a:p>
          <a:p>
            <a:endParaRPr lang="mn-MN" dirty="0" smtClean="0"/>
          </a:p>
          <a:p>
            <a:endParaRPr lang="mn-MN" dirty="0"/>
          </a:p>
          <a:p>
            <a:endParaRPr lang="mn-MN" dirty="0" smtClean="0"/>
          </a:p>
        </p:txBody>
      </p:sp>
      <p:pic>
        <p:nvPicPr>
          <p:cNvPr id="4" name="Picture 3"/>
          <p:cNvPicPr>
            <a:picLocks noChangeAspect="1"/>
          </p:cNvPicPr>
          <p:nvPr/>
        </p:nvPicPr>
        <p:blipFill rotWithShape="1">
          <a:blip r:embed="rId2"/>
          <a:srcRect r="16542" b="20683"/>
          <a:stretch/>
        </p:blipFill>
        <p:spPr>
          <a:xfrm>
            <a:off x="990600" y="2971800"/>
            <a:ext cx="3191294" cy="2362200"/>
          </a:xfrm>
          <a:prstGeom prst="rect">
            <a:avLst/>
          </a:prstGeom>
        </p:spPr>
      </p:pic>
      <p:pic>
        <p:nvPicPr>
          <p:cNvPr id="1026" name="Picture 2" descr="No description availa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2971800"/>
            <a:ext cx="28194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393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457200"/>
            <a:ext cx="7010400" cy="5562600"/>
          </a:xfrm>
        </p:spPr>
        <p:txBody>
          <a:bodyPr>
            <a:normAutofit/>
          </a:bodyPr>
          <a:lstStyle/>
          <a:p>
            <a:r>
              <a:rPr lang="mn-MN" dirty="0"/>
              <a:t>НИК петровисын захирал Д.Амарбат, Сумын үе үеийн төгсөгч 1986, 1996,2006 оны төгсөгч нар болон багийн </a:t>
            </a:r>
            <a:r>
              <a:rPr lang="mn-MN" dirty="0" smtClean="0"/>
              <a:t>иргэд:</a:t>
            </a:r>
          </a:p>
          <a:p>
            <a:r>
              <a:rPr lang="mn-MN" dirty="0" smtClean="0"/>
              <a:t>Хүчилтөрөгч </a:t>
            </a:r>
            <a:r>
              <a:rPr lang="mn-MN" dirty="0"/>
              <a:t>өтгөрүүлэгч 4 ш ,Оношлуур  50 ,автомакс 2 ш 1 сая төгрөгийн бензин талон ,нөтбүк,халуун хэмжигч 2 ш,автомакс </a:t>
            </a:r>
            <a:r>
              <a:rPr lang="mn-MN" dirty="0" smtClean="0"/>
              <a:t>2ш тус тус хандиваар өгсөн. /10,5 сая төгрөг/</a:t>
            </a:r>
          </a:p>
          <a:p>
            <a:endParaRPr lang="mn-MN" dirty="0"/>
          </a:p>
          <a:p>
            <a:endParaRPr lang="en-US" dirty="0"/>
          </a:p>
        </p:txBody>
      </p:sp>
      <p:pic>
        <p:nvPicPr>
          <p:cNvPr id="2050" name="Picture 2" descr="No description availa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9995" y="2514600"/>
            <a:ext cx="2786205" cy="2819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4724400" y="2514600"/>
            <a:ext cx="2971800" cy="2819400"/>
          </a:xfrm>
          <a:prstGeom prst="rect">
            <a:avLst/>
          </a:prstGeom>
        </p:spPr>
      </p:pic>
    </p:spTree>
    <p:extLst>
      <p:ext uri="{BB962C8B-B14F-4D97-AF65-F5344CB8AC3E}">
        <p14:creationId xmlns:p14="http://schemas.microsoft.com/office/powerpoint/2010/main" val="3951232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59" y="304800"/>
            <a:ext cx="7543801" cy="5564294"/>
          </a:xfrm>
        </p:spPr>
        <p:txBody>
          <a:bodyPr/>
          <a:lstStyle/>
          <a:p>
            <a:r>
              <a:rPr lang="mn-MN" dirty="0"/>
              <a:t>АИТХ-ын төлөөлөгч Х.Батмөнх,нутгийн зөвлөлийн дарга  </a:t>
            </a:r>
            <a:r>
              <a:rPr lang="mn-MN" dirty="0" smtClean="0"/>
              <a:t>Г.Самбуу </a:t>
            </a:r>
            <a:r>
              <a:rPr lang="mn-MN" dirty="0"/>
              <a:t>нар 2,5 сая төгрөгөөр </a:t>
            </a:r>
            <a:r>
              <a:rPr lang="mn-MN" dirty="0" smtClean="0"/>
              <a:t>түргэвчилсэн </a:t>
            </a:r>
            <a:r>
              <a:rPr lang="mn-MN" dirty="0"/>
              <a:t>оношлуур,   3 төрлийн ариутгалын аппарат, халуун хэмжигч, пульсоксометр зэрэг тоног төхөөрөмжийг шийдвэрлэж өглөө</a:t>
            </a:r>
            <a:r>
              <a:rPr lang="mn-MN" dirty="0" smtClean="0"/>
              <a:t>.</a:t>
            </a:r>
            <a:endParaRPr lang="mn-MN" dirty="0"/>
          </a:p>
          <a:p>
            <a:r>
              <a:rPr lang="ru-RU" dirty="0"/>
              <a:t>ЗДТГ болон сумын онцгой </a:t>
            </a:r>
            <a:r>
              <a:rPr lang="ru-RU" dirty="0" smtClean="0"/>
              <a:t>комисс</a:t>
            </a:r>
            <a:r>
              <a:rPr lang="mn-MN" dirty="0" smtClean="0"/>
              <a:t>оос 7,5 сая </a:t>
            </a:r>
            <a:r>
              <a:rPr lang="mn-MN" dirty="0"/>
              <a:t>төгрөгөөр 500 ш оношлуур ,био 00</a:t>
            </a:r>
            <a:r>
              <a:rPr lang="mn-MN" dirty="0" smtClean="0"/>
              <a:t>, хамгаалах </a:t>
            </a:r>
            <a:r>
              <a:rPr lang="mn-MN" dirty="0"/>
              <a:t>хувцас хэрэгсэл</a:t>
            </a:r>
            <a:r>
              <a:rPr lang="mn-MN" dirty="0" smtClean="0"/>
              <a:t>, ковидын тусгаарлах </a:t>
            </a:r>
            <a:r>
              <a:rPr lang="mn-MN" dirty="0"/>
              <a:t>байрны </a:t>
            </a:r>
            <a:r>
              <a:rPr lang="mn-MN" dirty="0" smtClean="0"/>
              <a:t>тохижуулсан.</a:t>
            </a:r>
            <a:endParaRPr lang="mn-MN" dirty="0"/>
          </a:p>
          <a:p>
            <a:endParaRPr lang="ru-RU" dirty="0"/>
          </a:p>
          <a:p>
            <a:endParaRPr lang="mn-MN" dirty="0"/>
          </a:p>
          <a:p>
            <a:endParaRPr lang="en-US" dirty="0"/>
          </a:p>
        </p:txBody>
      </p:sp>
      <p:pic>
        <p:nvPicPr>
          <p:cNvPr id="4" name="Picture 3"/>
          <p:cNvPicPr>
            <a:picLocks noChangeAspect="1"/>
          </p:cNvPicPr>
          <p:nvPr/>
        </p:nvPicPr>
        <p:blipFill>
          <a:blip r:embed="rId2"/>
          <a:stretch>
            <a:fillRect/>
          </a:stretch>
        </p:blipFill>
        <p:spPr>
          <a:xfrm>
            <a:off x="822959" y="2895600"/>
            <a:ext cx="3276975" cy="2716319"/>
          </a:xfrm>
          <a:prstGeom prst="rect">
            <a:avLst/>
          </a:prstGeom>
        </p:spPr>
      </p:pic>
      <p:pic>
        <p:nvPicPr>
          <p:cNvPr id="5" name="Picture 4"/>
          <p:cNvPicPr>
            <a:picLocks noChangeAspect="1"/>
          </p:cNvPicPr>
          <p:nvPr/>
        </p:nvPicPr>
        <p:blipFill>
          <a:blip r:embed="rId3"/>
          <a:stretch>
            <a:fillRect/>
          </a:stretch>
        </p:blipFill>
        <p:spPr>
          <a:xfrm>
            <a:off x="4608664" y="2895599"/>
            <a:ext cx="2706535" cy="2716319"/>
          </a:xfrm>
          <a:prstGeom prst="rect">
            <a:avLst/>
          </a:prstGeom>
        </p:spPr>
      </p:pic>
    </p:spTree>
    <p:extLst>
      <p:ext uri="{BB962C8B-B14F-4D97-AF65-F5344CB8AC3E}">
        <p14:creationId xmlns:p14="http://schemas.microsoft.com/office/powerpoint/2010/main" val="830284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59" y="762000"/>
            <a:ext cx="7543801" cy="5107094"/>
          </a:xfrm>
        </p:spPr>
        <p:txBody>
          <a:bodyPr/>
          <a:lstStyle/>
          <a:p>
            <a:r>
              <a:rPr lang="mn-MN" dirty="0"/>
              <a:t>Аймгийн засаг даргын хөрөнгө оруулалт 14 сая төгрөгөөр  Мобил технологи </a:t>
            </a:r>
            <a:r>
              <a:rPr lang="mn-MN" dirty="0" smtClean="0"/>
              <a:t>аппараттай болсон.</a:t>
            </a:r>
            <a:endParaRPr lang="mn-MN" dirty="0"/>
          </a:p>
          <a:p>
            <a:r>
              <a:rPr lang="mn-MN" dirty="0"/>
              <a:t>Сумын иргэдийн хандиваар приус 20 машин 23 сая төгрөгөөр авсан.</a:t>
            </a:r>
            <a:endParaRPr lang="en-US" dirty="0"/>
          </a:p>
          <a:p>
            <a:endParaRPr lang="en-US" dirty="0"/>
          </a:p>
        </p:txBody>
      </p:sp>
      <p:pic>
        <p:nvPicPr>
          <p:cNvPr id="4" name="Picture 3"/>
          <p:cNvPicPr>
            <a:picLocks noChangeAspect="1"/>
          </p:cNvPicPr>
          <p:nvPr/>
        </p:nvPicPr>
        <p:blipFill rotWithShape="1">
          <a:blip r:embed="rId2"/>
          <a:srcRect t="13330" b="37352"/>
          <a:stretch/>
        </p:blipFill>
        <p:spPr>
          <a:xfrm>
            <a:off x="822959" y="2514600"/>
            <a:ext cx="2606041" cy="2819400"/>
          </a:xfrm>
          <a:prstGeom prst="rect">
            <a:avLst/>
          </a:prstGeom>
        </p:spPr>
      </p:pic>
      <p:pic>
        <p:nvPicPr>
          <p:cNvPr id="5" name="Picture 4"/>
          <p:cNvPicPr>
            <a:picLocks noChangeAspect="1"/>
          </p:cNvPicPr>
          <p:nvPr/>
        </p:nvPicPr>
        <p:blipFill>
          <a:blip r:embed="rId3"/>
          <a:stretch>
            <a:fillRect/>
          </a:stretch>
        </p:blipFill>
        <p:spPr>
          <a:xfrm>
            <a:off x="4114800" y="2514600"/>
            <a:ext cx="3352800" cy="2819400"/>
          </a:xfrm>
          <a:prstGeom prst="rect">
            <a:avLst/>
          </a:prstGeom>
        </p:spPr>
      </p:pic>
    </p:spTree>
    <p:extLst>
      <p:ext uri="{BB962C8B-B14F-4D97-AF65-F5344CB8AC3E}">
        <p14:creationId xmlns:p14="http://schemas.microsoft.com/office/powerpoint/2010/main" val="4003420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475396"/>
          </a:xfrm>
        </p:spPr>
        <p:txBody>
          <a:bodyPr/>
          <a:lstStyle/>
          <a:p>
            <a:r>
              <a:rPr lang="mn-MN" sz="2400" dirty="0">
                <a:solidFill>
                  <a:srgbClr val="000000"/>
                </a:solidFill>
                <a:latin typeface="Arial" pitchFamily="34" charset="0"/>
                <a:cs typeface="Arial" pitchFamily="34" charset="0"/>
              </a:rPr>
              <a:t>Эмнэлгийн тусламж үйлчилгээний  тоон үзүүлэлтүүд </a:t>
            </a:r>
            <a:endParaRPr lang="en-US" dirty="0"/>
          </a:p>
        </p:txBody>
      </p:sp>
      <p:pic>
        <p:nvPicPr>
          <p:cNvPr id="4" name="Content Placeholder 3"/>
          <p:cNvPicPr>
            <a:picLocks noGrp="1" noChangeAspect="1"/>
          </p:cNvPicPr>
          <p:nvPr>
            <p:ph idx="1"/>
          </p:nvPr>
        </p:nvPicPr>
        <p:blipFill>
          <a:blip r:embed="rId2"/>
          <a:stretch>
            <a:fillRect/>
          </a:stretch>
        </p:blipFill>
        <p:spPr>
          <a:xfrm>
            <a:off x="606679" y="1066800"/>
            <a:ext cx="7976361" cy="5087416"/>
          </a:xfrm>
          <a:prstGeom prst="rect">
            <a:avLst/>
          </a:prstGeom>
        </p:spPr>
      </p:pic>
    </p:spTree>
    <p:extLst>
      <p:ext uri="{BB962C8B-B14F-4D97-AF65-F5344CB8AC3E}">
        <p14:creationId xmlns:p14="http://schemas.microsoft.com/office/powerpoint/2010/main" val="1984824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7467600" cy="838200"/>
          </a:xfrm>
        </p:spPr>
        <p:txBody>
          <a:bodyPr>
            <a:noAutofit/>
          </a:bodyPr>
          <a:lstStyle/>
          <a:p>
            <a:pPr algn="ctr"/>
            <a:r>
              <a:rPr lang="mn-MN" sz="3200" dirty="0">
                <a:solidFill>
                  <a:schemeClr val="tx1"/>
                </a:solidFill>
                <a:latin typeface="Arial" pitchFamily="34" charset="0"/>
                <a:cs typeface="Arial" pitchFamily="34" charset="0"/>
              </a:rPr>
              <a:t>Цаашид хийхээр төлөвлөж  байгаа  ажил</a:t>
            </a:r>
            <a:endParaRPr lang="en-US" sz="3200"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838200" y="1676400"/>
            <a:ext cx="8077200" cy="4876800"/>
          </a:xfrm>
        </p:spPr>
        <p:txBody>
          <a:bodyPr>
            <a:normAutofit fontScale="92500"/>
          </a:bodyPr>
          <a:lstStyle/>
          <a:p>
            <a:pPr marL="0" lvl="0" indent="0" algn="just">
              <a:spcBef>
                <a:spcPct val="20000"/>
              </a:spcBef>
              <a:buClrTx/>
              <a:buSzTx/>
              <a:buNone/>
            </a:pPr>
            <a:r>
              <a:rPr lang="mn-MN" sz="1500" b="1" dirty="0">
                <a:solidFill>
                  <a:prstClr val="black"/>
                </a:solidFill>
                <a:latin typeface="Arial" pitchFamily="34" charset="0"/>
                <a:cs typeface="Arial" pitchFamily="34" charset="0"/>
              </a:rPr>
              <a:t>Алсын хараа </a:t>
            </a:r>
            <a:r>
              <a:rPr lang="mn-MN" sz="1500" b="1" dirty="0">
                <a:solidFill>
                  <a:srgbClr val="C00000"/>
                </a:solidFill>
                <a:latin typeface="Arial" pitchFamily="34" charset="0"/>
                <a:cs typeface="Arial" pitchFamily="34" charset="0"/>
              </a:rPr>
              <a:t>-  ЭРҮҮЛ  УРТ НАСЛАЛТ</a:t>
            </a:r>
          </a:p>
          <a:p>
            <a:pPr marL="342900" lvl="0" indent="-342900">
              <a:lnSpc>
                <a:spcPct val="115000"/>
              </a:lnSpc>
              <a:spcBef>
                <a:spcPts val="0"/>
              </a:spcBef>
              <a:buClrTx/>
              <a:buSzTx/>
              <a:buFont typeface="+mj-lt"/>
              <a:buAutoNum type="arabicPeriod"/>
            </a:pPr>
            <a:r>
              <a:rPr lang="mn-MN" sz="1500" dirty="0">
                <a:solidFill>
                  <a:prstClr val="black"/>
                </a:solidFill>
                <a:latin typeface="Arial Mon"/>
                <a:ea typeface="Calibri"/>
                <a:cs typeface="Times New Roman"/>
              </a:rPr>
              <a:t>Нийгмийн эрүүл мэндийн ТҮ-г  шийдвэр гаргагч нар болон багийн дарга нартай  хамтран  иргэдийн эрүүл зан үйлийг төлөвшүүлэх  нийтийг хамарсан  ажлыг зохион байгуулах. </a:t>
            </a:r>
            <a:endParaRPr lang="en-US" sz="1300" dirty="0">
              <a:solidFill>
                <a:prstClr val="black"/>
              </a:solidFill>
              <a:latin typeface="Calibri"/>
              <a:ea typeface="Calibri"/>
              <a:cs typeface="Times New Roman"/>
            </a:endParaRPr>
          </a:p>
          <a:p>
            <a:pPr marL="342900" lvl="0" indent="-342900">
              <a:lnSpc>
                <a:spcPct val="115000"/>
              </a:lnSpc>
              <a:spcBef>
                <a:spcPts val="0"/>
              </a:spcBef>
              <a:spcAft>
                <a:spcPts val="1000"/>
              </a:spcAft>
              <a:buClrTx/>
              <a:buSzTx/>
              <a:buFont typeface="+mj-lt"/>
              <a:buAutoNum type="arabicPeriod"/>
            </a:pPr>
            <a:r>
              <a:rPr lang="mn-MN" sz="1500" dirty="0">
                <a:solidFill>
                  <a:prstClr val="black"/>
                </a:solidFill>
                <a:latin typeface="Arial Mon"/>
                <a:ea typeface="Calibri"/>
                <a:cs typeface="Times New Roman"/>
              </a:rPr>
              <a:t>Иргэдийг  эрүүл хүнсний бүтэгдэхүүнээр хангах ажлыг  орон нутгийн бодлогоор дэмжих</a:t>
            </a:r>
            <a:r>
              <a:rPr lang="mn-MN" sz="1500" dirty="0" smtClean="0">
                <a:solidFill>
                  <a:prstClr val="black"/>
                </a:solidFill>
                <a:latin typeface="Arial Mon"/>
                <a:ea typeface="Calibri"/>
                <a:cs typeface="Times New Roman"/>
              </a:rPr>
              <a:t>.</a:t>
            </a:r>
          </a:p>
          <a:p>
            <a:pPr marL="342900" lvl="0" indent="-342900">
              <a:lnSpc>
                <a:spcPct val="115000"/>
              </a:lnSpc>
              <a:spcBef>
                <a:spcPts val="0"/>
              </a:spcBef>
              <a:spcAft>
                <a:spcPts val="1000"/>
              </a:spcAft>
              <a:buClrTx/>
              <a:buSzTx/>
              <a:buFont typeface="+mj-lt"/>
              <a:buAutoNum type="arabicPeriod"/>
            </a:pPr>
            <a:r>
              <a:rPr lang="mn-MN" sz="1500" dirty="0" smtClean="0">
                <a:solidFill>
                  <a:prstClr val="black"/>
                </a:solidFill>
                <a:latin typeface="Arial" pitchFamily="34" charset="0"/>
                <a:cs typeface="Arial" pitchFamily="34" charset="0"/>
              </a:rPr>
              <a:t> Иргэдийг  </a:t>
            </a:r>
            <a:r>
              <a:rPr lang="mn-MN" sz="1500" dirty="0">
                <a:solidFill>
                  <a:prstClr val="black"/>
                </a:solidFill>
                <a:latin typeface="Arial" pitchFamily="34" charset="0"/>
                <a:cs typeface="Arial" pitchFamily="34" charset="0"/>
              </a:rPr>
              <a:t>эрт илрүүлгийн багцын үзлэг, шинжилгээнд хамруулах орчин нөхцөлийг бүрдүүлэх.</a:t>
            </a:r>
          </a:p>
          <a:p>
            <a:pPr marL="0" lvl="0" indent="0">
              <a:spcBef>
                <a:spcPct val="20000"/>
              </a:spcBef>
              <a:buClrTx/>
              <a:buSzTx/>
              <a:buNone/>
            </a:pPr>
            <a:r>
              <a:rPr lang="mn-MN" sz="1500" dirty="0" smtClean="0">
                <a:solidFill>
                  <a:prstClr val="black"/>
                </a:solidFill>
                <a:latin typeface="Arial" pitchFamily="34" charset="0"/>
                <a:cs typeface="Arial" pitchFamily="34" charset="0"/>
              </a:rPr>
              <a:t>4.    Явуулын </a:t>
            </a:r>
            <a:r>
              <a:rPr lang="mn-MN" sz="1500" dirty="0">
                <a:solidFill>
                  <a:prstClr val="black"/>
                </a:solidFill>
                <a:latin typeface="Arial" pitchFamily="34" charset="0"/>
                <a:cs typeface="Arial" pitchFamily="34" charset="0"/>
              </a:rPr>
              <a:t>амбулаторийн үзлгийг АНЭ-тэй хамтран орон нутгийн санхүүгийн дэмжлэгээр хийх. </a:t>
            </a:r>
          </a:p>
          <a:p>
            <a:pPr marL="0" lvl="0" indent="0">
              <a:spcBef>
                <a:spcPct val="20000"/>
              </a:spcBef>
              <a:buClrTx/>
              <a:buSzTx/>
              <a:buNone/>
            </a:pPr>
            <a:r>
              <a:rPr lang="mn-MN" sz="1500" dirty="0">
                <a:solidFill>
                  <a:prstClr val="black"/>
                </a:solidFill>
                <a:latin typeface="Arial" pitchFamily="34" charset="0"/>
                <a:cs typeface="Arial" pitchFamily="34" charset="0"/>
              </a:rPr>
              <a:t> 5.      Сүрьеэ өвчний эрт илрүүлэг </a:t>
            </a:r>
            <a:r>
              <a:rPr lang="mn-MN" sz="1500" dirty="0" smtClean="0">
                <a:solidFill>
                  <a:prstClr val="black"/>
                </a:solidFill>
                <a:latin typeface="Arial" pitchFamily="34" charset="0"/>
                <a:cs typeface="Arial" pitchFamily="34" charset="0"/>
              </a:rPr>
              <a:t>үзлгийг  төсөлөөр  зохион </a:t>
            </a:r>
            <a:r>
              <a:rPr lang="mn-MN" sz="1500" dirty="0">
                <a:solidFill>
                  <a:prstClr val="black"/>
                </a:solidFill>
                <a:latin typeface="Arial" pitchFamily="34" charset="0"/>
                <a:cs typeface="Arial" pitchFamily="34" charset="0"/>
              </a:rPr>
              <a:t>байгуулах.  </a:t>
            </a:r>
          </a:p>
          <a:p>
            <a:pPr marL="0" lvl="0" indent="0">
              <a:spcBef>
                <a:spcPct val="20000"/>
              </a:spcBef>
              <a:buClrTx/>
              <a:buSzTx/>
              <a:buNone/>
            </a:pPr>
            <a:r>
              <a:rPr lang="mn-MN" sz="1500" dirty="0">
                <a:solidFill>
                  <a:prstClr val="black"/>
                </a:solidFill>
                <a:latin typeface="Arial" pitchFamily="34" charset="0"/>
                <a:cs typeface="Arial" pitchFamily="34" charset="0"/>
              </a:rPr>
              <a:t>6.       Больницийн  их </a:t>
            </a:r>
            <a:r>
              <a:rPr lang="mn-MN" sz="1500" dirty="0" smtClean="0">
                <a:solidFill>
                  <a:prstClr val="black"/>
                </a:solidFill>
                <a:latin typeface="Arial" pitchFamily="34" charset="0"/>
                <a:cs typeface="Arial" pitchFamily="34" charset="0"/>
              </a:rPr>
              <a:t>засварыг аймгийн төсөвөөр шийдвэрлэнэ. </a:t>
            </a:r>
            <a:endParaRPr lang="mn-MN" sz="1500" dirty="0">
              <a:solidFill>
                <a:prstClr val="black"/>
              </a:solidFill>
              <a:latin typeface="Arial" pitchFamily="34" charset="0"/>
              <a:cs typeface="Arial" pitchFamily="34" charset="0"/>
            </a:endParaRPr>
          </a:p>
          <a:p>
            <a:pPr marL="0" lvl="0" indent="0">
              <a:spcBef>
                <a:spcPct val="20000"/>
              </a:spcBef>
              <a:buClrTx/>
              <a:buSzTx/>
              <a:buNone/>
            </a:pPr>
            <a:r>
              <a:rPr lang="mn-MN" sz="1500" dirty="0" smtClean="0">
                <a:solidFill>
                  <a:prstClr val="black"/>
                </a:solidFill>
                <a:latin typeface="Arial" pitchFamily="34" charset="0"/>
                <a:cs typeface="Arial" pitchFamily="34" charset="0"/>
              </a:rPr>
              <a:t>7.   Түргэн </a:t>
            </a:r>
            <a:r>
              <a:rPr lang="mn-MN" sz="1500" dirty="0">
                <a:solidFill>
                  <a:prstClr val="black"/>
                </a:solidFill>
                <a:latin typeface="Arial" pitchFamily="34" charset="0"/>
                <a:cs typeface="Arial" pitchFamily="34" charset="0"/>
              </a:rPr>
              <a:t>тусламжийн машины парк шинэчлэл хийх.  </a:t>
            </a:r>
            <a:endParaRPr lang="mn-MN" sz="1500" dirty="0" smtClean="0">
              <a:solidFill>
                <a:prstClr val="black"/>
              </a:solidFill>
              <a:latin typeface="Arial" pitchFamily="34" charset="0"/>
              <a:cs typeface="Arial" pitchFamily="34" charset="0"/>
            </a:endParaRPr>
          </a:p>
          <a:p>
            <a:pPr marL="0" lvl="0" indent="0">
              <a:spcBef>
                <a:spcPct val="20000"/>
              </a:spcBef>
              <a:buClrTx/>
              <a:buSzTx/>
              <a:buNone/>
            </a:pPr>
            <a:r>
              <a:rPr lang="mn-MN" sz="1500" dirty="0" smtClean="0">
                <a:solidFill>
                  <a:prstClr val="black"/>
                </a:solidFill>
                <a:latin typeface="Arial" pitchFamily="34" charset="0"/>
                <a:cs typeface="Arial" pitchFamily="34" charset="0"/>
              </a:rPr>
              <a:t>8.   Хүүхдийн сувилалыг ажилуулж  хашаажуулж,  моджуулна</a:t>
            </a:r>
            <a:endParaRPr lang="mn-MN" sz="1500" dirty="0">
              <a:solidFill>
                <a:prstClr val="black"/>
              </a:solidFill>
              <a:latin typeface="Arial" pitchFamily="34" charset="0"/>
              <a:cs typeface="Arial" pitchFamily="34" charset="0"/>
            </a:endParaRPr>
          </a:p>
          <a:p>
            <a:pPr marL="0" lvl="0" indent="0">
              <a:spcBef>
                <a:spcPct val="20000"/>
              </a:spcBef>
              <a:buClrTx/>
              <a:buSzTx/>
              <a:buNone/>
            </a:pPr>
            <a:r>
              <a:rPr lang="mn-MN" sz="1500" dirty="0" smtClean="0">
                <a:solidFill>
                  <a:prstClr val="black"/>
                </a:solidFill>
                <a:latin typeface="Arial" pitchFamily="34" charset="0"/>
                <a:cs typeface="Arial" pitchFamily="34" charset="0"/>
              </a:rPr>
              <a:t>9.   Хүүхдийн </a:t>
            </a:r>
            <a:r>
              <a:rPr lang="mn-MN" sz="1500" dirty="0">
                <a:solidFill>
                  <a:prstClr val="black"/>
                </a:solidFill>
                <a:latin typeface="Arial" pitchFamily="34" charset="0"/>
                <a:cs typeface="Arial" pitchFamily="34" charset="0"/>
              </a:rPr>
              <a:t>шүдний өвчлөлийг тогтвортой бууруулахын тулд АНЭ-тэй хамтран зохион</a:t>
            </a:r>
          </a:p>
          <a:p>
            <a:pPr marL="0" lvl="0" indent="0">
              <a:spcBef>
                <a:spcPct val="20000"/>
              </a:spcBef>
              <a:buClrTx/>
              <a:buSzTx/>
              <a:buNone/>
            </a:pPr>
            <a:r>
              <a:rPr lang="mn-MN" sz="1500" dirty="0">
                <a:solidFill>
                  <a:prstClr val="black"/>
                </a:solidFill>
                <a:latin typeface="Arial" pitchFamily="34" charset="0"/>
                <a:cs typeface="Arial" pitchFamily="34" charset="0"/>
              </a:rPr>
              <a:t>          байгуулах. </a:t>
            </a:r>
          </a:p>
          <a:p>
            <a:pPr marL="0" lvl="0" indent="0">
              <a:spcBef>
                <a:spcPct val="20000"/>
              </a:spcBef>
              <a:buClrTx/>
              <a:buSzTx/>
              <a:buNone/>
            </a:pPr>
            <a:r>
              <a:rPr lang="mn-MN" sz="1500" dirty="0" smtClean="0">
                <a:solidFill>
                  <a:prstClr val="black"/>
                </a:solidFill>
                <a:latin typeface="Arial" pitchFamily="34" charset="0"/>
                <a:cs typeface="Arial" pitchFamily="34" charset="0"/>
              </a:rPr>
              <a:t>10.  Эмнэлгийн </a:t>
            </a:r>
            <a:r>
              <a:rPr lang="mn-MN" sz="1500" dirty="0">
                <a:solidFill>
                  <a:prstClr val="black"/>
                </a:solidFill>
                <a:latin typeface="Arial" pitchFamily="34" charset="0"/>
                <a:cs typeface="Arial" pitchFamily="34" charset="0"/>
              </a:rPr>
              <a:t>хог устгах байрыг орон нутгийн дэмжлэгээр хийх. </a:t>
            </a:r>
            <a:endParaRPr lang="mn-MN" dirty="0">
              <a:latin typeface="Arial" pitchFamily="34" charset="0"/>
              <a:cs typeface="Arial" pitchFamily="34" charset="0"/>
            </a:endParaRPr>
          </a:p>
          <a:p>
            <a:pPr algn="just"/>
            <a:r>
              <a:rPr lang="mn-MN" sz="2000" b="1" i="1" dirty="0">
                <a:latin typeface="Arial" pitchFamily="34" charset="0"/>
                <a:cs typeface="Arial" pitchFamily="34" charset="0"/>
              </a:rPr>
              <a:t>Хэнийг ч орхигдуулахгүй байх гэсэн зарчмыг баримталж ажиллана.</a:t>
            </a:r>
          </a:p>
          <a:p>
            <a:pPr algn="just"/>
            <a:endParaRPr lang="en-US" sz="4400" b="1" i="1" dirty="0">
              <a:latin typeface="Arial" pitchFamily="34" charset="0"/>
              <a:cs typeface="Arial" pitchFamily="34" charset="0"/>
            </a:endParaRPr>
          </a:p>
        </p:txBody>
      </p:sp>
    </p:spTree>
    <p:extLst>
      <p:ext uri="{BB962C8B-B14F-4D97-AF65-F5344CB8AC3E}">
        <p14:creationId xmlns:p14="http://schemas.microsoft.com/office/powerpoint/2010/main" val="21213901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362200"/>
            <a:ext cx="8305800" cy="1143000"/>
          </a:xfrm>
        </p:spPr>
        <p:txBody>
          <a:bodyPr>
            <a:normAutofit fontScale="90000"/>
          </a:bodyPr>
          <a:lstStyle/>
          <a:p>
            <a:pPr algn="ctr"/>
            <a:r>
              <a:rPr lang="mn-MN" dirty="0">
                <a:latin typeface="Arial Mon" pitchFamily="34" charset="0"/>
                <a:cs typeface="Arial Mon" pitchFamily="34" charset="0"/>
              </a:rPr>
              <a:t>Анхаарал хандуулсан </a:t>
            </a:r>
            <a:r>
              <a:rPr lang="mn-MN" dirty="0" smtClean="0">
                <a:latin typeface="Arial Mon" pitchFamily="34" charset="0"/>
                <a:cs typeface="Arial Mon" pitchFamily="34" charset="0"/>
              </a:rPr>
              <a:t>та бүхэнд  </a:t>
            </a:r>
            <a:r>
              <a:rPr lang="mn-MN" dirty="0">
                <a:latin typeface="Arial Mon" pitchFamily="34" charset="0"/>
                <a:cs typeface="Arial Mon" pitchFamily="34" charset="0"/>
              </a:rPr>
              <a:t>баярлалаа </a:t>
            </a:r>
            <a:endParaRPr lang="en-US" dirty="0">
              <a:latin typeface="Arial Mon" pitchFamily="34" charset="0"/>
              <a:cs typeface="Arial Mon" pitchFamily="34" charset="0"/>
            </a:endParaRPr>
          </a:p>
        </p:txBody>
      </p:sp>
    </p:spTree>
    <p:extLst>
      <p:ext uri="{BB962C8B-B14F-4D97-AF65-F5344CB8AC3E}">
        <p14:creationId xmlns:p14="http://schemas.microsoft.com/office/powerpoint/2010/main" val="1127058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a:solidFill>
                  <a:schemeClr val="tx1"/>
                </a:solidFill>
                <a:latin typeface="Arial" pitchFamily="34" charset="0"/>
                <a:cs typeface="Arial" pitchFamily="34" charset="0"/>
              </a:rPr>
              <a:t>Урьдчилан сэргийлэх эрт илрүүлэг / 2018-2021</a:t>
            </a:r>
            <a:r>
              <a:rPr lang="mn-MN" dirty="0">
                <a:solidFill>
                  <a:schemeClr val="tx1"/>
                </a:solidFill>
              </a:rPr>
              <a:t>он /</a:t>
            </a:r>
            <a:r>
              <a:rPr lang="mn-MN" dirty="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6607568"/>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145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mn-MN" dirty="0">
                <a:solidFill>
                  <a:schemeClr val="tx1"/>
                </a:solidFill>
                <a:latin typeface="Arial" pitchFamily="34" charset="0"/>
                <a:cs typeface="Arial" pitchFamily="34" charset="0"/>
              </a:rPr>
              <a:t>Зонхилон тохиолдох 5 өвчлөл</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5458853"/>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9290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i="1" dirty="0">
                <a:solidFill>
                  <a:prstClr val="black"/>
                </a:solidFill>
                <a:latin typeface="Arial" pitchFamily="34" charset="0"/>
                <a:cs typeface="Arial" pitchFamily="34" charset="0"/>
              </a:rPr>
              <a:t>Нас баралтыг тэргүүлж байгаа өвчин</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5801403"/>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2747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084996"/>
          </a:xfrm>
        </p:spPr>
        <p:txBody>
          <a:bodyPr/>
          <a:lstStyle/>
          <a:p>
            <a:r>
              <a:rPr lang="mn-MN" dirty="0">
                <a:solidFill>
                  <a:schemeClr val="tx1"/>
                </a:solidFill>
              </a:rPr>
              <a:t>Элэгний хавдрын нас баралт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5841536"/>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3563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304800" y="1828800"/>
            <a:ext cx="4035902" cy="3353091"/>
          </a:xfrm>
          <a:prstGeom prst="rect">
            <a:avLst/>
          </a:prstGeom>
        </p:spPr>
      </p:pic>
      <p:sp>
        <p:nvSpPr>
          <p:cNvPr id="4" name="Title 1"/>
          <p:cNvSpPr>
            <a:spLocks noGrp="1"/>
          </p:cNvSpPr>
          <p:nvPr>
            <p:ph type="title"/>
          </p:nvPr>
        </p:nvSpPr>
        <p:spPr>
          <a:xfrm>
            <a:off x="822960" y="286605"/>
            <a:ext cx="7543800" cy="780196"/>
          </a:xfrm>
        </p:spPr>
        <p:txBody>
          <a:bodyPr>
            <a:normAutofit/>
          </a:bodyPr>
          <a:lstStyle/>
          <a:p>
            <a:pPr algn="ctr"/>
            <a:r>
              <a:rPr lang="mn-MN" sz="3200" dirty="0">
                <a:solidFill>
                  <a:schemeClr val="tx1"/>
                </a:solidFill>
                <a:latin typeface="Arial" pitchFamily="34" charset="0"/>
                <a:cs typeface="Arial" pitchFamily="34" charset="0"/>
              </a:rPr>
              <a:t>Хүүхдийн тусламж үйлчилгээ</a:t>
            </a:r>
            <a:endParaRPr lang="en-US" sz="3200" dirty="0">
              <a:solidFill>
                <a:schemeClr val="tx1"/>
              </a:solidFill>
              <a:latin typeface="Arial" pitchFamily="34" charset="0"/>
              <a:cs typeface="Arial" pitchFamily="34" charset="0"/>
            </a:endParaRPr>
          </a:p>
        </p:txBody>
      </p:sp>
      <p:pic>
        <p:nvPicPr>
          <p:cNvPr id="6" name="Picture 5"/>
          <p:cNvPicPr>
            <a:picLocks noChangeAspect="1"/>
          </p:cNvPicPr>
          <p:nvPr/>
        </p:nvPicPr>
        <p:blipFill>
          <a:blip r:embed="rId3"/>
          <a:stretch>
            <a:fillRect/>
          </a:stretch>
        </p:blipFill>
        <p:spPr>
          <a:xfrm>
            <a:off x="4558646" y="1868427"/>
            <a:ext cx="4109060" cy="3273836"/>
          </a:xfrm>
          <a:prstGeom prst="rect">
            <a:avLst/>
          </a:prstGeom>
        </p:spPr>
      </p:pic>
    </p:spTree>
    <p:extLst>
      <p:ext uri="{BB962C8B-B14F-4D97-AF65-F5344CB8AC3E}">
        <p14:creationId xmlns:p14="http://schemas.microsoft.com/office/powerpoint/2010/main" val="1387802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22959" y="1447800"/>
            <a:ext cx="7543801" cy="4421294"/>
          </a:xfrm>
        </p:spPr>
        <p:txBody>
          <a:bodyPr>
            <a:normAutofit/>
          </a:bodyPr>
          <a:lstStyle/>
          <a:p>
            <a:pPr algn="just">
              <a:buFont typeface="Wingdings" pitchFamily="2" charset="2"/>
              <a:buChar char="Ø"/>
            </a:pPr>
            <a:r>
              <a:rPr lang="mn-MN" sz="2000" dirty="0" smtClean="0">
                <a:latin typeface="Arial Mon" pitchFamily="34" charset="0"/>
                <a:cs typeface="Arial Mon" pitchFamily="34" charset="0"/>
              </a:rPr>
              <a:t>Эх </a:t>
            </a:r>
            <a:r>
              <a:rPr lang="mn-MN" sz="2000" dirty="0">
                <a:latin typeface="Arial Mon" pitchFamily="34" charset="0"/>
                <a:cs typeface="Arial Mon" pitchFamily="34" charset="0"/>
              </a:rPr>
              <a:t>нярайн эргэлт 94,6%-тай </a:t>
            </a:r>
            <a:r>
              <a:rPr lang="mn-MN" sz="2000" dirty="0" smtClean="0">
                <a:latin typeface="Arial Mon" pitchFamily="34" charset="0"/>
                <a:cs typeface="Arial Mon" pitchFamily="34" charset="0"/>
              </a:rPr>
              <a:t>байн</a:t>
            </a:r>
            <a:r>
              <a:rPr lang="mn-MN" dirty="0" smtClean="0">
                <a:latin typeface="Arial Mon" pitchFamily="34" charset="0"/>
                <a:cs typeface="Arial Mon" pitchFamily="34" charset="0"/>
              </a:rPr>
              <a:t>а.</a:t>
            </a:r>
            <a:endParaRPr lang="mn-MN" sz="2000" dirty="0">
              <a:latin typeface="Arial Mon" pitchFamily="34" charset="0"/>
              <a:cs typeface="Arial Mon" pitchFamily="34" charset="0"/>
            </a:endParaRPr>
          </a:p>
          <a:p>
            <a:pPr algn="just">
              <a:buFont typeface="Wingdings" pitchFamily="2" charset="2"/>
              <a:buChar char="Ø"/>
            </a:pPr>
            <a:r>
              <a:rPr lang="mn-MN" sz="2000" dirty="0">
                <a:latin typeface="Arial Mon" pitchFamily="34" charset="0"/>
                <a:cs typeface="Arial Mon" pitchFamily="34" charset="0"/>
              </a:rPr>
              <a:t>Шинээр төрсөн эмгэг шарлалттай 12 нярайг эмийн бус эмчилгээ фото аппаратаар эмчлэн эрүүлжүүлсэн.</a:t>
            </a:r>
          </a:p>
          <a:p>
            <a:pPr algn="just">
              <a:buFont typeface="Wingdings" pitchFamily="2" charset="2"/>
              <a:buChar char="Ø"/>
            </a:pPr>
            <a:r>
              <a:rPr lang="mn-MN" sz="2000" dirty="0">
                <a:latin typeface="Arial Mon" pitchFamily="34" charset="0"/>
                <a:cs typeface="Arial Mon" pitchFamily="34" charset="0"/>
              </a:rPr>
              <a:t>Шинээр төрсөн </a:t>
            </a:r>
            <a:r>
              <a:rPr lang="mn-MN" sz="2000" dirty="0" smtClean="0">
                <a:latin typeface="Arial Mon" pitchFamily="34" charset="0"/>
                <a:cs typeface="Arial Mon" pitchFamily="34" charset="0"/>
              </a:rPr>
              <a:t>нярайг  зулай </a:t>
            </a:r>
            <a:r>
              <a:rPr lang="mn-MN" sz="2000" dirty="0">
                <a:latin typeface="Arial Mon" pitchFamily="34" charset="0"/>
                <a:cs typeface="Arial Mon" pitchFamily="34" charset="0"/>
              </a:rPr>
              <a:t>ЭХО-оор оношлож  тархины даралттай 3 хүүхдийг  эмчлэн </a:t>
            </a:r>
            <a:r>
              <a:rPr lang="mn-MN" sz="2000" dirty="0" smtClean="0">
                <a:latin typeface="Arial Mon" pitchFamily="34" charset="0"/>
                <a:cs typeface="Arial Mon" pitchFamily="34" charset="0"/>
              </a:rPr>
              <a:t>эрүүлжүүлэв.</a:t>
            </a:r>
          </a:p>
          <a:p>
            <a:pPr algn="just">
              <a:buFont typeface="Wingdings" pitchFamily="2" charset="2"/>
              <a:buChar char="Ø"/>
            </a:pPr>
            <a:r>
              <a:rPr lang="mn-MN" sz="2000" dirty="0">
                <a:latin typeface="Arial Mon" pitchFamily="34" charset="0"/>
                <a:cs typeface="Arial Mon" pitchFamily="34" charset="0"/>
              </a:rPr>
              <a:t>А амин дэмийн витаминжуулалт 6сараас 5нас хүртэл хүүхдийн  хамрагдалт  </a:t>
            </a:r>
            <a:r>
              <a:rPr lang="mn-MN" sz="2000" b="1" dirty="0">
                <a:latin typeface="Arial Mon" pitchFamily="34" charset="0"/>
                <a:cs typeface="Arial Mon" pitchFamily="34" charset="0"/>
              </a:rPr>
              <a:t>92%-</a:t>
            </a:r>
            <a:r>
              <a:rPr lang="mn-MN" sz="2000" dirty="0">
                <a:latin typeface="Arial Mon" pitchFamily="34" charset="0"/>
                <a:cs typeface="Arial Mon" pitchFamily="34" charset="0"/>
              </a:rPr>
              <a:t>тай байна.</a:t>
            </a:r>
          </a:p>
          <a:p>
            <a:pPr marL="0" indent="0" algn="just">
              <a:buNone/>
            </a:pPr>
            <a:endParaRPr lang="mn-MN" sz="2000" dirty="0">
              <a:latin typeface="Arial Mon" pitchFamily="34" charset="0"/>
              <a:cs typeface="Arial Mon" pitchFamily="34" charset="0"/>
            </a:endParaRPr>
          </a:p>
          <a:p>
            <a:pPr algn="just">
              <a:buFont typeface="Wingdings" pitchFamily="2" charset="2"/>
              <a:buChar char="Ø"/>
            </a:pPr>
            <a:r>
              <a:rPr lang="mn-MN" sz="2000" dirty="0">
                <a:solidFill>
                  <a:srgbClr val="FF0000"/>
                </a:solidFill>
                <a:latin typeface="Arial Mon" pitchFamily="34" charset="0"/>
                <a:cs typeface="Arial Mon" pitchFamily="34" charset="0"/>
              </a:rPr>
              <a:t>Коронавирусын халдвараар нийт –  </a:t>
            </a:r>
            <a:r>
              <a:rPr lang="en-US" sz="2000" dirty="0">
                <a:solidFill>
                  <a:srgbClr val="FF0000"/>
                </a:solidFill>
                <a:latin typeface="Arial Mon" pitchFamily="34" charset="0"/>
                <a:cs typeface="Arial Mon" pitchFamily="34" charset="0"/>
              </a:rPr>
              <a:t>1704     528</a:t>
            </a:r>
            <a:r>
              <a:rPr lang="mn-MN" sz="2000" dirty="0">
                <a:solidFill>
                  <a:srgbClr val="FF0000"/>
                </a:solidFill>
                <a:latin typeface="Arial Mon" pitchFamily="34" charset="0"/>
                <a:cs typeface="Arial Mon" pitchFamily="34" charset="0"/>
              </a:rPr>
              <a:t>  хүүхэд өвчлсөн байна</a:t>
            </a:r>
          </a:p>
          <a:p>
            <a:pPr marL="0" indent="0" algn="just">
              <a:buNone/>
            </a:pPr>
            <a:endParaRPr lang="mn-MN" sz="2000" dirty="0">
              <a:latin typeface="Arial Mon" pitchFamily="34" charset="0"/>
              <a:cs typeface="Arial Mon" pitchFamily="34" charset="0"/>
            </a:endParaRPr>
          </a:p>
          <a:p>
            <a:pPr algn="just">
              <a:buFont typeface="Wingdings" pitchFamily="2" charset="2"/>
              <a:buChar char="Ø"/>
            </a:pPr>
            <a:endParaRPr lang="en-US" sz="2000" dirty="0"/>
          </a:p>
        </p:txBody>
      </p:sp>
    </p:spTree>
    <p:extLst>
      <p:ext uri="{BB962C8B-B14F-4D97-AF65-F5344CB8AC3E}">
        <p14:creationId xmlns:p14="http://schemas.microsoft.com/office/powerpoint/2010/main" val="370813830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3900</TotalTime>
  <Words>1291</Words>
  <Application>Microsoft Office PowerPoint</Application>
  <PresentationFormat>On-screen Show (4:3)</PresentationFormat>
  <Paragraphs>139</Paragraphs>
  <Slides>31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Arial Mon</vt:lpstr>
      <vt:lpstr>Calibri</vt:lpstr>
      <vt:lpstr>Calibri Light</vt:lpstr>
      <vt:lpstr>Gill Sans MT</vt:lpstr>
      <vt:lpstr>Symbol</vt:lpstr>
      <vt:lpstr>Times New Roman</vt:lpstr>
      <vt:lpstr>Wingdings</vt:lpstr>
      <vt:lpstr>Retrospect</vt:lpstr>
      <vt:lpstr>    Баяндэлгэр сумын ЭМТ </vt:lpstr>
      <vt:lpstr>PowerPoint Presentation</vt:lpstr>
      <vt:lpstr>Эмнэлгийн тусламж үйлчилгээний  тоон үзүүлэлтүүд </vt:lpstr>
      <vt:lpstr>Урьдчилан сэргийлэх эрт илрүүлэг / 2018-2021он / </vt:lpstr>
      <vt:lpstr>Зонхилон тохиолдох 5 өвчлөл</vt:lpstr>
      <vt:lpstr>Нас баралтыг тэргүүлж байгаа өвчин</vt:lpstr>
      <vt:lpstr>Элэгний хавдрын нас баралт </vt:lpstr>
      <vt:lpstr>Хүүхдийн тусламж үйлчилгээ</vt:lpstr>
      <vt:lpstr>PowerPoint Presentation</vt:lpstr>
      <vt:lpstr>Эх барих эмэгтэйчүүдийн чиглэлээр: </vt:lpstr>
      <vt:lpstr>Оношлогооны чиглэлээр хийгдсэн ажил</vt:lpstr>
      <vt:lpstr>PowerPoint Presentation</vt:lpstr>
      <vt:lpstr>PowerPoint Presentation</vt:lpstr>
      <vt:lpstr>Дархлаажуулалт </vt:lpstr>
      <vt:lpstr>1-р тун нийт -3603 буюу 95.6% 2-р тун нийт-3587 буюу 95.1% 3-р тун нийт- 1872 буюу 61.7 % 4-р тун нийт -114 буюу 6%</vt:lpstr>
      <vt:lpstr>Сүрьеэгийн тусламж үйлчилгээ</vt:lpstr>
      <vt:lpstr>PowerPoint Presentation</vt:lpstr>
      <vt:lpstr>Үндэсний хөтөлбөр – 7  Аймгийн дэд хөтөлбөр – 4 </vt:lpstr>
      <vt:lpstr>Элэг бүтэн Монгол хөтөлбөр </vt:lpstr>
      <vt:lpstr>Ковидын нөхцөл байдал </vt:lpstr>
      <vt:lpstr>PowerPoint Presentation</vt:lpstr>
      <vt:lpstr>2021 оны төсвийн зарцуулалтын тайлан</vt:lpstr>
      <vt:lpstr>Ковидтой холбоотой ЭМД-аас авсан санхүүжилт</vt:lpstr>
      <vt:lpstr>Ажилчдын нийгмийн баталгааг хангах чиглэлээр хийсэн ажил</vt:lpstr>
      <vt:lpstr>PowerPoint Presentation</vt:lpstr>
      <vt:lpstr>2021 оны хөрөнгө оруулалт/</vt:lpstr>
      <vt:lpstr>PowerPoint Presentation</vt:lpstr>
      <vt:lpstr>PowerPoint Presentation</vt:lpstr>
      <vt:lpstr>PowerPoint Presentation</vt:lpstr>
      <vt:lpstr>Цаашид хийхээр төлөвлөж  байгаа  ажил</vt:lpstr>
      <vt:lpstr>Анхаарал хандуулсан та бүхэнд  баярлалаа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Баяндэлгэр сумын ЭМТ-ийн танилцуулга</dc:title>
  <dc:creator>admin</dc:creator>
  <cp:lastModifiedBy>User</cp:lastModifiedBy>
  <cp:revision>236</cp:revision>
  <dcterms:created xsi:type="dcterms:W3CDTF">2006-08-16T00:00:00Z</dcterms:created>
  <dcterms:modified xsi:type="dcterms:W3CDTF">2022-03-18T04:37:28Z</dcterms:modified>
</cp:coreProperties>
</file>