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25"/>
  </p:notesMasterIdLst>
  <p:sldIdLst>
    <p:sldId id="340" r:id="rId2"/>
    <p:sldId id="326" r:id="rId3"/>
    <p:sldId id="327" r:id="rId4"/>
    <p:sldId id="328" r:id="rId5"/>
    <p:sldId id="329" r:id="rId6"/>
    <p:sldId id="258" r:id="rId7"/>
    <p:sldId id="259" r:id="rId8"/>
    <p:sldId id="260" r:id="rId9"/>
    <p:sldId id="289" r:id="rId10"/>
    <p:sldId id="334" r:id="rId11"/>
    <p:sldId id="333" r:id="rId12"/>
    <p:sldId id="337" r:id="rId13"/>
    <p:sldId id="338" r:id="rId14"/>
    <p:sldId id="335" r:id="rId15"/>
    <p:sldId id="339" r:id="rId16"/>
    <p:sldId id="317" r:id="rId17"/>
    <p:sldId id="322" r:id="rId18"/>
    <p:sldId id="323" r:id="rId19"/>
    <p:sldId id="325" r:id="rId20"/>
    <p:sldId id="330" r:id="rId21"/>
    <p:sldId id="331" r:id="rId22"/>
    <p:sldId id="332" r:id="rId23"/>
    <p:sldId id="30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22EB19-41F4-439C-9BA1-D46E904A3866}">
          <p14:sldIdLst>
            <p14:sldId id="340"/>
            <p14:sldId id="326"/>
            <p14:sldId id="327"/>
            <p14:sldId id="328"/>
            <p14:sldId id="329"/>
            <p14:sldId id="258"/>
            <p14:sldId id="259"/>
            <p14:sldId id="260"/>
            <p14:sldId id="289"/>
            <p14:sldId id="334"/>
            <p14:sldId id="333"/>
            <p14:sldId id="337"/>
            <p14:sldId id="338"/>
            <p14:sldId id="335"/>
            <p14:sldId id="339"/>
            <p14:sldId id="317"/>
            <p14:sldId id="322"/>
            <p14:sldId id="323"/>
            <p14:sldId id="325"/>
            <p14:sldId id="330"/>
            <p14:sldId id="331"/>
            <p14:sldId id="332"/>
          </p14:sldIdLst>
        </p14:section>
        <p14:section name="Untitled Section" id="{16DE5160-D152-4204-A3DD-2587D6E02987}">
          <p14:sldIdLst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1" autoAdjust="0"/>
    <p:restoredTop sz="86609" autoAdjust="0"/>
  </p:normalViewPr>
  <p:slideViewPr>
    <p:cSldViewPr>
      <p:cViewPr varScale="1">
        <p:scale>
          <a:sx n="76" d="100"/>
          <a:sy n="76" d="100"/>
        </p:scale>
        <p:origin x="1565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mn-MN"/>
              <a:t>БИЕИЙН</a:t>
            </a:r>
            <a:r>
              <a:rPr lang="mn-MN" baseline="0"/>
              <a:t> БАЙДАЛ </a:t>
            </a:r>
            <a:endParaRPr lang="en-US"/>
          </a:p>
        </c:rich>
      </c:tx>
      <c:layout>
        <c:manualLayout>
          <c:xMode val="edge"/>
          <c:yMode val="edge"/>
          <c:x val="0.29596031851950705"/>
          <c:y val="1.6339873485634677E-3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200498242804399E-2"/>
          <c:y val="0.23519202181874885"/>
          <c:w val="0.82528261933360025"/>
          <c:h val="0.7181780963867264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Lbls>
            <c:dLbl>
              <c:idx val="2"/>
              <c:tx>
                <c:rich>
                  <a:bodyPr/>
                  <a:lstStyle/>
                  <a:p>
                    <a:pPr>
                      <a:defRPr sz="1400" b="1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mn-MN" sz="1400" b="1"/>
                      <a:t>хүнд
5%</a:t>
                    </a:r>
                    <a:endParaRPr lang="mn-MN" sz="1200" b="1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05-4C1C-8540-A516761451E0}"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400" b="1">
                      <a:latin typeface="Arial" pitchFamily="34" charset="0"/>
                      <a:cs typeface="Arial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805-4C1C-8540-A516761451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хөнгөн</c:v>
                </c:pt>
                <c:pt idx="1">
                  <c:v>хүндэвтэр</c:v>
                </c:pt>
                <c:pt idx="2">
                  <c:v>хүнд</c:v>
                </c:pt>
                <c:pt idx="3">
                  <c:v>нэн хүнд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38</c:v>
                </c:pt>
                <c:pt idx="1">
                  <c:v>76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05-4C1C-8540-A516761451E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475308641975315E-2"/>
          <c:y val="9.8978272690253985E-2"/>
          <c:w val="0.84104938271604934"/>
          <c:h val="0.8132675852630699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layout>
                <c:manualLayout>
                  <c:x val="-0.23474944104209197"/>
                  <c:y val="-0.28164923133485625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/>
                      <a:t>1 тун 
</a:t>
                    </a:r>
                    <a:r>
                      <a:rPr lang="ru-RU" sz="1800" b="1" dirty="0" smtClean="0"/>
                      <a:t>2371\2286 </a:t>
                    </a:r>
                    <a:r>
                      <a:rPr lang="ru-RU" sz="1800" b="1" dirty="0" err="1" smtClean="0"/>
                      <a:t>буюу</a:t>
                    </a:r>
                    <a:r>
                      <a:rPr lang="ru-RU" sz="1800" b="1" dirty="0" smtClean="0"/>
                      <a:t> 96,4%</a:t>
                    </a:r>
                    <a:endParaRPr lang="ru-RU" sz="2400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E0-4381-8009-CEB6F1A7707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1800" b="1" dirty="0" smtClean="0"/>
                      <a:t>2 тун 2231\2234 </a:t>
                    </a:r>
                    <a:r>
                      <a:rPr lang="ru-RU" sz="1800" b="1" dirty="0"/>
                      <a:t>
</a:t>
                    </a:r>
                    <a:r>
                      <a:rPr lang="ru-RU" sz="1800" b="1" dirty="0" err="1" smtClean="0"/>
                      <a:t>буюу</a:t>
                    </a:r>
                    <a:r>
                      <a:rPr lang="ru-RU" sz="1800" b="1" dirty="0" smtClean="0"/>
                      <a:t> 94%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E0-4381-8009-CEB6F1A7707C}"/>
                </c:ext>
              </c:extLst>
            </c:dLbl>
            <c:dLbl>
              <c:idx val="2"/>
              <c:layout>
                <c:manualLayout>
                  <c:x val="0.10803928001646854"/>
                  <c:y val="0.1014023847313049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/>
                      <a:t>3 тун 
</a:t>
                    </a:r>
                    <a:r>
                      <a:rPr lang="ru-RU" sz="1800" b="1" dirty="0" smtClean="0"/>
                      <a:t>2371\1166</a:t>
                    </a:r>
                    <a:r>
                      <a:rPr lang="ru-RU" sz="1800" b="1" baseline="0" dirty="0" smtClean="0"/>
                      <a:t> </a:t>
                    </a:r>
                    <a:r>
                      <a:rPr lang="ru-RU" sz="1800" b="1" baseline="0" dirty="0" err="1" smtClean="0"/>
                      <a:t>буюу</a:t>
                    </a:r>
                    <a:r>
                      <a:rPr lang="ru-RU" sz="1800" b="1" baseline="0" dirty="0" smtClean="0"/>
                      <a:t> 59</a:t>
                    </a:r>
                    <a:r>
                      <a:rPr lang="ru-RU" sz="1800" b="1" dirty="0" smtClean="0"/>
                      <a:t>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E0-4381-8009-CEB6F1A770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 тун </c:v>
                </c:pt>
                <c:pt idx="1">
                  <c:v>2 тун </c:v>
                </c:pt>
                <c:pt idx="2">
                  <c:v>3 тун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E0-4381-8009-CEB6F1A7707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CB943-9DB1-4BA3-8ABC-3A8B0FB5321C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E74B7-0AD7-4F3F-9D03-C0FCABD6D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75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E74B7-0AD7-4F3F-9D03-C0FCABD6DD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4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88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39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3564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11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53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794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4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42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1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345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7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4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8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4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24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7209E-45D7-4403-ABAC-C0EA086CC649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2D76719-6677-4A37-9677-3F334076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37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6892"/>
            <a:ext cx="8839200" cy="6781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10800000" flipV="1">
            <a:off x="762000" y="5118556"/>
            <a:ext cx="79248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mn-MN" sz="28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ДАРЬГАНГА СУМЫН ЭРҮҮЛ МЭНДИЙН </a:t>
            </a:r>
            <a:r>
              <a:rPr lang="mn-MN" sz="280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ТӨВ 2021 ОНЫ ҮЙЛ АЖИЛЛАГААНЫ ТОВЧ ТАЙЛАН </a:t>
            </a:r>
            <a:endParaRPr lang="mn-MN" sz="280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2193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162800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КОРОНАВИРУСТ ЦАР ТАХЛЫН ҮЕИЙН ҮЙЛ АЖИЛЛАГАА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7696202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mn-MN" sz="2400" dirty="0"/>
              <a:t>2019 оны 11 сараас 2021 оны 08 сар хүртлэх хугацаанд тус сум нь  байнгын -1 , хөдөлгөөнд  - 3 пост тогтмол ажиллаж , тандалт судалгааг тасралтгүй хийж, голомттой бүс нутгаас ирж буй иргэдэд түргэвчилсэн шинжилгээг тавьсан үүний үр </a:t>
            </a:r>
            <a:r>
              <a:rPr lang="mn-MN" sz="2400" dirty="0" smtClean="0"/>
              <a:t>2021 </a:t>
            </a:r>
            <a:r>
              <a:rPr lang="mn-MN" sz="2400" dirty="0"/>
              <a:t>оны 9 сараас </a:t>
            </a:r>
            <a:r>
              <a:rPr lang="mn-MN" sz="2400" dirty="0" smtClean="0"/>
              <a:t>8-нийг хүртэл Дарьганга сум нь    </a:t>
            </a:r>
            <a:r>
              <a:rPr lang="mn-MN" sz="2400" dirty="0"/>
              <a:t>НОГООН БҮС –ийн түвшинд </a:t>
            </a:r>
            <a:r>
              <a:rPr lang="mn-MN" sz="2400" dirty="0" smtClean="0"/>
              <a:t>байсан.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4066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457200"/>
            <a:ext cx="7696201" cy="558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n-MN" sz="2400" dirty="0" smtClean="0"/>
              <a:t>Сумын ЕБС-ийн дотуур байр , ахмадын өргөөнд 17 ортой тусгаарлан ажиглах байр бэлтгэсэн . Мөн эрүүл мэндийн төвийн 2-р байранд 15 ортой тусгаарлан эмчлэх байр бэлтгэн , иргэдийг тусгаарлан ажиглах , эмчилэх байрыг бэлтгэн ажилласан </a:t>
            </a:r>
          </a:p>
          <a:p>
            <a:pPr marL="0" indent="0">
              <a:buNone/>
            </a:pPr>
            <a:r>
              <a:rPr lang="mn-MN" sz="2400" dirty="0"/>
              <a:t>2021 оны 6 сараас 9 </a:t>
            </a:r>
            <a:r>
              <a:rPr lang="mn-MN" sz="2400" dirty="0" smtClean="0"/>
              <a:t>–ний өдөр Коронавируст </a:t>
            </a:r>
            <a:r>
              <a:rPr lang="mn-MN" sz="2400" dirty="0"/>
              <a:t>\</a:t>
            </a:r>
            <a:r>
              <a:rPr lang="en-US" sz="2400" dirty="0" err="1"/>
              <a:t>covid</a:t>
            </a:r>
            <a:r>
              <a:rPr lang="mn-MN" sz="2400" dirty="0"/>
              <a:t>-</a:t>
            </a:r>
            <a:r>
              <a:rPr lang="en-US" sz="2400" dirty="0"/>
              <a:t>19 </a:t>
            </a:r>
            <a:r>
              <a:rPr lang="mn-MN" sz="2400" dirty="0"/>
              <a:t>\</a:t>
            </a:r>
            <a:r>
              <a:rPr lang="en-US" sz="2400" dirty="0"/>
              <a:t> </a:t>
            </a:r>
            <a:r>
              <a:rPr lang="mn-MN" sz="2400" dirty="0" smtClean="0"/>
              <a:t> халдварын анхны тохиолдол бүртгэгдэж АНЭ-т эмчилсэн. </a:t>
            </a:r>
          </a:p>
          <a:p>
            <a:pPr marL="0" indent="0">
              <a:buNone/>
            </a:pP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 сард Ард </a:t>
            </a:r>
            <a:r>
              <a:rPr lang="mn-MN" sz="2400" dirty="0">
                <a:latin typeface="Arial" panose="020B0604020202020204" pitchFamily="34" charset="0"/>
                <a:cs typeface="Arial" panose="020B0604020202020204" pitchFamily="34" charset="0"/>
              </a:rPr>
              <a:t>иргэдийг халдвараас урьдчилан сэргийлэх зорилгоор “НЭГ ӨРХ-НЭГ ИРГЭН ШИНЖИЛГЭЭГ ” сумын ЭМТ , сумын ОК хамтран зохион байгуулж ажилласан гүйцэтгэл 86%-тай .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mn-MN" dirty="0"/>
          </a:p>
          <a:p>
            <a:endParaRPr lang="mn-MN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041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762000"/>
            <a:ext cx="7315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4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609600"/>
            <a:ext cx="7620001" cy="543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n-MN" sz="4400" dirty="0"/>
              <a:t>Коронавирус </a:t>
            </a:r>
            <a:r>
              <a:rPr lang="mn-MN" sz="4400" dirty="0" smtClean="0"/>
              <a:t>халдвараар </a:t>
            </a:r>
            <a:r>
              <a:rPr lang="mn-MN" sz="4400" dirty="0"/>
              <a:t>х</a:t>
            </a:r>
            <a:r>
              <a:rPr lang="mn-MN" sz="4400" dirty="0" smtClean="0"/>
              <a:t>эвтэн </a:t>
            </a:r>
            <a:r>
              <a:rPr lang="mn-MN" sz="4400" dirty="0"/>
              <a:t>эмчлүүлсэн </a:t>
            </a:r>
            <a:r>
              <a:rPr lang="mn-MN" sz="4400" dirty="0" smtClean="0"/>
              <a:t> </a:t>
            </a:r>
            <a:r>
              <a:rPr lang="mn-MN" sz="4400" dirty="0"/>
              <a:t>-</a:t>
            </a:r>
            <a:r>
              <a:rPr lang="mn-MN" sz="4400" dirty="0" smtClean="0"/>
              <a:t>126 хүн , </a:t>
            </a:r>
            <a:r>
              <a:rPr lang="mn-MN" sz="4400" dirty="0"/>
              <a:t>гэрийн багцийн тусламж үйлчилгээнд </a:t>
            </a:r>
            <a:r>
              <a:rPr lang="mn-MN" sz="4400" dirty="0" smtClean="0"/>
              <a:t> </a:t>
            </a:r>
            <a:r>
              <a:rPr lang="mn-MN" sz="4400" dirty="0"/>
              <a:t>-  </a:t>
            </a:r>
            <a:r>
              <a:rPr lang="mn-MN" sz="4400" dirty="0" smtClean="0"/>
              <a:t>277 хүн эмчлэгдэн гарч , багийн эмчийн хяналтанд шилжсэн.</a:t>
            </a:r>
            <a:endParaRPr lang="mn-MN" sz="44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72674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685800"/>
            <a:ext cx="7467601" cy="5355563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pPr marL="0" indent="0">
              <a:buNone/>
            </a:pPr>
            <a:endParaRPr lang="mn-MN" dirty="0" smtClean="0"/>
          </a:p>
          <a:p>
            <a:pPr marL="0" indent="0">
              <a:buNone/>
            </a:pPr>
            <a:endParaRPr lang="mn-MN" dirty="0"/>
          </a:p>
          <a:p>
            <a:pPr marL="0" indent="0">
              <a:buNone/>
            </a:pPr>
            <a:endParaRPr lang="mn-MN" dirty="0" smtClean="0"/>
          </a:p>
          <a:p>
            <a:pPr marL="0" indent="0">
              <a:buNone/>
            </a:pPr>
            <a:endParaRPr lang="mn-MN" dirty="0"/>
          </a:p>
          <a:p>
            <a:pPr marL="0" indent="0">
              <a:buNone/>
            </a:pPr>
            <a:endParaRPr lang="mn-MN" dirty="0" smtClean="0"/>
          </a:p>
          <a:p>
            <a:pPr marL="0" indent="0">
              <a:buNone/>
            </a:pPr>
            <a:endParaRPr lang="mn-MN" dirty="0" smtClean="0"/>
          </a:p>
          <a:p>
            <a:pPr marL="0" indent="0">
              <a:buNone/>
            </a:pPr>
            <a:endParaRPr lang="mn-MN" dirty="0"/>
          </a:p>
          <a:p>
            <a:pPr marL="0" indent="0">
              <a:buNone/>
            </a:pPr>
            <a:endParaRPr lang="mn-MN" dirty="0" smtClean="0"/>
          </a:p>
          <a:p>
            <a:pPr marL="0" indent="0">
              <a:buNone/>
            </a:pPr>
            <a:r>
              <a:rPr lang="mn-MN" sz="2800" dirty="0" smtClean="0"/>
              <a:t>АНЭ-ийн </a:t>
            </a:r>
            <a:r>
              <a:rPr lang="mn-MN" sz="2800" dirty="0"/>
              <a:t>эмнэлзүйн зөвлөх багаас зөвөлгөө авч ажилласан</a:t>
            </a:r>
            <a:r>
              <a:rPr lang="mn-MN" sz="2800" dirty="0" smtClean="0"/>
              <a:t>. Үүний үр дүнд тус эмнэлэг нь хүндрэл , нас баралтгүй ажиллаж байна. </a:t>
            </a:r>
            <a:endParaRPr lang="en-US" sz="2800" dirty="0"/>
          </a:p>
          <a:p>
            <a:pPr marL="0" indent="0">
              <a:buNone/>
            </a:pPr>
            <a:r>
              <a:rPr lang="mn-MN" sz="2800" dirty="0"/>
              <a:t> </a:t>
            </a:r>
            <a:endParaRPr lang="en-US" sz="2800" dirty="0"/>
          </a:p>
          <a:p>
            <a:pPr marL="0" indent="0">
              <a:buNone/>
            </a:pPr>
            <a:endParaRPr lang="mn-MN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95482396"/>
              </p:ext>
            </p:extLst>
          </p:nvPr>
        </p:nvGraphicFramePr>
        <p:xfrm>
          <a:off x="609597" y="228600"/>
          <a:ext cx="7467601" cy="3886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0740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685800"/>
            <a:ext cx="7848601" cy="535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n-MN" sz="2400" dirty="0">
                <a:latin typeface="Arial" panose="020B0604020202020204" pitchFamily="34" charset="0"/>
                <a:cs typeface="Arial" panose="020B0604020202020204" pitchFamily="34" charset="0"/>
              </a:rPr>
              <a:t>Коронавируст цар тахалтай холбоотойгоор Сүхбаатар аймгийн Давсан бадрахын постонд -1 бага эмч 1 лаборант , Мөнххаан суманд -1 их эмч , онгон ,наран суманд -1 сувилагч сумын эмнэлгийн улаан бүсэд эмнэлгийн дунд мэргэжилтэн эмч, сувилагч нар дайчлагдан ажиллаж </a:t>
            </a: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ирсэн.</a:t>
            </a:r>
          </a:p>
          <a:p>
            <a:pPr marL="0" indent="0">
              <a:buNone/>
            </a:pPr>
            <a:r>
              <a:rPr lang="mn-MN" sz="2400" dirty="0" smtClean="0"/>
              <a:t>Эрүүл </a:t>
            </a:r>
            <a:r>
              <a:rPr lang="mn-MN" sz="2400" dirty="0"/>
              <a:t>мэндийн ажилтаны </a:t>
            </a:r>
            <a:r>
              <a:rPr lang="en-US" sz="2400" dirty="0" smtClean="0"/>
              <a:t>2</a:t>
            </a:r>
            <a:r>
              <a:rPr lang="mn-MN" sz="2400" dirty="0" smtClean="0"/>
              <a:t>4</a:t>
            </a:r>
            <a:r>
              <a:rPr lang="en-US" sz="2400" dirty="0" smtClean="0"/>
              <a:t>\</a:t>
            </a:r>
            <a:r>
              <a:rPr lang="mn-MN" sz="2400" dirty="0" smtClean="0"/>
              <a:t>21  </a:t>
            </a:r>
            <a:r>
              <a:rPr lang="mn-MN" sz="2400" dirty="0"/>
              <a:t>буюу </a:t>
            </a:r>
            <a:r>
              <a:rPr lang="mn-MN" sz="2400" dirty="0" smtClean="0"/>
              <a:t>87</a:t>
            </a:r>
            <a:r>
              <a:rPr lang="en-US" sz="2400" dirty="0" smtClean="0"/>
              <a:t>.</a:t>
            </a:r>
            <a:r>
              <a:rPr lang="mn-MN" sz="2400" dirty="0"/>
              <a:t>2%  нь ковид-19 халдвараар өвчилсөн байна. Тусгаарлан эмчлэх байранд давхардсан тоогоор  их </a:t>
            </a:r>
            <a:r>
              <a:rPr lang="mn-MN" sz="2400" dirty="0" smtClean="0"/>
              <a:t>эмч-8 </a:t>
            </a:r>
            <a:r>
              <a:rPr lang="mn-MN" sz="2400" dirty="0"/>
              <a:t>, бага </a:t>
            </a:r>
            <a:r>
              <a:rPr lang="mn-MN" sz="2400" dirty="0" smtClean="0"/>
              <a:t>-6 </a:t>
            </a:r>
            <a:r>
              <a:rPr lang="mn-MN" sz="2400" dirty="0"/>
              <a:t>, сувилагч – </a:t>
            </a:r>
            <a:r>
              <a:rPr lang="mn-MN" sz="2400" dirty="0" smtClean="0"/>
              <a:t>15 </a:t>
            </a:r>
            <a:r>
              <a:rPr lang="mn-MN" sz="2400" dirty="0"/>
              <a:t>удаа , туслах сувилагч – </a:t>
            </a:r>
            <a:r>
              <a:rPr lang="mn-MN" sz="2400" dirty="0" smtClean="0"/>
              <a:t>15 </a:t>
            </a:r>
            <a:r>
              <a:rPr lang="mn-MN" sz="2400" dirty="0"/>
              <a:t>удаа голомтонд орж ажилласан байна. </a:t>
            </a: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2030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04800"/>
            <a:ext cx="7178041" cy="1625600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>Коронавирусын вакцинжуулалт </a:t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 smtClean="0"/>
              <a:t>,</a:t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/>
              <a:t/>
            </a:r>
            <a:br>
              <a:rPr lang="mn-MN" dirty="0"/>
            </a:br>
            <a:r>
              <a:rPr lang="mn-MN" dirty="0" smtClean="0"/>
              <a:t/>
            </a:r>
            <a:br>
              <a:rPr lang="mn-MN" dirty="0" smtClean="0"/>
            </a:br>
            <a:r>
              <a:rPr lang="mn-MN" dirty="0" smtClean="0"/>
              <a:t>уст </a:t>
            </a:r>
            <a:r>
              <a:rPr lang="mn-MN" dirty="0"/>
              <a:t>халдвараас сэргийлэх дархлаажуулалтын үзүүлэлт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5185581"/>
              </p:ext>
            </p:extLst>
          </p:nvPr>
        </p:nvGraphicFramePr>
        <p:xfrm>
          <a:off x="15240" y="1828800"/>
          <a:ext cx="7772400" cy="4414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400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533400"/>
            <a:ext cx="7620001" cy="5507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mn-MN" sz="3200" dirty="0" smtClean="0"/>
              <a:t>Коронавируст /ковид-19 / халдварт цар тахлын үед </a:t>
            </a:r>
            <a:r>
              <a:rPr lang="mn-MN" sz="3200" dirty="0"/>
              <a:t>45,028,930 </a:t>
            </a:r>
            <a:r>
              <a:rPr lang="mn-MN" sz="3200" dirty="0" smtClean="0"/>
              <a:t>төгрөгний эм, эмнэлгийн хэрэгсэл, урвалж оношлуурын дэмжлэг туслалцааг үзүүлсэн байна. Үүнд : </a:t>
            </a:r>
          </a:p>
          <a:p>
            <a:pPr marL="0" indent="0" algn="ctr">
              <a:buNone/>
            </a:pPr>
            <a:r>
              <a:rPr lang="mn-MN" sz="3200" dirty="0"/>
              <a:t>А</a:t>
            </a:r>
            <a:r>
              <a:rPr lang="mn-MN" sz="3200" dirty="0" smtClean="0"/>
              <a:t>ймгийн ЭМГазар – 29,973,070 төгрөг </a:t>
            </a:r>
          </a:p>
          <a:p>
            <a:pPr marL="0" indent="0" algn="ctr">
              <a:buNone/>
            </a:pPr>
            <a:r>
              <a:rPr lang="mn-MN" sz="3200" dirty="0" smtClean="0"/>
              <a:t> ЗДТГазар , Засаг даргын нөөцөөс -10,157,860 төгрөг </a:t>
            </a:r>
          </a:p>
          <a:p>
            <a:pPr marL="0" indent="0" algn="ctr">
              <a:buNone/>
            </a:pPr>
            <a:r>
              <a:rPr lang="mn-MN" sz="3200" dirty="0"/>
              <a:t>А</a:t>
            </a:r>
            <a:r>
              <a:rPr lang="mn-MN" sz="3200" dirty="0" smtClean="0"/>
              <a:t>рд иргэдээс – 4,898,000 төгрөг</a:t>
            </a:r>
          </a:p>
          <a:p>
            <a:pPr marL="0" indent="0">
              <a:buNone/>
            </a:pPr>
            <a:endParaRPr lang="mn-MN" sz="2400" dirty="0" smtClean="0"/>
          </a:p>
        </p:txBody>
      </p:sp>
    </p:spTree>
    <p:extLst>
      <p:ext uri="{BB962C8B-B14F-4D97-AF65-F5344CB8AC3E}">
        <p14:creationId xmlns:p14="http://schemas.microsoft.com/office/powerpoint/2010/main" val="1297874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</a:t>
            </a:r>
            <a:r>
              <a:rPr lang="mn-MN" dirty="0" smtClean="0"/>
              <a:t>Санхүүжилт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295400"/>
            <a:ext cx="8153401" cy="4745963"/>
          </a:xfrm>
        </p:spPr>
        <p:txBody>
          <a:bodyPr>
            <a:noAutofit/>
          </a:bodyPr>
          <a:lstStyle/>
          <a:p>
            <a:r>
              <a:rPr lang="mn-MN" sz="2400" dirty="0" smtClean="0"/>
              <a:t>Тусгай зориулалтын шилжүүлгийн орлого-417</a:t>
            </a:r>
            <a:r>
              <a:rPr lang="en-US" sz="2400" dirty="0" smtClean="0"/>
              <a:t>,</a:t>
            </a:r>
            <a:r>
              <a:rPr lang="mn-MN" sz="2400" dirty="0" smtClean="0"/>
              <a:t>784</a:t>
            </a:r>
            <a:r>
              <a:rPr lang="en-US" sz="2400" dirty="0" smtClean="0"/>
              <a:t>,</a:t>
            </a:r>
            <a:r>
              <a:rPr lang="mn-MN" sz="2400" dirty="0" smtClean="0"/>
              <a:t>700</a:t>
            </a:r>
            <a:endParaRPr lang="en-US" sz="2400" dirty="0" smtClean="0"/>
          </a:p>
          <a:p>
            <a:r>
              <a:rPr lang="mn-MN" sz="2400" dirty="0" smtClean="0"/>
              <a:t>Нэмэлт санхүүжилтийн орлого-130</a:t>
            </a:r>
            <a:r>
              <a:rPr lang="en-US" sz="2400" dirty="0" smtClean="0"/>
              <a:t>,</a:t>
            </a:r>
            <a:r>
              <a:rPr lang="mn-MN" sz="2400" dirty="0" smtClean="0"/>
              <a:t>028</a:t>
            </a:r>
            <a:r>
              <a:rPr lang="en-US" sz="2400" dirty="0" smtClean="0"/>
              <a:t>,</a:t>
            </a:r>
            <a:r>
              <a:rPr lang="mn-MN" sz="2400" dirty="0" smtClean="0"/>
              <a:t>748</a:t>
            </a:r>
            <a:endParaRPr lang="en-US" sz="2400" dirty="0" smtClean="0"/>
          </a:p>
          <a:p>
            <a:r>
              <a:rPr lang="mn-MN" sz="2400" dirty="0" smtClean="0"/>
              <a:t>Урсгал үйл ажиллагааны санхүүжилт /орон нутаг/-39</a:t>
            </a:r>
            <a:r>
              <a:rPr lang="en-US" sz="2400" dirty="0" smtClean="0"/>
              <a:t>,</a:t>
            </a:r>
            <a:r>
              <a:rPr lang="mn-MN" sz="2400" dirty="0" smtClean="0"/>
              <a:t>935</a:t>
            </a:r>
            <a:r>
              <a:rPr lang="en-US" sz="2400" dirty="0" smtClean="0"/>
              <a:t>,</a:t>
            </a:r>
            <a:r>
              <a:rPr lang="mn-MN" sz="2400" dirty="0" smtClean="0"/>
              <a:t>400</a:t>
            </a:r>
            <a:endParaRPr lang="en-US" sz="2400" dirty="0" smtClean="0"/>
          </a:p>
          <a:p>
            <a:r>
              <a:rPr lang="mn-MN" sz="2400" dirty="0" smtClean="0"/>
              <a:t>Эрүүл мэндийн даатгалын санхүүжилт -29</a:t>
            </a:r>
            <a:r>
              <a:rPr lang="en-US" sz="2400" dirty="0" smtClean="0"/>
              <a:t>,</a:t>
            </a:r>
            <a:r>
              <a:rPr lang="mn-MN" sz="2400" dirty="0" smtClean="0"/>
              <a:t>704</a:t>
            </a:r>
            <a:r>
              <a:rPr lang="en-US" sz="2400" dirty="0" smtClean="0"/>
              <a:t>,</a:t>
            </a:r>
            <a:r>
              <a:rPr lang="mn-MN" sz="2400" dirty="0" smtClean="0"/>
              <a:t>880</a:t>
            </a:r>
            <a:endParaRPr lang="en-US" sz="2400" dirty="0" smtClean="0"/>
          </a:p>
          <a:p>
            <a:r>
              <a:rPr lang="mn-MN" sz="2400" dirty="0" smtClean="0"/>
              <a:t>Нийт 617</a:t>
            </a:r>
            <a:r>
              <a:rPr lang="en-US" sz="2400" dirty="0" smtClean="0"/>
              <a:t>,</a:t>
            </a:r>
            <a:r>
              <a:rPr lang="mn-MN" sz="2400" dirty="0" smtClean="0"/>
              <a:t>453</a:t>
            </a:r>
            <a:r>
              <a:rPr lang="en-US" sz="2400" dirty="0" smtClean="0"/>
              <a:t>,</a:t>
            </a:r>
            <a:r>
              <a:rPr lang="mn-MN" sz="2400" dirty="0" smtClean="0"/>
              <a:t>728 </a:t>
            </a:r>
            <a:endParaRPr lang="en-US" sz="2400" dirty="0" smtClean="0"/>
          </a:p>
          <a:p>
            <a:r>
              <a:rPr lang="mn-MN" sz="2400" dirty="0"/>
              <a:t>Эрүүл </a:t>
            </a:r>
            <a:r>
              <a:rPr lang="mn-MN" sz="2400" dirty="0" smtClean="0"/>
              <a:t>мэндийн </a:t>
            </a:r>
            <a:r>
              <a:rPr lang="mn-MN" sz="2400" dirty="0"/>
              <a:t>даатгалаас </a:t>
            </a:r>
            <a:r>
              <a:rPr lang="mn-MN" sz="2400" dirty="0" smtClean="0"/>
              <a:t>сангаас санхүүждэг 4 </a:t>
            </a:r>
            <a:r>
              <a:rPr lang="mn-MN" sz="2400" dirty="0"/>
              <a:t>төрлийн </a:t>
            </a:r>
            <a:r>
              <a:rPr lang="mn-MN" sz="2400" dirty="0" smtClean="0"/>
              <a:t>тусламж үйлчилгээг  32,376,900 / 29,704,880 </a:t>
            </a:r>
            <a:r>
              <a:rPr lang="mn-MN" sz="2400" dirty="0"/>
              <a:t>төгрөг </a:t>
            </a:r>
            <a:r>
              <a:rPr lang="mn-MN" sz="2400" dirty="0" smtClean="0"/>
              <a:t>буюу 91,7</a:t>
            </a:r>
            <a:r>
              <a:rPr lang="mn-MN" sz="2400" dirty="0"/>
              <a:t>%-тай </a:t>
            </a:r>
            <a:r>
              <a:rPr lang="mn-MN" sz="2400" dirty="0" smtClean="0"/>
              <a:t>гүйцэтгэж сайн ажилласан.</a:t>
            </a:r>
            <a:endParaRPr lang="mn-MN" sz="2400" dirty="0"/>
          </a:p>
        </p:txBody>
      </p:sp>
    </p:spTree>
    <p:extLst>
      <p:ext uri="{BB962C8B-B14F-4D97-AF65-F5344CB8AC3E}">
        <p14:creationId xmlns:p14="http://schemas.microsoft.com/office/powerpoint/2010/main" val="3209232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81200" y="533400"/>
            <a:ext cx="11582400" cy="525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11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3443" y="307381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mn-MN" sz="4000" dirty="0" smtClean="0"/>
              <a:t>ЭРХЭМ ЗОРИЛГО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094" y="1447800"/>
            <a:ext cx="7891306" cy="3880773"/>
          </a:xfrm>
        </p:spPr>
        <p:txBody>
          <a:bodyPr/>
          <a:lstStyle/>
          <a:p>
            <a:pPr marL="0" indent="0">
              <a:buNone/>
            </a:pPr>
            <a:r>
              <a:rPr lang="mn-MN" sz="5400" baseline="-25000" dirty="0">
                <a:latin typeface="Arial" pitchFamily="34" charset="0"/>
                <a:cs typeface="Arial" pitchFamily="34" charset="0"/>
              </a:rPr>
              <a:t>Үйлчлэх хүрээний хүн амд нийгмийн эрүүл мэндийн болон эмнэлгийн анхан шатны тусламж үйлчилгээг жигд хүртээмжтэй чанартай хүргэнэ. </a:t>
            </a:r>
            <a:r>
              <a:rPr lang="en-US" sz="5400" baseline="-25000" dirty="0">
                <a:latin typeface="Arial" pitchFamily="34" charset="0"/>
                <a:cs typeface="Arial" pitchFamily="34" charset="0"/>
              </a:rPr>
              <a:t/>
            </a:r>
            <a:br>
              <a:rPr lang="en-US" sz="5400" baseline="-25000" dirty="0">
                <a:latin typeface="Arial" pitchFamily="34" charset="0"/>
                <a:cs typeface="Arial" pitchFamily="34" charset="0"/>
              </a:rPr>
            </a:br>
            <a:r>
              <a:rPr lang="en-US" sz="4800" baseline="-25000" dirty="0">
                <a:latin typeface="Arial" pitchFamily="34" charset="0"/>
                <a:cs typeface="Arial" pitchFamily="34" charset="0"/>
              </a:rPr>
              <a:t/>
            </a:r>
            <a:br>
              <a:rPr lang="en-US" sz="4800" baseline="-25000" dirty="0">
                <a:latin typeface="Arial" pitchFamily="34" charset="0"/>
                <a:cs typeface="Arial" pitchFamily="34" charset="0"/>
              </a:rPr>
            </a:br>
            <a:endParaRPr lang="mn-MN" sz="48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52400"/>
            <a:ext cx="1027643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90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28600"/>
            <a:ext cx="8001001" cy="1701800"/>
          </a:xfrm>
        </p:spPr>
        <p:txBody>
          <a:bodyPr>
            <a:normAutofit/>
          </a:bodyPr>
          <a:lstStyle/>
          <a:p>
            <a:r>
              <a:rPr lang="mn-M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УИХ гишүүн Ж.Чинбүрэн гишүүний дэмжлэгээр 52.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</a:t>
            </a:r>
            <a:r>
              <a:rPr lang="mn-M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lang="mn-M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төгрөгний үнэ бүхий шүдний иж бүрэн  тоног төхөөрөмжийг хүлээн авч эмчилгээ оношлогооны шинэ техник технологийг нэвтрүүлэн ажиллаж байна.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6182" y="2160588"/>
            <a:ext cx="5175249" cy="3881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429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" y="990600"/>
            <a:ext cx="3755409" cy="4648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8809" y="1021582"/>
            <a:ext cx="4191000" cy="4648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672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457200"/>
            <a:ext cx="7772401" cy="558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n-MN" sz="2000" dirty="0"/>
              <a:t>Сүхбаатар аймгийн Дарьганга сумын иргэдэд шүд, нүүр амны эрүүл мэндийн анхан шатны</a:t>
            </a:r>
            <a:r>
              <a:rPr lang="en-US" sz="2000" dirty="0"/>
              <a:t> </a:t>
            </a:r>
            <a:r>
              <a:rPr lang="mn-MN" sz="2000" dirty="0"/>
              <a:t>тусламж үйлчилгээг үе шаттайгаар тасралтгүй хүргэх, амны хөндийн өвчлөлийг бууруулах,  урьдчилан</a:t>
            </a:r>
            <a:r>
              <a:rPr lang="en-US" sz="2000" dirty="0"/>
              <a:t> </a:t>
            </a:r>
            <a:r>
              <a:rPr lang="mn-MN" sz="2000" dirty="0"/>
              <a:t>сэргийлэх,  эрүүлжүүлэх</a:t>
            </a:r>
            <a:r>
              <a:rPr lang="en-US" sz="2000" dirty="0"/>
              <a:t> </a:t>
            </a:r>
            <a:r>
              <a:rPr lang="mn-MN" sz="2000" dirty="0"/>
              <a:t>зорилгоор Улаанбаатар хот дахь “ОРТОДОНТ ” шүдний эмнэлэгийн шүдний эмчтэй  2021-2024 он хүртэл  улирал тутамд 1 удаа 20 хоног суманд ажиллах гэрээг байгуулсан. </a:t>
            </a:r>
          </a:p>
          <a:p>
            <a:pPr marL="0" indent="0">
              <a:buNone/>
            </a:pPr>
            <a:r>
              <a:rPr lang="mn-MN" sz="2000" dirty="0"/>
              <a:t>Гэрээний дагуу “ОРТОДОНТ ” шүдний эмнэлэгийн шүдний эмч 2021 оны 11 сарын 1-нээс 12 сарын -10 хүртэл тус суманд ажиллаж нийт 5</a:t>
            </a:r>
            <a:r>
              <a:rPr lang="mn-MN" sz="2000" dirty="0" smtClean="0"/>
              <a:t>87 </a:t>
            </a:r>
            <a:r>
              <a:rPr lang="mn-MN" sz="2000" dirty="0"/>
              <a:t>хүнд шүдний үзлэг </a:t>
            </a:r>
            <a:r>
              <a:rPr lang="mn-MN" sz="2000" dirty="0" smtClean="0"/>
              <a:t>хийсэн. Үүнээс насанд хүрэгчид - 187 , 3-18 насны хүүхэд-  400 амны хөндийн оношилгоо , эмчилгээг хийж ажилласан байна. </a:t>
            </a:r>
          </a:p>
          <a:p>
            <a:pPr marL="0" indent="0">
              <a:buNone/>
            </a:pPr>
            <a:r>
              <a:rPr lang="mn-MN" sz="2000" dirty="0"/>
              <a:t>Сумын эрүүл мэндийн төвийн  хүний нөөцийн тасралтгүй байдлыг хангах зорилгоор Дарьганга сумын Засаг даргын нөөцийн сангаас Шүдний их эмч-1 , лаборант – 1 суралцуулж байна. </a:t>
            </a: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mn-MN" sz="2000" dirty="0" smtClean="0"/>
          </a:p>
          <a:p>
            <a:pPr marL="0" indent="0">
              <a:buNone/>
            </a:pPr>
            <a:endParaRPr lang="mn-MN" sz="2000" dirty="0" smtClean="0"/>
          </a:p>
        </p:txBody>
      </p:sp>
    </p:spTree>
    <p:extLst>
      <p:ext uri="{BB962C8B-B14F-4D97-AF65-F5344CB8AC3E}">
        <p14:creationId xmlns:p14="http://schemas.microsoft.com/office/powerpoint/2010/main" val="493777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2400"/>
            <a:ext cx="8686800" cy="6629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20724344" flipH="1">
            <a:off x="1413894" y="2559582"/>
            <a:ext cx="6379316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АНХААРАЛ ТАВЬСАН ТА</a:t>
            </a:r>
            <a:br>
              <a:rPr lang="ru-RU"/>
            </a:br>
            <a:r>
              <a:rPr lang="ru-RU"/>
              <a:t> БҮХЭНД БАЯРЛАЛАА.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5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457200"/>
            <a:ext cx="6858001" cy="55841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mn-MN" sz="2400" b="1" dirty="0">
                <a:latin typeface="Arial" pitchFamily="34" charset="0"/>
                <a:cs typeface="Arial" pitchFamily="34" charset="0"/>
              </a:rPr>
              <a:t>ЗОРИЛТ: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mn-MN" sz="2400" dirty="0">
                <a:latin typeface="Arial" pitchFamily="34" charset="0"/>
                <a:cs typeface="Arial" pitchFamily="34" charset="0"/>
              </a:rPr>
              <a:t>Хүн амд эрүүл мэндийн сургалтыг бүх төрлөөр чанартай зохион байгуулж эрүүл аж төрөх дадал хэвшүүлэх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mn-MN" sz="2400" dirty="0">
                <a:latin typeface="Arial" pitchFamily="34" charset="0"/>
                <a:cs typeface="Arial" pitchFamily="34" charset="0"/>
              </a:rPr>
              <a:t>Хүн амын өвчлөл нас баралтыг бууруулж, дундаж наслалтыг дээшлүүлэх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mn-MN" sz="2400" dirty="0">
                <a:latin typeface="Arial" pitchFamily="34" charset="0"/>
                <a:cs typeface="Arial" pitchFamily="34" charset="0"/>
              </a:rPr>
              <a:t>Эх хүүхдийн эрүүл мэндийг хамгаалахад бүх нийтийн оролцоог дээшлүүлэх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mn-MN" sz="2400" dirty="0">
                <a:latin typeface="Arial" pitchFamily="34" charset="0"/>
                <a:cs typeface="Arial" pitchFamily="34" charset="0"/>
              </a:rPr>
              <a:t>Үйлчлүүлэгчид ээлтэй орчин бүрдүүлэх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mn-MN" sz="2400" dirty="0">
                <a:latin typeface="Arial" pitchFamily="34" charset="0"/>
                <a:cs typeface="Arial" pitchFamily="34" charset="0"/>
              </a:rPr>
              <a:t>Эмч, эмнэлгийн мэргэжилтэний ёс зүйн хэм хэмжээ хариуцлагыг дээшлүүлэх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840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457200"/>
            <a:ext cx="7239001" cy="55841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mn-MN" sz="3200" b="1" dirty="0">
                <a:latin typeface="Arial" pitchFamily="34" charset="0"/>
                <a:cs typeface="Arial" pitchFamily="34" charset="0"/>
              </a:rPr>
              <a:t>ГАЗАРЗҮЙЛ БАЙРЛАЛ, ОНЦЛОГ: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mn-MN" sz="3200" dirty="0">
                <a:latin typeface="Arial" pitchFamily="34" charset="0"/>
                <a:cs typeface="Arial" pitchFamily="34" charset="0"/>
              </a:rPr>
              <a:t>Байгалын цогцолборт газартай аялал жуулчлал хөгжсөн, явуулын хүн ам ихтэй. Жилд дунджаар 1500-2000 орчим харъяаллын бус иргэнд эрүүл мэндийн тусламж үзүүлдэг. Сүхбаатар аймгаас 1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8</a:t>
            </a:r>
            <a:r>
              <a:rPr lang="mn-MN" sz="3200" dirty="0">
                <a:latin typeface="Arial" pitchFamily="34" charset="0"/>
                <a:cs typeface="Arial" pitchFamily="34" charset="0"/>
              </a:rPr>
              <a:t>0 км, Улаанбаатар хотоос 770 км-т алслагдсан. 9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8</a:t>
            </a:r>
            <a:r>
              <a:rPr lang="mn-MN" sz="3200" dirty="0">
                <a:latin typeface="Arial" pitchFamily="34" charset="0"/>
                <a:cs typeface="Arial" pitchFamily="34" charset="0"/>
              </a:rPr>
              <a:t> км-ийн радиуст тусламж үйлчилгээ үзүүлдэг.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10502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457200"/>
            <a:ext cx="7772401" cy="5584163"/>
          </a:xfrm>
        </p:spPr>
        <p:txBody>
          <a:bodyPr/>
          <a:lstStyle/>
          <a:p>
            <a:pPr marL="0" indent="0" algn="ctr">
              <a:buNone/>
            </a:pPr>
            <a:r>
              <a:rPr lang="mn-MN" sz="2400" b="1" dirty="0">
                <a:latin typeface="Arial" pitchFamily="34" charset="0"/>
                <a:cs typeface="Arial" pitchFamily="34" charset="0"/>
              </a:rPr>
              <a:t>БҮТЭЦ ОРОН ТОО </a:t>
            </a:r>
          </a:p>
          <a:p>
            <a:pPr marL="0" indent="0" algn="just">
              <a:buNone/>
            </a:pPr>
            <a:r>
              <a:rPr lang="mn-MN" sz="2400" dirty="0">
                <a:latin typeface="Arial" pitchFamily="34" charset="0"/>
                <a:cs typeface="Arial" pitchFamily="34" charset="0"/>
              </a:rPr>
              <a:t>Дарьганга сумын Эрүүл мэндийн төв нь 4 багийн 954 өрхийн 3194 хүн болон явуулын, отор нүүдлээр яваа  малчидад  5 их </a:t>
            </a:r>
            <a:r>
              <a:rPr lang="mn-MN" sz="2400" dirty="0" smtClean="0">
                <a:latin typeface="Arial" pitchFamily="34" charset="0"/>
                <a:cs typeface="Arial" pitchFamily="34" charset="0"/>
              </a:rPr>
              <a:t>эмч, статистикч бага эмч , </a:t>
            </a:r>
            <a:r>
              <a:rPr lang="mn-MN" sz="2400" dirty="0">
                <a:latin typeface="Arial" pitchFamily="34" charset="0"/>
                <a:cs typeface="Arial" pitchFamily="34" charset="0"/>
              </a:rPr>
              <a:t>эх баригч , </a:t>
            </a:r>
            <a:r>
              <a:rPr lang="mn-MN" sz="2400" dirty="0" smtClean="0">
                <a:latin typeface="Arial" pitchFamily="34" charset="0"/>
                <a:cs typeface="Arial" pitchFamily="34" charset="0"/>
              </a:rPr>
              <a:t>багийн бага </a:t>
            </a:r>
            <a:r>
              <a:rPr lang="mn-MN" sz="2400" dirty="0">
                <a:latin typeface="Arial" pitchFamily="34" charset="0"/>
                <a:cs typeface="Arial" pitchFamily="34" charset="0"/>
              </a:rPr>
              <a:t>эмч, </a:t>
            </a:r>
            <a:r>
              <a:rPr lang="mn-MN" sz="2400" dirty="0" smtClean="0">
                <a:latin typeface="Arial" pitchFamily="34" charset="0"/>
                <a:cs typeface="Arial" pitchFamily="34" charset="0"/>
              </a:rPr>
              <a:t>НЭМ-ажилтан ,  сувилагч-5 , </a:t>
            </a:r>
            <a:r>
              <a:rPr lang="mn-MN" sz="2400" dirty="0">
                <a:latin typeface="Arial" pitchFamily="34" charset="0"/>
                <a:cs typeface="Arial" pitchFamily="34" charset="0"/>
              </a:rPr>
              <a:t>лаборант, вакцинатор сувилагч , туслах сувилагч- 3, тогооч, жолооч, туслах ажилтан, аж ахуй гэсэн нийт 24 хүний бүрэлдэхүүнтэй эрүүл мэндийн анхан шатны эмнэлгийн тусламж үйлчилгээ болон нийгмийн эрүүл мэндийн тусламж үйлчилгээг цаг алдалгүй жигд хүртээмжтэй багаар үзүүлэн ажиллаж байна.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055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341438"/>
          </a:xfrm>
        </p:spPr>
        <p:txBody>
          <a:bodyPr>
            <a:normAutofit fontScale="90000"/>
          </a:bodyPr>
          <a:lstStyle/>
          <a:p>
            <a:pPr algn="ctr"/>
            <a:r>
              <a:rPr lang="mn-MN" b="1" dirty="0" smtClean="0"/>
              <a:t/>
            </a:r>
            <a:br>
              <a:rPr lang="mn-MN" b="1" dirty="0" smtClean="0"/>
            </a:br>
            <a:r>
              <a:rPr lang="mn-MN" b="1" dirty="0" smtClean="0"/>
              <a:t>НЭГ </a:t>
            </a:r>
            <a:r>
              <a:rPr lang="mn-MN" b="1" dirty="0"/>
              <a:t>: ЭМНЭЛГИЙН ЧАНАРЫН ҮЗҮҮЛЭЛТҮҮД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273571"/>
              </p:ext>
            </p:extLst>
          </p:nvPr>
        </p:nvGraphicFramePr>
        <p:xfrm>
          <a:off x="609600" y="1581495"/>
          <a:ext cx="7752080" cy="4133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4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0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3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34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№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Үзүүлэлт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Суурь үзүүлэлт /20</a:t>
                      </a:r>
                      <a:r>
                        <a:rPr lang="en-US" sz="14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  <a:r>
                        <a:rPr lang="mn-MN" sz="1400" b="1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он /</a:t>
                      </a:r>
                      <a:endParaRPr lang="en-US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Хүрэх түвшин /2021 он/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</a:t>
                      </a:r>
                      <a:r>
                        <a:rPr lang="en-US" sz="14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r>
                        <a:rPr lang="mn-MN" sz="14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mn-MN" sz="14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онд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24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Артерийн даралт ихсэх өвчний эрт илрүүлгэнд хамрагдсан 40 ба түүнээс дээш насны хүн амын эзлэх хувь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1058\1058</a:t>
                      </a:r>
                      <a:endParaRPr lang="en-US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100%</a:t>
                      </a:r>
                      <a:endParaRPr lang="en-US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r>
                        <a:rPr lang="en-US" sz="140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r>
                        <a:rPr lang="mn-MN" sz="140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4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 </a:t>
                      </a: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\</a:t>
                      </a:r>
                      <a:r>
                        <a:rPr lang="en-US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1054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100%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24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Чихрийн шижин хэв шинж-2 өвчний эрт илрүүлгэнд хамрагдсан 35 ба түүнээс дээш насны хүн амын эзлэх хувь 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1087\1058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97%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257</a:t>
                      </a:r>
                    </a:p>
                  </a:txBody>
                  <a:tcPr marL="52890" marR="5289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257 </a:t>
                      </a: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\</a:t>
                      </a:r>
                      <a:r>
                        <a:rPr lang="en-US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1054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r>
                        <a:rPr lang="mn-MN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6%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24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3.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Хөхний өмөнгийн эрт илрүүлгийн үзлэгт хамрагдсан 30 ба түүнээс дээш насны эмэгтэйчүүдийн эзлэх хувь 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852\739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86%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639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639 \ </a:t>
                      </a:r>
                      <a:r>
                        <a:rPr lang="en-US" sz="14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510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80%</a:t>
                      </a:r>
                      <a:endParaRPr lang="en-US" sz="14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2890" marR="5289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29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205262"/>
              </p:ext>
            </p:extLst>
          </p:nvPr>
        </p:nvGraphicFramePr>
        <p:xfrm>
          <a:off x="381000" y="304800"/>
          <a:ext cx="8229600" cy="590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4.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Умайн хүзүүний өмөнгийн эрт илрүүлгэнд хамрагдсан 30 ба түүнээс дээш насны эмэгтэйчүүдийн эзлэх хувь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221\211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95.5%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220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220\ </a:t>
                      </a:r>
                      <a:r>
                        <a:rPr lang="mn-MN" sz="14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106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48 </a:t>
                      </a: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6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5.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Óðüäчèëàí </a:t>
                      </a: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ñýðãèéëýõ ¿çëýãèéí õóâü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33.1%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r>
                        <a:rPr lang="en-US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62.</a:t>
                      </a:r>
                      <a:r>
                        <a:rPr lang="en-US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6.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Â âèðóñò õåïàòèòûí ýñðýã ñýðãèéëýõ òàðèëãûí 24 öàãèéí õàìðàëòûí  õóâü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Суурь үзүүлэлтээс дээш 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r>
                        <a:rPr lang="en-US" sz="14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\</a:t>
                      </a:r>
                      <a:r>
                        <a:rPr lang="mn-MN" sz="14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\2 </a:t>
                      </a: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100%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92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7.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Òàâò /ñàõóó, õºõ¿¿ë õàíèàä, òàòðàí, Â õåïàòèò, õåìîôèëþñèíôëþåíçà/ ñýðãèéëýõ òàðèëãûí õàìðàëòûí õóâü /3-р тун/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99%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Суурь үзүүлэлтээс дээш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99%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Óëààíáóðõàí-ãàõàéí õàâäàð-óëààíóóäûí /ÓÃÓ/ ýñðýã ñýðãèéëýõ òàðèëãûí õàìðàëòûí õóâü /2-р тун/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99%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Суурь үзүүлэлтээс дээш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99%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6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Эхийн эндэгдлийн түвшин /100000 амьд төрөлт тутамд/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6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Нялхсын эндэгдлийн түвшин /1000 амьд төрөлт тутамд/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en-US" sz="14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4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95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266959"/>
              </p:ext>
            </p:extLst>
          </p:nvPr>
        </p:nvGraphicFramePr>
        <p:xfrm>
          <a:off x="457200" y="881287"/>
          <a:ext cx="8229600" cy="559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87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Няðàéí эндэгдлийн түвшин /1000 амьд төрөлт тутамд/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5 хүртэлх насны хүүхдийн эндэгдлийн түвшин /1000 амьд төрөлт тутамд/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30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Амьгүй төрөлтийн түвшин /1000 төрөлт тутамд/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Жирэмсний эхний 3 сард хяналтад орсон эхийн эзлэх хувь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9.7%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97%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51\45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88</a:t>
                      </a: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%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ªñâºð íàñíû 1000 ýìýãòýéä íîãäîõ òºðºëòèéí ò¿âøèí 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30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Сүрьеэгийн өвчлөлийн түвшин /10000 хүн амд/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5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17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Вируст гепатитын өвчлөлийн түвшин /10000 хүн амд/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Ç¿ðõ ñóäàñíû </a:t>
                      </a:r>
                      <a:r>
                        <a:rPr lang="mn-MN" sz="12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ºâчëºëººñ </a:t>
                      </a: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øàëòãààëñàí íàñ áàðàëòûí ò¿âøèí /10000 õ¿í àìä /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19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Õîðò õàâäðààñ øàëòãààëñàí íàñ áàðàëòûí ò¿âøèí /10000 õ¿í àìä /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 smtClean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 Àìèà  õîðëîæ íàñ áàðñàí òîõèîëäëûí ò¿âøèí /10000 õ¿í àìä /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45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21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Ñàíàìñàðã¿é õîðäîõ, õîðò áîäèñò ºðòñíººñ øàëòãààëñàí íàñ áàðàëòûí ò¿âøèí  10 000 õ¿í àìä  /Х40-Х49/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22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0-5 насны хүүхдийн түлэгдэлтийн түвшин /10 000 хүүхдэд Т20-Т32/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23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Хүүхдийн зам тээврийн ослын шалтгаант нас баралтын түвшин /10000 хүүхдэд, </a:t>
                      </a:r>
                      <a:r>
                        <a:rPr lang="en-US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V00-V99/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itchFamily="34" charset="0"/>
                          <a:ea typeface="Calibri"/>
                          <a:cs typeface="Arial" pitchFamily="34" charset="0"/>
                        </a:rPr>
                        <a:t>0</a:t>
                      </a:r>
                      <a:endParaRPr lang="en-US" sz="1200" dirty="0">
                        <a:effectLst/>
                        <a:latin typeface="Arial Mon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86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428185"/>
              </p:ext>
            </p:extLst>
          </p:nvPr>
        </p:nvGraphicFramePr>
        <p:xfrm>
          <a:off x="457200" y="685800"/>
          <a:ext cx="8229600" cy="5278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3194506955"/>
                    </a:ext>
                  </a:extLst>
                </a:gridCol>
                <a:gridCol w="2758440">
                  <a:extLst>
                    <a:ext uri="{9D8B030D-6E8A-4147-A177-3AD203B41FA5}">
                      <a16:colId xmlns:a16="http://schemas.microsoft.com/office/drawing/2014/main" val="387651388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46457198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40587371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767650458"/>
                    </a:ext>
                  </a:extLst>
                </a:gridCol>
              </a:tblGrid>
              <a:tr h="561910"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anose="020B0500000000000000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Гэрийн идэвхитэй хяналт</a:t>
                      </a:r>
                      <a:endParaRPr lang="en-US" sz="1100">
                        <a:effectLst/>
                        <a:latin typeface="Arial Mon" panose="020B0500000000000000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25,8%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83.1%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80637"/>
                  </a:ext>
                </a:extLst>
              </a:tr>
              <a:tr h="585343"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anose="020B0500000000000000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0-5 насны хүүхдийн урьдчилан сэргийлэх үзлэг </a:t>
                      </a:r>
                      <a:endParaRPr lang="en-US" sz="1100">
                        <a:effectLst/>
                        <a:latin typeface="Arial Mon" panose="020B0500000000000000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280 </a:t>
                      </a:r>
                      <a:r>
                        <a:rPr lang="mn-MN" dirty="0" smtClean="0"/>
                        <a:t>буюу</a:t>
                      </a:r>
                      <a:r>
                        <a:rPr lang="mn-MN" baseline="0" dirty="0" smtClean="0"/>
                        <a:t> 83</a:t>
                      </a:r>
                      <a:r>
                        <a:rPr lang="en-US" baseline="0" dirty="0" smtClean="0"/>
                        <a:t>%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686296"/>
                  </a:ext>
                </a:extLst>
              </a:tr>
              <a:tr h="836204"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anose="020B0500000000000000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Õ¿íèé íººöèéí õºãæèë, íèéãìèéí áàòàëãààíû õºòºëáºðèéí òóõàéí æèëèéí ¿éë àæèëëàãààíû õýðýãæèëòèéí õóâü</a:t>
                      </a:r>
                      <a:endParaRPr lang="en-US" sz="1100">
                        <a:effectLst/>
                        <a:latin typeface="Arial Mon" panose="020B0500000000000000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гүйцэтгэлээрээ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гүйцэтгэлээрээ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79273"/>
                  </a:ext>
                </a:extLst>
              </a:tr>
              <a:tr h="561910"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anose="020B0500000000000000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Идэвхитэй илрүүлэлтээр илэрсэн БЗДХ-ын тохиолдлын тоо </a:t>
                      </a:r>
                      <a:endParaRPr lang="en-US" sz="1100">
                        <a:effectLst/>
                        <a:latin typeface="Arial Mon" panose="020B0500000000000000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058148"/>
                  </a:ext>
                </a:extLst>
              </a:tr>
              <a:tr h="561910"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anose="020B0500000000000000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Үүнээс эмчилгээнд бүрэн хамрагдсан хүний тоо</a:t>
                      </a:r>
                      <a:endParaRPr lang="en-US" sz="1100">
                        <a:effectLst/>
                        <a:latin typeface="Arial Mon" panose="020B0500000000000000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819374"/>
                  </a:ext>
                </a:extLst>
              </a:tr>
              <a:tr h="561910">
                <a:tc>
                  <a:txBody>
                    <a:bodyPr/>
                    <a:lstStyle/>
                    <a:p>
                      <a:r>
                        <a:rPr lang="en-US" dirty="0" smtClean="0"/>
                        <a:t>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anose="020B0500000000000000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Шинээр ажилд авсан сувилагчийн тоо</a:t>
                      </a:r>
                      <a:endParaRPr lang="en-US" sz="1100">
                        <a:effectLst/>
                        <a:latin typeface="Arial Mon" panose="020B0500000000000000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41198"/>
                  </a:ext>
                </a:extLst>
              </a:tr>
              <a:tr h="561910"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>
                          <a:effectLst/>
                          <a:latin typeface="Arial Mon" panose="020B0500000000000000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Îðîí íóòãààñ áàéð, îðîí ñóóöààð õàíãàñàí ýì÷, ìýðãýæèëòíèé òîî</a:t>
                      </a:r>
                      <a:endParaRPr lang="en-US" sz="1100">
                        <a:effectLst/>
                        <a:latin typeface="Arial Mon" panose="020B0500000000000000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122179"/>
                  </a:ext>
                </a:extLst>
              </a:tr>
              <a:tr h="836204"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n-MN" sz="1200" dirty="0">
                          <a:effectLst/>
                          <a:latin typeface="Arial Mon" panose="020B0500000000000000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Эрүүл мэндийн тусламж үйлчилгээнд орон нутгийн хөгжлийн сангаас зарцуулсан санхүүжилт /чиглэл, төгрөгөөр, хувиар</a:t>
                      </a:r>
                      <a:endParaRPr lang="en-US" sz="1100" dirty="0">
                        <a:effectLst/>
                        <a:latin typeface="Arial Mon" panose="020B0500000000000000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гүйцэтгэлээрээ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mn-MN" dirty="0" smtClean="0"/>
                        <a:t>гүйцэтгэлээрээ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227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85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1319</TotalTime>
  <Words>1303</Words>
  <Application>Microsoft Office PowerPoint</Application>
  <PresentationFormat>On-screen Show (4:3)</PresentationFormat>
  <Paragraphs>240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Mon</vt:lpstr>
      <vt:lpstr>Calibri</vt:lpstr>
      <vt:lpstr>Times New Roman</vt:lpstr>
      <vt:lpstr>Wingdings 3</vt:lpstr>
      <vt:lpstr>Facet</vt:lpstr>
      <vt:lpstr>PowerPoint Presentation</vt:lpstr>
      <vt:lpstr>ЭРХЭМ ЗОРИЛГО</vt:lpstr>
      <vt:lpstr>PowerPoint Presentation</vt:lpstr>
      <vt:lpstr>PowerPoint Presentation</vt:lpstr>
      <vt:lpstr>PowerPoint Presentation</vt:lpstr>
      <vt:lpstr> НЭГ : ЭМНЭЛГИЙН ЧАНАРЫН ҮЗҮҮЛЭЛТҮҮД </vt:lpstr>
      <vt:lpstr>PowerPoint Presentation</vt:lpstr>
      <vt:lpstr>PowerPoint Presentation</vt:lpstr>
      <vt:lpstr>PowerPoint Presentation</vt:lpstr>
      <vt:lpstr>КОРОНАВИРУСТ ЦАР ТАХЛЫН ҮЕИЙН ҮЙЛ АЖИЛЛАГАА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Коронавирусын вакцинжуулалт    ,                               уст халдвараас сэргийлэх дархлаажуулалтын үзүүлэлт   </vt:lpstr>
      <vt:lpstr>PowerPoint Presentation</vt:lpstr>
      <vt:lpstr>               Санхүүжилт</vt:lpstr>
      <vt:lpstr>PowerPoint Presentation</vt:lpstr>
      <vt:lpstr>УИХ гишүүн Ж.Чинбүрэн гишүүний дэмжлэгээр 52.178.500 төгрөгний үнэ бүхий шүдний иж бүрэн  тоног төхөөрөмжийг хүлээн авч эмчилгээ оношлогооны шинэ техник технологийг нэвтрүүлэн ажиллаж байна.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</cp:lastModifiedBy>
  <cp:revision>172</cp:revision>
  <dcterms:created xsi:type="dcterms:W3CDTF">2021-11-22T14:59:17Z</dcterms:created>
  <dcterms:modified xsi:type="dcterms:W3CDTF">2022-03-18T09:40:36Z</dcterms:modified>
</cp:coreProperties>
</file>