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24" r:id="rId1"/>
    <p:sldMasterId id="2147484236" r:id="rId2"/>
    <p:sldMasterId id="2147484248" r:id="rId3"/>
    <p:sldMasterId id="2147484260" r:id="rId4"/>
    <p:sldMasterId id="2147484272" r:id="rId5"/>
    <p:sldMasterId id="2147484296" r:id="rId6"/>
    <p:sldMasterId id="2147484308" r:id="rId7"/>
    <p:sldMasterId id="2147484320" r:id="rId8"/>
    <p:sldMasterId id="2147484332" r:id="rId9"/>
    <p:sldMasterId id="2147484344" r:id="rId10"/>
    <p:sldMasterId id="2147484356" r:id="rId11"/>
    <p:sldMasterId id="2147484368" r:id="rId12"/>
  </p:sldMasterIdLst>
  <p:handoutMasterIdLst>
    <p:handoutMasterId r:id="rId63"/>
  </p:handoutMasterIdLst>
  <p:sldIdLst>
    <p:sldId id="256" r:id="rId13"/>
    <p:sldId id="313" r:id="rId14"/>
    <p:sldId id="314" r:id="rId15"/>
    <p:sldId id="315" r:id="rId16"/>
    <p:sldId id="316" r:id="rId17"/>
    <p:sldId id="302" r:id="rId18"/>
    <p:sldId id="318" r:id="rId19"/>
    <p:sldId id="319" r:id="rId20"/>
    <p:sldId id="320" r:id="rId21"/>
    <p:sldId id="321" r:id="rId22"/>
    <p:sldId id="322" r:id="rId23"/>
    <p:sldId id="325" r:id="rId24"/>
    <p:sldId id="326" r:id="rId25"/>
    <p:sldId id="327" r:id="rId26"/>
    <p:sldId id="331" r:id="rId27"/>
    <p:sldId id="329" r:id="rId28"/>
    <p:sldId id="330" r:id="rId29"/>
    <p:sldId id="323" r:id="rId30"/>
    <p:sldId id="257" r:id="rId31"/>
    <p:sldId id="333" r:id="rId32"/>
    <p:sldId id="368" r:id="rId33"/>
    <p:sldId id="334" r:id="rId34"/>
    <p:sldId id="342" r:id="rId35"/>
    <p:sldId id="366" r:id="rId36"/>
    <p:sldId id="343" r:id="rId37"/>
    <p:sldId id="336" r:id="rId38"/>
    <p:sldId id="344" r:id="rId39"/>
    <p:sldId id="345" r:id="rId40"/>
    <p:sldId id="335" r:id="rId41"/>
    <p:sldId id="346" r:id="rId42"/>
    <p:sldId id="348" r:id="rId43"/>
    <p:sldId id="349" r:id="rId44"/>
    <p:sldId id="353" r:id="rId45"/>
    <p:sldId id="355" r:id="rId46"/>
    <p:sldId id="358" r:id="rId47"/>
    <p:sldId id="360" r:id="rId48"/>
    <p:sldId id="361" r:id="rId49"/>
    <p:sldId id="362" r:id="rId50"/>
    <p:sldId id="363" r:id="rId51"/>
    <p:sldId id="338" r:id="rId52"/>
    <p:sldId id="339" r:id="rId53"/>
    <p:sldId id="341" r:id="rId54"/>
    <p:sldId id="340" r:id="rId55"/>
    <p:sldId id="364" r:id="rId56"/>
    <p:sldId id="369" r:id="rId57"/>
    <p:sldId id="374" r:id="rId58"/>
    <p:sldId id="375" r:id="rId59"/>
    <p:sldId id="376" r:id="rId60"/>
    <p:sldId id="371" r:id="rId61"/>
    <p:sldId id="370" r:id="rId6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9" d="100"/>
          <a:sy n="59" d="100"/>
        </p:scale>
        <p:origin x="-1686" y="-210"/>
      </p:cViewPr>
      <p:guideLst>
        <p:guide orient="horz" pos="2160"/>
        <p:guide pos="2880"/>
      </p:guideLst>
    </p:cSldViewPr>
  </p:slideViewPr>
  <p:notesTextViewPr>
    <p:cViewPr>
      <p:scale>
        <a:sx n="1" d="1"/>
        <a:sy n="1" d="1"/>
      </p:scale>
      <p:origin x="0" y="0"/>
    </p:cViewPr>
  </p:notesTextViewPr>
  <p:sorterViewPr>
    <p:cViewPr>
      <p:scale>
        <a:sx n="62" d="100"/>
        <a:sy n="62" d="100"/>
      </p:scale>
      <p:origin x="0" y="126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slide" Target="slides/slide43.xml"/><Relationship Id="rId63" Type="http://schemas.openxmlformats.org/officeDocument/2006/relationships/handoutMaster" Target="handoutMasters/handout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4.xml"/><Relationship Id="rId29"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slide" Target="slides/slide46.xml"/><Relationship Id="rId66"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61" Type="http://schemas.openxmlformats.org/officeDocument/2006/relationships/slide" Target="slides/slide49.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39.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tableStyles" Target="tableStyles.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8.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Users\admin\Documents\&#1082;&#1086;&#1074;&#1080;&#1076;%20&#1089;&#1072;&#1085;&#1093;&#1199;&#1199;&#1078;&#1080;&#1083;&#1090;%20&#1079;&#1072;&#1088;&#1094;&#1091;&#1091;&#1083;&#1072;&#1083;&#1090;%202021&#1086;&#1085;.xlsx"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1" Type="http://schemas.openxmlformats.org/officeDocument/2006/relationships/oleObject" Target="file:///C:\Users\admin\Documents\&#1082;&#1086;&#1074;&#1080;&#1076;%20&#1089;&#1072;&#1085;&#1093;&#1199;&#1199;&#1078;&#1080;&#1083;&#1090;%20&#1079;&#1072;&#1088;&#1094;&#1091;&#1091;&#1083;&#1072;&#1083;&#1090;%202021&#1086;&#1085;.xlsx" TargetMode="External"/></Relationships>
</file>

<file path=ppt/charts/_rels/chart2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Chart%20in%20Microsoft%20Office%20PowerPoint" TargetMode="Externa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oleObject" Target="Chart%20in%20Microsoft%20Office%20PowerPoint" TargetMode="Externa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oleObject" Target="Chart%20in%20Microsoft%20Office%20PowerPoint"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280842489486012E-2"/>
          <c:y val="4.3321178599203265E-2"/>
          <c:w val="0.85398156140295878"/>
          <c:h val="0.6560233794418584"/>
        </c:manualLayout>
      </c:layout>
      <c:barChart>
        <c:barDir val="col"/>
        <c:grouping val="clustered"/>
        <c:varyColors val="0"/>
        <c:ser>
          <c:idx val="0"/>
          <c:order val="0"/>
          <c:tx>
            <c:strRef>
              <c:f>Sheet1!$B$1</c:f>
              <c:strCache>
                <c:ptCount val="1"/>
                <c:pt idx="0">
                  <c:v>2020 он </c:v>
                </c:pt>
              </c:strCache>
            </c:strRef>
          </c:tx>
          <c:invertIfNegative val="0"/>
          <c:dLbls>
            <c:txPr>
              <a:bodyPr/>
              <a:lstStyle/>
              <a:p>
                <a:pPr>
                  <a:defRPr b="1">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Sheet1!$A$2:$A$5</c:f>
              <c:strCache>
                <c:ptCount val="4"/>
                <c:pt idx="0">
                  <c:v>сүрьеэ</c:v>
                </c:pt>
                <c:pt idx="1">
                  <c:v>Бруцеллёз</c:v>
                </c:pt>
                <c:pt idx="2">
                  <c:v>гепатит</c:v>
                </c:pt>
                <c:pt idx="3">
                  <c:v>коронавирус </c:v>
                </c:pt>
              </c:strCache>
            </c:strRef>
          </c:cat>
          <c:val>
            <c:numRef>
              <c:f>Sheet1!$B$2:$B$5</c:f>
              <c:numCache>
                <c:formatCode>General</c:formatCode>
                <c:ptCount val="4"/>
                <c:pt idx="0">
                  <c:v>5</c:v>
                </c:pt>
                <c:pt idx="1">
                  <c:v>1</c:v>
                </c:pt>
                <c:pt idx="2">
                  <c:v>0</c:v>
                </c:pt>
                <c:pt idx="3">
                  <c:v>0</c:v>
                </c:pt>
              </c:numCache>
            </c:numRef>
          </c:val>
        </c:ser>
        <c:ser>
          <c:idx val="1"/>
          <c:order val="1"/>
          <c:tx>
            <c:strRef>
              <c:f>Sheet1!$C$1</c:f>
              <c:strCache>
                <c:ptCount val="1"/>
                <c:pt idx="0">
                  <c:v>2021 он   </c:v>
                </c:pt>
              </c:strCache>
            </c:strRef>
          </c:tx>
          <c:invertIfNegative val="0"/>
          <c:dLbls>
            <c:dLbl>
              <c:idx val="3"/>
              <c:layout/>
              <c:tx>
                <c:rich>
                  <a:bodyPr/>
                  <a:lstStyle/>
                  <a:p>
                    <a:r>
                      <a:rPr lang="mn-MN" b="1" dirty="0" smtClean="0">
                        <a:latin typeface="Arial" pitchFamily="34" charset="0"/>
                        <a:cs typeface="Arial" pitchFamily="34" charset="0"/>
                      </a:rPr>
                      <a:t>928</a:t>
                    </a:r>
                    <a:endParaRPr lang="en-US" dirty="0"/>
                  </a:p>
                </c:rich>
              </c:tx>
              <c:showLegendKey val="0"/>
              <c:showVal val="1"/>
              <c:showCatName val="0"/>
              <c:showSerName val="0"/>
              <c:showPercent val="0"/>
              <c:showBubbleSize val="0"/>
            </c:dLbl>
            <c:txPr>
              <a:bodyPr/>
              <a:lstStyle/>
              <a:p>
                <a:pPr>
                  <a:defRPr b="1">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Sheet1!$A$2:$A$5</c:f>
              <c:strCache>
                <c:ptCount val="4"/>
                <c:pt idx="0">
                  <c:v>сүрьеэ</c:v>
                </c:pt>
                <c:pt idx="1">
                  <c:v>Бруцеллёз</c:v>
                </c:pt>
                <c:pt idx="2">
                  <c:v>гепатит</c:v>
                </c:pt>
                <c:pt idx="3">
                  <c:v>коронавирус </c:v>
                </c:pt>
              </c:strCache>
            </c:strRef>
          </c:cat>
          <c:val>
            <c:numRef>
              <c:f>Sheet1!$C$2:$C$5</c:f>
              <c:numCache>
                <c:formatCode>General</c:formatCode>
                <c:ptCount val="4"/>
                <c:pt idx="0">
                  <c:v>5</c:v>
                </c:pt>
                <c:pt idx="1">
                  <c:v>1</c:v>
                </c:pt>
                <c:pt idx="2">
                  <c:v>1</c:v>
                </c:pt>
                <c:pt idx="3">
                  <c:v>928</c:v>
                </c:pt>
              </c:numCache>
            </c:numRef>
          </c:val>
        </c:ser>
        <c:dLbls>
          <c:showLegendKey val="0"/>
          <c:showVal val="1"/>
          <c:showCatName val="0"/>
          <c:showSerName val="0"/>
          <c:showPercent val="0"/>
          <c:showBubbleSize val="0"/>
        </c:dLbls>
        <c:gapWidth val="75"/>
        <c:axId val="122375552"/>
        <c:axId val="122381440"/>
      </c:barChart>
      <c:catAx>
        <c:axId val="122375552"/>
        <c:scaling>
          <c:orientation val="minMax"/>
        </c:scaling>
        <c:delete val="0"/>
        <c:axPos val="b"/>
        <c:majorTickMark val="none"/>
        <c:minorTickMark val="none"/>
        <c:tickLblPos val="nextTo"/>
        <c:txPr>
          <a:bodyPr/>
          <a:lstStyle/>
          <a:p>
            <a:pPr>
              <a:defRPr sz="2000" b="1">
                <a:latin typeface="Arial" pitchFamily="34" charset="0"/>
                <a:cs typeface="Arial" pitchFamily="34" charset="0"/>
              </a:defRPr>
            </a:pPr>
            <a:endParaRPr lang="en-US"/>
          </a:p>
        </c:txPr>
        <c:crossAx val="122381440"/>
        <c:crosses val="autoZero"/>
        <c:auto val="1"/>
        <c:lblAlgn val="ctr"/>
        <c:lblOffset val="100"/>
        <c:noMultiLvlLbl val="0"/>
      </c:catAx>
      <c:valAx>
        <c:axId val="122381440"/>
        <c:scaling>
          <c:orientation val="minMax"/>
        </c:scaling>
        <c:delete val="0"/>
        <c:axPos val="l"/>
        <c:numFmt formatCode="General" sourceLinked="1"/>
        <c:majorTickMark val="none"/>
        <c:minorTickMark val="none"/>
        <c:tickLblPos val="nextTo"/>
        <c:txPr>
          <a:bodyPr/>
          <a:lstStyle/>
          <a:p>
            <a:pPr>
              <a:defRPr sz="1600" b="1">
                <a:latin typeface="Arial" pitchFamily="34" charset="0"/>
                <a:cs typeface="Arial" pitchFamily="34" charset="0"/>
              </a:defRPr>
            </a:pPr>
            <a:endParaRPr lang="en-US"/>
          </a:p>
        </c:txPr>
        <c:crossAx val="122375552"/>
        <c:crosses val="autoZero"/>
        <c:crossBetween val="between"/>
      </c:valAx>
    </c:plotArea>
    <c:legend>
      <c:legendPos val="b"/>
      <c:layout>
        <c:manualLayout>
          <c:xMode val="edge"/>
          <c:yMode val="edge"/>
          <c:x val="0.27082104837354265"/>
          <c:y val="0.86339379338368816"/>
          <c:w val="0.47192477189144255"/>
          <c:h val="8.1037799453028816E-2"/>
        </c:manualLayout>
      </c:layout>
      <c:overlay val="0"/>
      <c:txPr>
        <a:bodyPr/>
        <a:lstStyle/>
        <a:p>
          <a:pPr>
            <a:defRPr sz="2000" b="1">
              <a:latin typeface="Arial" pitchFamily="34" charset="0"/>
              <a:cs typeface="Arial"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272609053532319"/>
          <c:y val="4.2301072450283334E-2"/>
          <c:w val="0.8558699244582666"/>
          <c:h val="0.70700043745139862"/>
        </c:manualLayout>
      </c:layout>
      <c:barChart>
        <c:barDir val="col"/>
        <c:grouping val="clustered"/>
        <c:varyColors val="0"/>
        <c:ser>
          <c:idx val="0"/>
          <c:order val="0"/>
          <c:tx>
            <c:strRef>
              <c:f>Sheet1!$B$1</c:f>
              <c:strCache>
                <c:ptCount val="1"/>
                <c:pt idx="0">
                  <c:v>2020 он </c:v>
                </c:pt>
              </c:strCache>
            </c:strRef>
          </c:tx>
          <c:invertIfNegative val="0"/>
          <c:dLbls>
            <c:txPr>
              <a:bodyPr/>
              <a:lstStyle/>
              <a:p>
                <a:pPr>
                  <a:defRPr b="1"/>
                </a:pPr>
                <a:endParaRPr lang="en-US"/>
              </a:p>
            </c:txPr>
            <c:showLegendKey val="0"/>
            <c:showVal val="1"/>
            <c:showCatName val="0"/>
            <c:showSerName val="0"/>
            <c:showPercent val="0"/>
            <c:showBubbleSize val="0"/>
            <c:showLeaderLines val="0"/>
          </c:dLbls>
          <c:cat>
            <c:strRef>
              <c:f>Sheet1!$A$2:$A$4</c:f>
              <c:strCache>
                <c:ptCount val="3"/>
                <c:pt idx="0">
                  <c:v>Түргэн тусламжийн дуудлага </c:v>
                </c:pt>
                <c:pt idx="1">
                  <c:v>Алсын дуудлага</c:v>
                </c:pt>
                <c:pt idx="2">
                  <c:v>осол гэмтлийн дуудлага </c:v>
                </c:pt>
              </c:strCache>
            </c:strRef>
          </c:cat>
          <c:val>
            <c:numRef>
              <c:f>Sheet1!$B$2:$B$4</c:f>
              <c:numCache>
                <c:formatCode>General</c:formatCode>
                <c:ptCount val="3"/>
                <c:pt idx="0">
                  <c:v>474</c:v>
                </c:pt>
                <c:pt idx="1">
                  <c:v>107</c:v>
                </c:pt>
                <c:pt idx="2">
                  <c:v>18</c:v>
                </c:pt>
              </c:numCache>
            </c:numRef>
          </c:val>
        </c:ser>
        <c:ser>
          <c:idx val="1"/>
          <c:order val="1"/>
          <c:tx>
            <c:strRef>
              <c:f>Sheet1!$C$1</c:f>
              <c:strCache>
                <c:ptCount val="1"/>
                <c:pt idx="0">
                  <c:v>202 1он   </c:v>
                </c:pt>
              </c:strCache>
            </c:strRef>
          </c:tx>
          <c:invertIfNegative val="0"/>
          <c:dLbls>
            <c:txPr>
              <a:bodyPr/>
              <a:lstStyle/>
              <a:p>
                <a:pPr>
                  <a:defRPr b="1"/>
                </a:pPr>
                <a:endParaRPr lang="en-US"/>
              </a:p>
            </c:txPr>
            <c:showLegendKey val="0"/>
            <c:showVal val="1"/>
            <c:showCatName val="0"/>
            <c:showSerName val="0"/>
            <c:showPercent val="0"/>
            <c:showBubbleSize val="0"/>
            <c:showLeaderLines val="0"/>
          </c:dLbls>
          <c:cat>
            <c:strRef>
              <c:f>Sheet1!$A$2:$A$4</c:f>
              <c:strCache>
                <c:ptCount val="3"/>
                <c:pt idx="0">
                  <c:v>Түргэн тусламжийн дуудлага </c:v>
                </c:pt>
                <c:pt idx="1">
                  <c:v>Алсын дуудлага</c:v>
                </c:pt>
                <c:pt idx="2">
                  <c:v>осол гэмтлийн дуудлага </c:v>
                </c:pt>
              </c:strCache>
            </c:strRef>
          </c:cat>
          <c:val>
            <c:numRef>
              <c:f>Sheet1!$C$2:$C$4</c:f>
              <c:numCache>
                <c:formatCode>General</c:formatCode>
                <c:ptCount val="3"/>
                <c:pt idx="0">
                  <c:v>521</c:v>
                </c:pt>
                <c:pt idx="1">
                  <c:v>130</c:v>
                </c:pt>
                <c:pt idx="2">
                  <c:v>9</c:v>
                </c:pt>
              </c:numCache>
            </c:numRef>
          </c:val>
        </c:ser>
        <c:dLbls>
          <c:showLegendKey val="0"/>
          <c:showVal val="1"/>
          <c:showCatName val="0"/>
          <c:showSerName val="0"/>
          <c:showPercent val="0"/>
          <c:showBubbleSize val="0"/>
        </c:dLbls>
        <c:gapWidth val="75"/>
        <c:axId val="129121280"/>
        <c:axId val="129143552"/>
      </c:barChart>
      <c:catAx>
        <c:axId val="129121280"/>
        <c:scaling>
          <c:orientation val="minMax"/>
        </c:scaling>
        <c:delete val="0"/>
        <c:axPos val="b"/>
        <c:majorTickMark val="none"/>
        <c:minorTickMark val="none"/>
        <c:tickLblPos val="nextTo"/>
        <c:txPr>
          <a:bodyPr/>
          <a:lstStyle/>
          <a:p>
            <a:pPr>
              <a:defRPr sz="1800" b="1"/>
            </a:pPr>
            <a:endParaRPr lang="en-US"/>
          </a:p>
        </c:txPr>
        <c:crossAx val="129143552"/>
        <c:crosses val="autoZero"/>
        <c:auto val="1"/>
        <c:lblAlgn val="ctr"/>
        <c:lblOffset val="100"/>
        <c:noMultiLvlLbl val="0"/>
      </c:catAx>
      <c:valAx>
        <c:axId val="129143552"/>
        <c:scaling>
          <c:orientation val="minMax"/>
        </c:scaling>
        <c:delete val="0"/>
        <c:axPos val="l"/>
        <c:numFmt formatCode="General" sourceLinked="1"/>
        <c:majorTickMark val="none"/>
        <c:minorTickMark val="none"/>
        <c:tickLblPos val="nextTo"/>
        <c:txPr>
          <a:bodyPr/>
          <a:lstStyle/>
          <a:p>
            <a:pPr>
              <a:defRPr b="1"/>
            </a:pPr>
            <a:endParaRPr lang="en-US"/>
          </a:p>
        </c:txPr>
        <c:crossAx val="129121280"/>
        <c:crosses val="autoZero"/>
        <c:crossBetween val="between"/>
      </c:valAx>
    </c:plotArea>
    <c:legend>
      <c:legendPos val="b"/>
      <c:overlay val="0"/>
      <c:txPr>
        <a:bodyPr/>
        <a:lstStyle/>
        <a:p>
          <a:pPr>
            <a:defRPr sz="24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532241575604751E-2"/>
          <c:y val="8.9149165717698028E-2"/>
          <c:w val="0.90775935701333899"/>
          <c:h val="0.59535029961948671"/>
        </c:manualLayout>
      </c:layout>
      <c:barChart>
        <c:barDir val="col"/>
        <c:grouping val="clustered"/>
        <c:varyColors val="0"/>
        <c:ser>
          <c:idx val="0"/>
          <c:order val="0"/>
          <c:tx>
            <c:strRef>
              <c:f>Sheet1!$B$1</c:f>
              <c:strCache>
                <c:ptCount val="1"/>
                <c:pt idx="0">
                  <c:v>2020 он  </c:v>
                </c:pt>
              </c:strCache>
            </c:strRef>
          </c:tx>
          <c:invertIfNegative val="0"/>
          <c:dLbls>
            <c:txPr>
              <a:bodyPr/>
              <a:lstStyle/>
              <a:p>
                <a:pPr>
                  <a:defRPr sz="2000" b="1"/>
                </a:pPr>
                <a:endParaRPr lang="en-US"/>
              </a:p>
            </c:txPr>
            <c:showLegendKey val="0"/>
            <c:showVal val="1"/>
            <c:showCatName val="0"/>
            <c:showSerName val="0"/>
            <c:showPercent val="0"/>
            <c:showBubbleSize val="0"/>
            <c:showLeaderLines val="0"/>
          </c:dLbls>
          <c:cat>
            <c:strRef>
              <c:f>Sheet1!$A$2:$A$3</c:f>
              <c:strCache>
                <c:ptCount val="2"/>
                <c:pt idx="0">
                  <c:v>0-1 насны </c:v>
                </c:pt>
                <c:pt idx="1">
                  <c:v>1-5 насны</c:v>
                </c:pt>
              </c:strCache>
            </c:strRef>
          </c:cat>
          <c:val>
            <c:numRef>
              <c:f>Sheet1!$B$2:$B$3</c:f>
              <c:numCache>
                <c:formatCode>General</c:formatCode>
                <c:ptCount val="2"/>
                <c:pt idx="0">
                  <c:v>0</c:v>
                </c:pt>
                <c:pt idx="1">
                  <c:v>0</c:v>
                </c:pt>
              </c:numCache>
            </c:numRef>
          </c:val>
        </c:ser>
        <c:ser>
          <c:idx val="1"/>
          <c:order val="1"/>
          <c:tx>
            <c:strRef>
              <c:f>Sheet1!$C$1</c:f>
              <c:strCache>
                <c:ptCount val="1"/>
                <c:pt idx="0">
                  <c:v>2021 он </c:v>
                </c:pt>
              </c:strCache>
            </c:strRef>
          </c:tx>
          <c:invertIfNegative val="0"/>
          <c:dLbls>
            <c:txPr>
              <a:bodyPr/>
              <a:lstStyle/>
              <a:p>
                <a:pPr>
                  <a:defRPr sz="2000" b="1"/>
                </a:pPr>
                <a:endParaRPr lang="en-US"/>
              </a:p>
            </c:txPr>
            <c:showLegendKey val="0"/>
            <c:showVal val="1"/>
            <c:showCatName val="0"/>
            <c:showSerName val="0"/>
            <c:showPercent val="0"/>
            <c:showBubbleSize val="0"/>
            <c:showLeaderLines val="0"/>
          </c:dLbls>
          <c:cat>
            <c:strRef>
              <c:f>Sheet1!$A$2:$A$3</c:f>
              <c:strCache>
                <c:ptCount val="2"/>
                <c:pt idx="0">
                  <c:v>0-1 насны </c:v>
                </c:pt>
                <c:pt idx="1">
                  <c:v>1-5 насны</c:v>
                </c:pt>
              </c:strCache>
            </c:strRef>
          </c:cat>
          <c:val>
            <c:numRef>
              <c:f>Sheet1!$C$2:$C$3</c:f>
              <c:numCache>
                <c:formatCode>General</c:formatCode>
                <c:ptCount val="2"/>
                <c:pt idx="0">
                  <c:v>0</c:v>
                </c:pt>
                <c:pt idx="1">
                  <c:v>0</c:v>
                </c:pt>
              </c:numCache>
            </c:numRef>
          </c:val>
        </c:ser>
        <c:dLbls>
          <c:showLegendKey val="0"/>
          <c:showVal val="1"/>
          <c:showCatName val="0"/>
          <c:showSerName val="0"/>
          <c:showPercent val="0"/>
          <c:showBubbleSize val="0"/>
        </c:dLbls>
        <c:gapWidth val="75"/>
        <c:axId val="122533376"/>
        <c:axId val="122534912"/>
      </c:barChart>
      <c:catAx>
        <c:axId val="122533376"/>
        <c:scaling>
          <c:orientation val="minMax"/>
        </c:scaling>
        <c:delete val="0"/>
        <c:axPos val="b"/>
        <c:majorTickMark val="none"/>
        <c:minorTickMark val="none"/>
        <c:tickLblPos val="nextTo"/>
        <c:txPr>
          <a:bodyPr/>
          <a:lstStyle/>
          <a:p>
            <a:pPr>
              <a:defRPr sz="2400" b="1">
                <a:latin typeface="Arial" pitchFamily="34" charset="0"/>
                <a:cs typeface="Arial" pitchFamily="34" charset="0"/>
              </a:defRPr>
            </a:pPr>
            <a:endParaRPr lang="en-US"/>
          </a:p>
        </c:txPr>
        <c:crossAx val="122534912"/>
        <c:crosses val="autoZero"/>
        <c:auto val="1"/>
        <c:lblAlgn val="ctr"/>
        <c:lblOffset val="100"/>
        <c:noMultiLvlLbl val="0"/>
      </c:catAx>
      <c:valAx>
        <c:axId val="122534912"/>
        <c:scaling>
          <c:orientation val="minMax"/>
        </c:scaling>
        <c:delete val="0"/>
        <c:axPos val="l"/>
        <c:numFmt formatCode="General" sourceLinked="1"/>
        <c:majorTickMark val="none"/>
        <c:minorTickMark val="none"/>
        <c:tickLblPos val="nextTo"/>
        <c:txPr>
          <a:bodyPr/>
          <a:lstStyle/>
          <a:p>
            <a:pPr>
              <a:defRPr b="1"/>
            </a:pPr>
            <a:endParaRPr lang="en-US"/>
          </a:p>
        </c:txPr>
        <c:crossAx val="122533376"/>
        <c:crosses val="autoZero"/>
        <c:crossBetween val="between"/>
      </c:valAx>
    </c:plotArea>
    <c:legend>
      <c:legendPos val="b"/>
      <c:layout>
        <c:manualLayout>
          <c:xMode val="edge"/>
          <c:yMode val="edge"/>
          <c:x val="0.11856200483330599"/>
          <c:y val="0.85970677737195877"/>
          <c:w val="0.74184112060943685"/>
          <c:h val="0.12375860147483612"/>
        </c:manualLayout>
      </c:layout>
      <c:overlay val="0"/>
      <c:txPr>
        <a:bodyPr/>
        <a:lstStyle/>
        <a:p>
          <a:pPr>
            <a:defRPr sz="24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latin typeface="Arial" pitchFamily="34" charset="0"/>
                <a:cs typeface="Arial" pitchFamily="34" charset="0"/>
              </a:defRPr>
            </a:pPr>
            <a:r>
              <a:rPr lang="mn-MN" sz="2400" baseline="0" dirty="0" smtClean="0">
                <a:latin typeface="Arial" pitchFamily="34" charset="0"/>
                <a:cs typeface="Arial" pitchFamily="34" charset="0"/>
              </a:rPr>
              <a:t>НИЙТ НАС </a:t>
            </a:r>
            <a:r>
              <a:rPr lang="mn-MN" sz="2400" baseline="0" dirty="0">
                <a:latin typeface="Arial" pitchFamily="34" charset="0"/>
                <a:cs typeface="Arial" pitchFamily="34" charset="0"/>
              </a:rPr>
              <a:t>БАРАЛТ  </a:t>
            </a:r>
            <a:endParaRPr lang="en-US" sz="2400" dirty="0">
              <a:latin typeface="Arial" pitchFamily="34" charset="0"/>
              <a:cs typeface="Arial" pitchFamily="34" charset="0"/>
            </a:endParaRPr>
          </a:p>
        </c:rich>
      </c:tx>
      <c:layout>
        <c:manualLayout>
          <c:xMode val="edge"/>
          <c:yMode val="edge"/>
          <c:x val="0.34316514711976792"/>
          <c:y val="4.8192771084337352E-2"/>
        </c:manualLayout>
      </c:layout>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7.0315421098678457E-2"/>
          <c:y val="0.17612752817662497"/>
          <c:w val="0.92091264907676007"/>
          <c:h val="0.54602820731745882"/>
        </c:manualLayout>
      </c:layout>
      <c:bar3DChart>
        <c:barDir val="col"/>
        <c:grouping val="clustered"/>
        <c:varyColors val="0"/>
        <c:ser>
          <c:idx val="0"/>
          <c:order val="0"/>
          <c:tx>
            <c:strRef>
              <c:f>Sheet1!$B$2</c:f>
              <c:strCache>
                <c:ptCount val="1"/>
                <c:pt idx="0">
                  <c:v>2020 он </c:v>
                </c:pt>
              </c:strCache>
            </c:strRef>
          </c:tx>
          <c:invertIfNegative val="0"/>
          <c:dLbls>
            <c:dLbl>
              <c:idx val="0"/>
              <c:layout>
                <c:manualLayout>
                  <c:x val="6.379585326953748E-3"/>
                  <c:y val="-1.5686274509803921E-2"/>
                </c:manualLayout>
              </c:layout>
              <c:showLegendKey val="0"/>
              <c:showVal val="1"/>
              <c:showCatName val="0"/>
              <c:showSerName val="0"/>
              <c:showPercent val="0"/>
              <c:showBubbleSize val="0"/>
            </c:dLbl>
            <c:dLbl>
              <c:idx val="1"/>
              <c:layout>
                <c:manualLayout>
                  <c:x val="1.2759170653907496E-2"/>
                  <c:y val="-1.9607843137254829E-2"/>
                </c:manualLayout>
              </c:layout>
              <c:showLegendKey val="0"/>
              <c:showVal val="1"/>
              <c:showCatName val="0"/>
              <c:showSerName val="0"/>
              <c:showPercent val="0"/>
              <c:showBubbleSize val="0"/>
            </c:dLbl>
            <c:txPr>
              <a:bodyPr/>
              <a:lstStyle/>
              <a:p>
                <a:pPr>
                  <a:defRPr sz="2000" b="1">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Sheet1!$A$3:$A$8</c:f>
              <c:strCache>
                <c:ptCount val="6"/>
                <c:pt idx="0">
                  <c:v>Нийт нас баралт</c:v>
                </c:pt>
                <c:pt idx="1">
                  <c:v>осол гэмтлийн</c:v>
                </c:pt>
                <c:pt idx="2">
                  <c:v>Хорт хавдрын </c:v>
                </c:pt>
                <c:pt idx="3">
                  <c:v>эхийн нас баралт</c:v>
                </c:pt>
                <c:pt idx="4">
                  <c:v>эмнэлэгт нас барсан</c:v>
                </c:pt>
                <c:pt idx="5">
                  <c:v>хоног болоогүй </c:v>
                </c:pt>
              </c:strCache>
            </c:strRef>
          </c:cat>
          <c:val>
            <c:numRef>
              <c:f>Sheet1!$B$3:$B$8</c:f>
              <c:numCache>
                <c:formatCode>General</c:formatCode>
                <c:ptCount val="6"/>
                <c:pt idx="0">
                  <c:v>31</c:v>
                </c:pt>
                <c:pt idx="1">
                  <c:v>0</c:v>
                </c:pt>
                <c:pt idx="2">
                  <c:v>13</c:v>
                </c:pt>
                <c:pt idx="3">
                  <c:v>0</c:v>
                </c:pt>
                <c:pt idx="4">
                  <c:v>1</c:v>
                </c:pt>
                <c:pt idx="5">
                  <c:v>0</c:v>
                </c:pt>
              </c:numCache>
            </c:numRef>
          </c:val>
        </c:ser>
        <c:ser>
          <c:idx val="1"/>
          <c:order val="1"/>
          <c:tx>
            <c:strRef>
              <c:f>Sheet1!$C$2</c:f>
              <c:strCache>
                <c:ptCount val="1"/>
                <c:pt idx="0">
                  <c:v>2021 он </c:v>
                </c:pt>
              </c:strCache>
            </c:strRef>
          </c:tx>
          <c:invertIfNegative val="0"/>
          <c:dLbls>
            <c:dLbl>
              <c:idx val="0"/>
              <c:layout>
                <c:manualLayout>
                  <c:x val="1.7012227538543329E-2"/>
                  <c:y val="-7.8431372549019607E-3"/>
                </c:manualLayout>
              </c:layout>
              <c:showLegendKey val="0"/>
              <c:showVal val="1"/>
              <c:showCatName val="0"/>
              <c:showSerName val="0"/>
              <c:showPercent val="0"/>
              <c:showBubbleSize val="0"/>
            </c:dLbl>
            <c:txPr>
              <a:bodyPr/>
              <a:lstStyle/>
              <a:p>
                <a:pPr>
                  <a:defRPr sz="2000" b="1">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Sheet1!$A$3:$A$8</c:f>
              <c:strCache>
                <c:ptCount val="6"/>
                <c:pt idx="0">
                  <c:v>Нийт нас баралт</c:v>
                </c:pt>
                <c:pt idx="1">
                  <c:v>осол гэмтлийн</c:v>
                </c:pt>
                <c:pt idx="2">
                  <c:v>Хорт хавдрын </c:v>
                </c:pt>
                <c:pt idx="3">
                  <c:v>эхийн нас баралт</c:v>
                </c:pt>
                <c:pt idx="4">
                  <c:v>эмнэлэгт нас барсан</c:v>
                </c:pt>
                <c:pt idx="5">
                  <c:v>хоног болоогүй </c:v>
                </c:pt>
              </c:strCache>
            </c:strRef>
          </c:cat>
          <c:val>
            <c:numRef>
              <c:f>Sheet1!$C$3:$C$8</c:f>
              <c:numCache>
                <c:formatCode>General</c:formatCode>
                <c:ptCount val="6"/>
                <c:pt idx="0">
                  <c:v>20</c:v>
                </c:pt>
                <c:pt idx="1">
                  <c:v>1</c:v>
                </c:pt>
                <c:pt idx="2">
                  <c:v>5</c:v>
                </c:pt>
                <c:pt idx="3">
                  <c:v>0</c:v>
                </c:pt>
                <c:pt idx="4">
                  <c:v>3</c:v>
                </c:pt>
                <c:pt idx="5">
                  <c:v>1</c:v>
                </c:pt>
              </c:numCache>
            </c:numRef>
          </c:val>
        </c:ser>
        <c:dLbls>
          <c:showLegendKey val="0"/>
          <c:showVal val="1"/>
          <c:showCatName val="0"/>
          <c:showSerName val="0"/>
          <c:showPercent val="0"/>
          <c:showBubbleSize val="0"/>
        </c:dLbls>
        <c:gapWidth val="75"/>
        <c:shape val="box"/>
        <c:axId val="129545728"/>
        <c:axId val="129547264"/>
        <c:axId val="0"/>
      </c:bar3DChart>
      <c:catAx>
        <c:axId val="129545728"/>
        <c:scaling>
          <c:orientation val="minMax"/>
        </c:scaling>
        <c:delete val="0"/>
        <c:axPos val="b"/>
        <c:majorTickMark val="none"/>
        <c:minorTickMark val="none"/>
        <c:tickLblPos val="nextTo"/>
        <c:txPr>
          <a:bodyPr/>
          <a:lstStyle/>
          <a:p>
            <a:pPr>
              <a:defRPr sz="1600" b="1">
                <a:latin typeface="Arial" pitchFamily="34" charset="0"/>
                <a:cs typeface="Arial" pitchFamily="34" charset="0"/>
              </a:defRPr>
            </a:pPr>
            <a:endParaRPr lang="en-US"/>
          </a:p>
        </c:txPr>
        <c:crossAx val="129547264"/>
        <c:crosses val="autoZero"/>
        <c:auto val="1"/>
        <c:lblAlgn val="ctr"/>
        <c:lblOffset val="100"/>
        <c:noMultiLvlLbl val="0"/>
      </c:catAx>
      <c:valAx>
        <c:axId val="129547264"/>
        <c:scaling>
          <c:orientation val="minMax"/>
        </c:scaling>
        <c:delete val="0"/>
        <c:axPos val="l"/>
        <c:majorGridlines/>
        <c:numFmt formatCode="General" sourceLinked="1"/>
        <c:majorTickMark val="none"/>
        <c:minorTickMark val="none"/>
        <c:tickLblPos val="nextTo"/>
        <c:spPr>
          <a:ln w="9525">
            <a:noFill/>
          </a:ln>
        </c:spPr>
        <c:txPr>
          <a:bodyPr/>
          <a:lstStyle/>
          <a:p>
            <a:pPr>
              <a:defRPr sz="2000" b="1">
                <a:latin typeface="Arial" pitchFamily="34" charset="0"/>
                <a:cs typeface="Arial" pitchFamily="34" charset="0"/>
              </a:defRPr>
            </a:pPr>
            <a:endParaRPr lang="en-US"/>
          </a:p>
        </c:txPr>
        <c:crossAx val="129545728"/>
        <c:crosses val="autoZero"/>
        <c:crossBetween val="between"/>
      </c:valAx>
    </c:plotArea>
    <c:legend>
      <c:legendPos val="b"/>
      <c:layout>
        <c:manualLayout>
          <c:xMode val="edge"/>
          <c:yMode val="edge"/>
          <c:x val="0.18270905281576647"/>
          <c:y val="0.89217626411156437"/>
          <c:w val="0.63165791776028002"/>
          <c:h val="9.57755431173513E-2"/>
        </c:manualLayout>
      </c:layout>
      <c:overlay val="0"/>
      <c:txPr>
        <a:bodyPr/>
        <a:lstStyle/>
        <a:p>
          <a:pPr>
            <a:defRPr sz="1600" b="1">
              <a:latin typeface="Arial" pitchFamily="34" charset="0"/>
              <a:cs typeface="Arial" pitchFamily="34" charset="0"/>
            </a:defRPr>
          </a:pPr>
          <a:endParaRPr lang="en-US"/>
        </a:p>
      </c:txPr>
    </c:legend>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616765295498208"/>
          <c:y val="7.4793644327585632E-2"/>
          <c:w val="0.87666365487414177"/>
          <c:h val="0.61600442886318962"/>
        </c:manualLayout>
      </c:layout>
      <c:barChart>
        <c:barDir val="col"/>
        <c:grouping val="clustered"/>
        <c:varyColors val="0"/>
        <c:ser>
          <c:idx val="0"/>
          <c:order val="0"/>
          <c:tx>
            <c:strRef>
              <c:f>Sheet1!$B$1</c:f>
              <c:strCache>
                <c:ptCount val="1"/>
                <c:pt idx="0">
                  <c:v>2020 он </c:v>
                </c:pt>
              </c:strCache>
            </c:strRef>
          </c:tx>
          <c:invertIfNegative val="0"/>
          <c:dLbls>
            <c:txPr>
              <a:bodyPr/>
              <a:lstStyle/>
              <a:p>
                <a:pPr>
                  <a:defRPr sz="1800" b="1"/>
                </a:pPr>
                <a:endParaRPr lang="en-US"/>
              </a:p>
            </c:txPr>
            <c:showLegendKey val="0"/>
            <c:showVal val="1"/>
            <c:showCatName val="0"/>
            <c:showSerName val="0"/>
            <c:showPercent val="0"/>
            <c:showBubbleSize val="0"/>
            <c:showLeaderLines val="0"/>
          </c:dLbls>
          <c:cat>
            <c:strRef>
              <c:f>Sheet1!$A$2:$A$6</c:f>
              <c:strCache>
                <c:ptCount val="5"/>
                <c:pt idx="0">
                  <c:v>жирэмсний эрт хяналт</c:v>
                </c:pt>
                <c:pt idx="1">
                  <c:v>6 ба түүнээс дээш үзүүлсэн </c:v>
                </c:pt>
                <c:pt idx="2">
                  <c:v>төрсний дараах хяналт</c:v>
                </c:pt>
                <c:pt idx="3">
                  <c:v>15-19 насны охидын төрөлт</c:v>
                </c:pt>
                <c:pt idx="4">
                  <c:v>ЖСА</c:v>
                </c:pt>
              </c:strCache>
            </c:strRef>
          </c:cat>
          <c:val>
            <c:numRef>
              <c:f>Sheet1!$B$2:$B$6</c:f>
              <c:numCache>
                <c:formatCode>0%</c:formatCode>
                <c:ptCount val="5"/>
                <c:pt idx="0">
                  <c:v>0.96</c:v>
                </c:pt>
                <c:pt idx="1">
                  <c:v>1</c:v>
                </c:pt>
                <c:pt idx="2">
                  <c:v>0.96599999999999997</c:v>
                </c:pt>
                <c:pt idx="3" formatCode="0">
                  <c:v>0</c:v>
                </c:pt>
                <c:pt idx="4">
                  <c:v>0.70699999999999996</c:v>
                </c:pt>
              </c:numCache>
            </c:numRef>
          </c:val>
        </c:ser>
        <c:ser>
          <c:idx val="1"/>
          <c:order val="1"/>
          <c:tx>
            <c:strRef>
              <c:f>Sheet1!$C$1</c:f>
              <c:strCache>
                <c:ptCount val="1"/>
                <c:pt idx="0">
                  <c:v>2021 он </c:v>
                </c:pt>
              </c:strCache>
            </c:strRef>
          </c:tx>
          <c:invertIfNegative val="0"/>
          <c:dLbls>
            <c:dLbl>
              <c:idx val="1"/>
              <c:layout>
                <c:manualLayout>
                  <c:x val="9.3647411841162268E-3"/>
                  <c:y val="-1.2080088513757281E-2"/>
                </c:manualLayout>
              </c:layout>
              <c:showLegendKey val="0"/>
              <c:showVal val="1"/>
              <c:showCatName val="0"/>
              <c:showSerName val="0"/>
              <c:showPercent val="0"/>
              <c:showBubbleSize val="0"/>
            </c:dLbl>
            <c:dLbl>
              <c:idx val="2"/>
              <c:layout>
                <c:manualLayout>
                  <c:x val="2.8094223552348647E-2"/>
                  <c:y val="2.4160177027514568E-3"/>
                </c:manualLayout>
              </c:layout>
              <c:showLegendKey val="0"/>
              <c:showVal val="1"/>
              <c:showCatName val="0"/>
              <c:showSerName val="0"/>
              <c:showPercent val="0"/>
              <c:showBubbleSize val="0"/>
            </c:dLbl>
            <c:dLbl>
              <c:idx val="4"/>
              <c:layout>
                <c:manualLayout>
                  <c:x val="1.7168692170879737E-2"/>
                  <c:y val="4.8320354055028892E-3"/>
                </c:manualLayout>
              </c:layout>
              <c:showLegendKey val="0"/>
              <c:showVal val="1"/>
              <c:showCatName val="0"/>
              <c:showSerName val="0"/>
              <c:showPercent val="0"/>
              <c:showBubbleSize val="0"/>
            </c:dLbl>
            <c:txPr>
              <a:bodyPr/>
              <a:lstStyle/>
              <a:p>
                <a:pPr>
                  <a:defRPr sz="1800" b="1"/>
                </a:pPr>
                <a:endParaRPr lang="en-US"/>
              </a:p>
            </c:txPr>
            <c:showLegendKey val="0"/>
            <c:showVal val="1"/>
            <c:showCatName val="0"/>
            <c:showSerName val="0"/>
            <c:showPercent val="0"/>
            <c:showBubbleSize val="0"/>
            <c:showLeaderLines val="0"/>
          </c:dLbls>
          <c:cat>
            <c:strRef>
              <c:f>Sheet1!$A$2:$A$6</c:f>
              <c:strCache>
                <c:ptCount val="5"/>
                <c:pt idx="0">
                  <c:v>жирэмсний эрт хяналт</c:v>
                </c:pt>
                <c:pt idx="1">
                  <c:v>6 ба түүнээс дээш үзүүлсэн </c:v>
                </c:pt>
                <c:pt idx="2">
                  <c:v>төрсний дараах хяналт</c:v>
                </c:pt>
                <c:pt idx="3">
                  <c:v>15-19 насны охидын төрөлт</c:v>
                </c:pt>
                <c:pt idx="4">
                  <c:v>ЖСА</c:v>
                </c:pt>
              </c:strCache>
            </c:strRef>
          </c:cat>
          <c:val>
            <c:numRef>
              <c:f>Sheet1!$C$2:$C$6</c:f>
              <c:numCache>
                <c:formatCode>0%</c:formatCode>
                <c:ptCount val="5"/>
                <c:pt idx="0">
                  <c:v>0.93100000000000005</c:v>
                </c:pt>
                <c:pt idx="1">
                  <c:v>0.96899999999999997</c:v>
                </c:pt>
                <c:pt idx="2" formatCode="0.0%">
                  <c:v>0.96899999999999997</c:v>
                </c:pt>
                <c:pt idx="3" formatCode="General">
                  <c:v>10.8</c:v>
                </c:pt>
                <c:pt idx="4" formatCode="0.0%">
                  <c:v>0.68300000000000005</c:v>
                </c:pt>
              </c:numCache>
            </c:numRef>
          </c:val>
        </c:ser>
        <c:dLbls>
          <c:showLegendKey val="0"/>
          <c:showVal val="1"/>
          <c:showCatName val="0"/>
          <c:showSerName val="0"/>
          <c:showPercent val="0"/>
          <c:showBubbleSize val="0"/>
        </c:dLbls>
        <c:gapWidth val="75"/>
        <c:axId val="129561728"/>
        <c:axId val="129563264"/>
      </c:barChart>
      <c:catAx>
        <c:axId val="129561728"/>
        <c:scaling>
          <c:orientation val="minMax"/>
        </c:scaling>
        <c:delete val="0"/>
        <c:axPos val="b"/>
        <c:majorTickMark val="none"/>
        <c:minorTickMark val="none"/>
        <c:tickLblPos val="nextTo"/>
        <c:txPr>
          <a:bodyPr/>
          <a:lstStyle/>
          <a:p>
            <a:pPr>
              <a:defRPr b="1"/>
            </a:pPr>
            <a:endParaRPr lang="en-US"/>
          </a:p>
        </c:txPr>
        <c:crossAx val="129563264"/>
        <c:crosses val="autoZero"/>
        <c:auto val="1"/>
        <c:lblAlgn val="ctr"/>
        <c:lblOffset val="100"/>
        <c:noMultiLvlLbl val="0"/>
      </c:catAx>
      <c:valAx>
        <c:axId val="129563264"/>
        <c:scaling>
          <c:orientation val="minMax"/>
        </c:scaling>
        <c:delete val="0"/>
        <c:axPos val="l"/>
        <c:numFmt formatCode="0%" sourceLinked="1"/>
        <c:majorTickMark val="none"/>
        <c:minorTickMark val="none"/>
        <c:tickLblPos val="nextTo"/>
        <c:txPr>
          <a:bodyPr/>
          <a:lstStyle/>
          <a:p>
            <a:pPr>
              <a:defRPr b="1"/>
            </a:pPr>
            <a:endParaRPr lang="en-US"/>
          </a:p>
        </c:txPr>
        <c:crossAx val="129561728"/>
        <c:crosses val="autoZero"/>
        <c:crossBetween val="between"/>
      </c:valAx>
    </c:plotArea>
    <c:legend>
      <c:legendPos val="b"/>
      <c:layout>
        <c:manualLayout>
          <c:xMode val="edge"/>
          <c:yMode val="edge"/>
          <c:x val="9.5933416444387215E-2"/>
          <c:y val="0.8894493077633685"/>
          <c:w val="0.79720751283289071"/>
          <c:h val="8.2990208089512144E-2"/>
        </c:manualLayout>
      </c:layout>
      <c:overlay val="0"/>
      <c:txPr>
        <a:bodyPr/>
        <a:lstStyle/>
        <a:p>
          <a:pPr>
            <a:defRPr sz="24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711545443363513"/>
          <c:y val="6.9445408843461884E-2"/>
          <c:w val="0.87556256150110257"/>
          <c:h val="0.59821555321013709"/>
        </c:manualLayout>
      </c:layout>
      <c:barChart>
        <c:barDir val="col"/>
        <c:grouping val="clustered"/>
        <c:varyColors val="0"/>
        <c:ser>
          <c:idx val="0"/>
          <c:order val="0"/>
          <c:tx>
            <c:strRef>
              <c:f>Sheet1!$B$1</c:f>
              <c:strCache>
                <c:ptCount val="1"/>
                <c:pt idx="0">
                  <c:v>2020 он   </c:v>
                </c:pt>
              </c:strCache>
            </c:strRef>
          </c:tx>
          <c:invertIfNegative val="0"/>
          <c:dLbls>
            <c:txPr>
              <a:bodyPr/>
              <a:lstStyle/>
              <a:p>
                <a:pPr>
                  <a:defRPr b="1"/>
                </a:pPr>
                <a:endParaRPr lang="en-US"/>
              </a:p>
            </c:txPr>
            <c:showLegendKey val="0"/>
            <c:showVal val="1"/>
            <c:showCatName val="0"/>
            <c:showSerName val="0"/>
            <c:showPercent val="0"/>
            <c:showBubbleSize val="0"/>
            <c:showLeaderLines val="0"/>
          </c:dLbls>
          <c:cat>
            <c:strRef>
              <c:f>Sheet1!$A$2:$A$5</c:f>
              <c:strCache>
                <c:ptCount val="4"/>
                <c:pt idx="0">
                  <c:v>Артерийн даралт, </c:v>
                </c:pt>
                <c:pt idx="1">
                  <c:v>чихрийн шижин</c:v>
                </c:pt>
                <c:pt idx="2">
                  <c:v>Хөхний үзлэг</c:v>
                </c:pt>
                <c:pt idx="3">
                  <c:v>умайн хүзүүний хавдар</c:v>
                </c:pt>
              </c:strCache>
            </c:strRef>
          </c:cat>
          <c:val>
            <c:numRef>
              <c:f>Sheet1!$B$2:$B$5</c:f>
              <c:numCache>
                <c:formatCode>0%</c:formatCode>
                <c:ptCount val="4"/>
                <c:pt idx="0">
                  <c:v>0.8</c:v>
                </c:pt>
                <c:pt idx="1">
                  <c:v>0.82</c:v>
                </c:pt>
                <c:pt idx="2">
                  <c:v>0.91</c:v>
                </c:pt>
                <c:pt idx="3">
                  <c:v>0.71</c:v>
                </c:pt>
              </c:numCache>
            </c:numRef>
          </c:val>
        </c:ser>
        <c:ser>
          <c:idx val="1"/>
          <c:order val="1"/>
          <c:tx>
            <c:strRef>
              <c:f>Sheet1!$C$1</c:f>
              <c:strCache>
                <c:ptCount val="1"/>
                <c:pt idx="0">
                  <c:v>2021он </c:v>
                </c:pt>
              </c:strCache>
            </c:strRef>
          </c:tx>
          <c:invertIfNegative val="0"/>
          <c:dLbls>
            <c:txPr>
              <a:bodyPr/>
              <a:lstStyle/>
              <a:p>
                <a:pPr>
                  <a:defRPr b="1"/>
                </a:pPr>
                <a:endParaRPr lang="en-US"/>
              </a:p>
            </c:txPr>
            <c:showLegendKey val="0"/>
            <c:showVal val="1"/>
            <c:showCatName val="0"/>
            <c:showSerName val="0"/>
            <c:showPercent val="0"/>
            <c:showBubbleSize val="0"/>
            <c:showLeaderLines val="0"/>
          </c:dLbls>
          <c:cat>
            <c:strRef>
              <c:f>Sheet1!$A$2:$A$5</c:f>
              <c:strCache>
                <c:ptCount val="4"/>
                <c:pt idx="0">
                  <c:v>Артерийн даралт, </c:v>
                </c:pt>
                <c:pt idx="1">
                  <c:v>чихрийн шижин</c:v>
                </c:pt>
                <c:pt idx="2">
                  <c:v>Хөхний үзлэг</c:v>
                </c:pt>
                <c:pt idx="3">
                  <c:v>умайн хүзүүний хавдар</c:v>
                </c:pt>
              </c:strCache>
            </c:strRef>
          </c:cat>
          <c:val>
            <c:numRef>
              <c:f>Sheet1!$C$2:$C$5</c:f>
              <c:numCache>
                <c:formatCode>0%</c:formatCode>
                <c:ptCount val="4"/>
                <c:pt idx="0">
                  <c:v>0.55000000000000004</c:v>
                </c:pt>
                <c:pt idx="1">
                  <c:v>0.46700000000000003</c:v>
                </c:pt>
                <c:pt idx="2">
                  <c:v>0.79500000000000004</c:v>
                </c:pt>
                <c:pt idx="3">
                  <c:v>0.214</c:v>
                </c:pt>
              </c:numCache>
            </c:numRef>
          </c:val>
        </c:ser>
        <c:dLbls>
          <c:showLegendKey val="0"/>
          <c:showVal val="1"/>
          <c:showCatName val="0"/>
          <c:showSerName val="0"/>
          <c:showPercent val="0"/>
          <c:showBubbleSize val="0"/>
        </c:dLbls>
        <c:gapWidth val="75"/>
        <c:axId val="146551552"/>
        <c:axId val="146553088"/>
      </c:barChart>
      <c:catAx>
        <c:axId val="146551552"/>
        <c:scaling>
          <c:orientation val="minMax"/>
        </c:scaling>
        <c:delete val="0"/>
        <c:axPos val="b"/>
        <c:majorTickMark val="none"/>
        <c:minorTickMark val="none"/>
        <c:tickLblPos val="nextTo"/>
        <c:txPr>
          <a:bodyPr/>
          <a:lstStyle/>
          <a:p>
            <a:pPr>
              <a:defRPr b="1"/>
            </a:pPr>
            <a:endParaRPr lang="en-US"/>
          </a:p>
        </c:txPr>
        <c:crossAx val="146553088"/>
        <c:crosses val="autoZero"/>
        <c:auto val="1"/>
        <c:lblAlgn val="ctr"/>
        <c:lblOffset val="100"/>
        <c:noMultiLvlLbl val="0"/>
      </c:catAx>
      <c:valAx>
        <c:axId val="146553088"/>
        <c:scaling>
          <c:orientation val="minMax"/>
        </c:scaling>
        <c:delete val="0"/>
        <c:axPos val="l"/>
        <c:numFmt formatCode="0%" sourceLinked="1"/>
        <c:majorTickMark val="none"/>
        <c:minorTickMark val="none"/>
        <c:tickLblPos val="nextTo"/>
        <c:txPr>
          <a:bodyPr/>
          <a:lstStyle/>
          <a:p>
            <a:pPr>
              <a:defRPr b="1"/>
            </a:pPr>
            <a:endParaRPr lang="en-US"/>
          </a:p>
        </c:txPr>
        <c:crossAx val="146551552"/>
        <c:crosses val="autoZero"/>
        <c:crossBetween val="between"/>
      </c:valAx>
    </c:plotArea>
    <c:legend>
      <c:legendPos val="b"/>
      <c:layout>
        <c:manualLayout>
          <c:xMode val="edge"/>
          <c:yMode val="edge"/>
          <c:x val="7.826932485084534E-2"/>
          <c:y val="0.87529491321952524"/>
          <c:w val="0.8062480143531856"/>
          <c:h val="8.306233720944585E-2"/>
        </c:manualLayout>
      </c:layout>
      <c:overlay val="0"/>
      <c:txPr>
        <a:bodyPr/>
        <a:lstStyle/>
        <a:p>
          <a:pPr>
            <a:defRPr sz="24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pPr>
            <a:r>
              <a:rPr lang="mn-MN" sz="2400" dirty="0" smtClean="0"/>
              <a:t>Ковид</a:t>
            </a:r>
            <a:r>
              <a:rPr lang="mn-MN" sz="2400" baseline="0" dirty="0" smtClean="0"/>
              <a:t> -19 өвчний өвчлөлийн байдал </a:t>
            </a:r>
            <a:endParaRPr lang="en-US" sz="2400" dirty="0"/>
          </a:p>
        </c:rich>
      </c:tx>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Sheet1!$B$1</c:f>
              <c:strCache>
                <c:ptCount val="1"/>
                <c:pt idx="0">
                  <c:v>Series 1</c:v>
                </c:pt>
              </c:strCache>
            </c:strRef>
          </c:tx>
          <c:invertIfNegative val="0"/>
          <c:dLbls>
            <c:dLbl>
              <c:idx val="0"/>
              <c:layout>
                <c:manualLayout>
                  <c:x val="1.8691588785046741E-2"/>
                  <c:y val="-3.8812785388127852E-2"/>
                </c:manualLayout>
              </c:layout>
              <c:spPr/>
              <c:txPr>
                <a:bodyPr/>
                <a:lstStyle/>
                <a:p>
                  <a:pPr>
                    <a:defRPr sz="2000" b="1"/>
                  </a:pPr>
                  <a:endParaRPr lang="en-US"/>
                </a:p>
              </c:txPr>
              <c:showLegendKey val="0"/>
              <c:showVal val="1"/>
              <c:showCatName val="0"/>
              <c:showSerName val="0"/>
              <c:showPercent val="0"/>
              <c:showBubbleSize val="0"/>
            </c:dLbl>
            <c:dLbl>
              <c:idx val="1"/>
              <c:layout>
                <c:manualLayout>
                  <c:x val="2.0249221183800639E-2"/>
                  <c:y val="-3.1963470319634701E-2"/>
                </c:manualLayout>
              </c:layout>
              <c:spPr/>
              <c:txPr>
                <a:bodyPr/>
                <a:lstStyle/>
                <a:p>
                  <a:pPr>
                    <a:defRPr sz="2000" b="1"/>
                  </a:pPr>
                  <a:endParaRPr lang="en-US"/>
                </a:p>
              </c:txPr>
              <c:showLegendKey val="0"/>
              <c:showVal val="1"/>
              <c:showCatName val="0"/>
              <c:showSerName val="0"/>
              <c:showPercent val="0"/>
              <c:showBubbleSize val="0"/>
            </c:dLbl>
            <c:dLbl>
              <c:idx val="2"/>
              <c:layout>
                <c:manualLayout>
                  <c:x val="2.0249221183800639E-2"/>
                  <c:y val="-4.1095890410958895E-2"/>
                </c:manualLayout>
              </c:layout>
              <c:spPr/>
              <c:txPr>
                <a:bodyPr/>
                <a:lstStyle/>
                <a:p>
                  <a:pPr>
                    <a:defRPr sz="2000" b="1"/>
                  </a:pPr>
                  <a:endParaRPr lang="en-US"/>
                </a:p>
              </c:txPr>
              <c:showLegendKey val="0"/>
              <c:showVal val="1"/>
              <c:showCatName val="0"/>
              <c:showSerName val="0"/>
              <c:showPercent val="0"/>
              <c:showBubbleSize val="0"/>
            </c:dLbl>
            <c:dLbl>
              <c:idx val="3"/>
              <c:layout>
                <c:manualLayout>
                  <c:x val="2.0249221183800639E-2"/>
                  <c:y val="-2.9680365296803665E-2"/>
                </c:manualLayout>
              </c:layout>
              <c:spPr/>
              <c:txPr>
                <a:bodyPr/>
                <a:lstStyle/>
                <a:p>
                  <a:pPr>
                    <a:defRPr sz="2000" b="1"/>
                  </a:pPr>
                  <a:endParaRPr lang="en-US"/>
                </a:p>
              </c:txPr>
              <c:showLegendKey val="0"/>
              <c:showVal val="1"/>
              <c:showCatName val="0"/>
              <c:showSerName val="0"/>
              <c:showPercent val="0"/>
              <c:showBubbleSize val="0"/>
            </c:dLbl>
            <c:txPr>
              <a:bodyPr/>
              <a:lstStyle/>
              <a:p>
                <a:pPr>
                  <a:defRPr sz="2000"/>
                </a:pPr>
                <a:endParaRPr lang="en-US"/>
              </a:p>
            </c:txPr>
            <c:showLegendKey val="0"/>
            <c:showVal val="1"/>
            <c:showCatName val="0"/>
            <c:showSerName val="0"/>
            <c:showPercent val="0"/>
            <c:showBubbleSize val="0"/>
            <c:showLeaderLines val="0"/>
          </c:dLbls>
          <c:cat>
            <c:strRef>
              <c:f>Sheet1!$A$2:$A$5</c:f>
              <c:strCache>
                <c:ptCount val="4"/>
                <c:pt idx="0">
                  <c:v>Суманд эмчлүүлсэн хүний тоо </c:v>
                </c:pt>
                <c:pt idx="1">
                  <c:v>АНЭ-т эмчлүүлсэн хүний тоо </c:v>
                </c:pt>
                <c:pt idx="2">
                  <c:v>Шилжүүлсэн хүний тоо </c:v>
                </c:pt>
                <c:pt idx="3">
                  <c:v>Гэрийн багцаар эмчлүүлсэн хүний тоо </c:v>
                </c:pt>
              </c:strCache>
            </c:strRef>
          </c:cat>
          <c:val>
            <c:numRef>
              <c:f>Sheet1!$B$2:$B$5</c:f>
              <c:numCache>
                <c:formatCode>General</c:formatCode>
                <c:ptCount val="4"/>
                <c:pt idx="0">
                  <c:v>380</c:v>
                </c:pt>
                <c:pt idx="1">
                  <c:v>93</c:v>
                </c:pt>
                <c:pt idx="2">
                  <c:v>30</c:v>
                </c:pt>
                <c:pt idx="3">
                  <c:v>425</c:v>
                </c:pt>
              </c:numCache>
            </c:numRef>
          </c:val>
        </c:ser>
        <c:dLbls>
          <c:showLegendKey val="0"/>
          <c:showVal val="1"/>
          <c:showCatName val="0"/>
          <c:showSerName val="0"/>
          <c:showPercent val="0"/>
          <c:showBubbleSize val="0"/>
        </c:dLbls>
        <c:gapWidth val="150"/>
        <c:shape val="cylinder"/>
        <c:axId val="129589632"/>
        <c:axId val="129591168"/>
        <c:axId val="0"/>
      </c:bar3DChart>
      <c:catAx>
        <c:axId val="129589632"/>
        <c:scaling>
          <c:orientation val="minMax"/>
        </c:scaling>
        <c:delete val="0"/>
        <c:axPos val="b"/>
        <c:majorTickMark val="out"/>
        <c:minorTickMark val="none"/>
        <c:tickLblPos val="nextTo"/>
        <c:txPr>
          <a:bodyPr/>
          <a:lstStyle/>
          <a:p>
            <a:pPr>
              <a:defRPr sz="1600" b="1"/>
            </a:pPr>
            <a:endParaRPr lang="en-US"/>
          </a:p>
        </c:txPr>
        <c:crossAx val="129591168"/>
        <c:crosses val="autoZero"/>
        <c:auto val="1"/>
        <c:lblAlgn val="ctr"/>
        <c:lblOffset val="100"/>
        <c:noMultiLvlLbl val="0"/>
      </c:catAx>
      <c:valAx>
        <c:axId val="129591168"/>
        <c:scaling>
          <c:orientation val="minMax"/>
        </c:scaling>
        <c:delete val="0"/>
        <c:axPos val="l"/>
        <c:majorGridlines/>
        <c:numFmt formatCode="General" sourceLinked="1"/>
        <c:majorTickMark val="out"/>
        <c:minorTickMark val="none"/>
        <c:tickLblPos val="nextTo"/>
        <c:txPr>
          <a:bodyPr/>
          <a:lstStyle/>
          <a:p>
            <a:pPr>
              <a:defRPr sz="2000" b="1"/>
            </a:pPr>
            <a:endParaRPr lang="en-US"/>
          </a:p>
        </c:txPr>
        <c:crossAx val="12958963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800"/>
            </a:pPr>
            <a:r>
              <a:rPr lang="mn-MN" sz="2800" dirty="0" smtClean="0"/>
              <a:t>КОВИД</a:t>
            </a:r>
            <a:r>
              <a:rPr lang="mn-MN" sz="2800" baseline="0" dirty="0" smtClean="0"/>
              <a:t> -19 </a:t>
            </a:r>
            <a:r>
              <a:rPr lang="mn-MN" sz="2800" dirty="0" smtClean="0"/>
              <a:t>ШИНЖИЛГЭЭ</a:t>
            </a:r>
            <a:r>
              <a:rPr lang="mn-MN" sz="2800" baseline="0" dirty="0" smtClean="0"/>
              <a:t> </a:t>
            </a:r>
            <a:endParaRPr lang="en-US" sz="2800" dirty="0"/>
          </a:p>
        </c:rich>
      </c:tx>
      <c:layout>
        <c:manualLayout>
          <c:xMode val="edge"/>
          <c:yMode val="edge"/>
          <c:x val="0.41349252075197923"/>
          <c:y val="7.5949367088607597E-2"/>
        </c:manualLayout>
      </c:layout>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0.174879435802232"/>
          <c:y val="0.23177148742483139"/>
          <c:w val="0.76873781021274779"/>
          <c:h val="0.57818864414100135"/>
        </c:manualLayout>
      </c:layout>
      <c:bar3DChart>
        <c:barDir val="col"/>
        <c:grouping val="clustered"/>
        <c:varyColors val="0"/>
        <c:ser>
          <c:idx val="0"/>
          <c:order val="0"/>
          <c:invertIfNegative val="0"/>
          <c:dLbls>
            <c:dLbl>
              <c:idx val="0"/>
              <c:layout>
                <c:manualLayout>
                  <c:x val="1.3093289689034374E-2"/>
                  <c:y val="-8.3333333333333343E-2"/>
                </c:manualLayout>
              </c:layout>
              <c:showLegendKey val="0"/>
              <c:showVal val="1"/>
              <c:showCatName val="0"/>
              <c:showSerName val="0"/>
              <c:showPercent val="0"/>
              <c:showBubbleSize val="0"/>
            </c:dLbl>
            <c:dLbl>
              <c:idx val="1"/>
              <c:layout>
                <c:manualLayout>
                  <c:x val="2.6186579378068821E-2"/>
                  <c:y val="-7.8703703703703734E-2"/>
                </c:manualLayout>
              </c:layout>
              <c:showLegendKey val="0"/>
              <c:showVal val="1"/>
              <c:showCatName val="0"/>
              <c:showSerName val="0"/>
              <c:showPercent val="0"/>
              <c:showBubbleSize val="0"/>
            </c:dLbl>
            <c:txPr>
              <a:bodyPr/>
              <a:lstStyle/>
              <a:p>
                <a:pPr>
                  <a:defRPr sz="2400" b="1">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Sheet1!$A$2:$A$3</c:f>
              <c:strCache>
                <c:ptCount val="2"/>
                <c:pt idx="0">
                  <c:v>ПГУ </c:v>
                </c:pt>
                <c:pt idx="1">
                  <c:v>Түргэвчилсэн оношлуур </c:v>
                </c:pt>
              </c:strCache>
            </c:strRef>
          </c:cat>
          <c:val>
            <c:numRef>
              <c:f>Sheet1!$B$2:$B$3</c:f>
              <c:numCache>
                <c:formatCode>General</c:formatCode>
                <c:ptCount val="2"/>
                <c:pt idx="0">
                  <c:v>3005</c:v>
                </c:pt>
                <c:pt idx="1">
                  <c:v>3046</c:v>
                </c:pt>
              </c:numCache>
            </c:numRef>
          </c:val>
        </c:ser>
        <c:dLbls>
          <c:showLegendKey val="0"/>
          <c:showVal val="0"/>
          <c:showCatName val="0"/>
          <c:showSerName val="0"/>
          <c:showPercent val="0"/>
          <c:showBubbleSize val="0"/>
        </c:dLbls>
        <c:gapWidth val="75"/>
        <c:shape val="cylinder"/>
        <c:axId val="177445120"/>
        <c:axId val="177455104"/>
        <c:axId val="0"/>
      </c:bar3DChart>
      <c:catAx>
        <c:axId val="177445120"/>
        <c:scaling>
          <c:orientation val="minMax"/>
        </c:scaling>
        <c:delete val="0"/>
        <c:axPos val="b"/>
        <c:majorTickMark val="none"/>
        <c:minorTickMark val="none"/>
        <c:tickLblPos val="nextTo"/>
        <c:txPr>
          <a:bodyPr/>
          <a:lstStyle/>
          <a:p>
            <a:pPr>
              <a:defRPr sz="2400" b="1">
                <a:latin typeface="Arial" pitchFamily="34" charset="0"/>
                <a:cs typeface="Arial" pitchFamily="34" charset="0"/>
              </a:defRPr>
            </a:pPr>
            <a:endParaRPr lang="en-US"/>
          </a:p>
        </c:txPr>
        <c:crossAx val="177455104"/>
        <c:crosses val="autoZero"/>
        <c:auto val="1"/>
        <c:lblAlgn val="ctr"/>
        <c:lblOffset val="100"/>
        <c:noMultiLvlLbl val="0"/>
      </c:catAx>
      <c:valAx>
        <c:axId val="177455104"/>
        <c:scaling>
          <c:orientation val="minMax"/>
        </c:scaling>
        <c:delete val="0"/>
        <c:axPos val="l"/>
        <c:majorGridlines/>
        <c:numFmt formatCode="General" sourceLinked="1"/>
        <c:majorTickMark val="none"/>
        <c:minorTickMark val="none"/>
        <c:tickLblPos val="nextTo"/>
        <c:spPr>
          <a:ln w="9525">
            <a:noFill/>
          </a:ln>
        </c:spPr>
        <c:txPr>
          <a:bodyPr/>
          <a:lstStyle/>
          <a:p>
            <a:pPr>
              <a:defRPr sz="2400" b="1">
                <a:latin typeface="Arial" pitchFamily="34" charset="0"/>
                <a:cs typeface="Arial" pitchFamily="34" charset="0"/>
              </a:defRPr>
            </a:pPr>
            <a:endParaRPr lang="en-US"/>
          </a:p>
        </c:txPr>
        <c:crossAx val="177445120"/>
        <c:crosses val="autoZero"/>
        <c:crossBetween val="between"/>
      </c:valAx>
    </c:plotArea>
    <c:plotVisOnly val="1"/>
    <c:dispBlanksAs val="gap"/>
    <c:showDLblsOverMax val="0"/>
  </c:chart>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solidFill>
                  <a:srgbClr val="0070C0"/>
                </a:solidFill>
              </a:defRPr>
            </a:pPr>
            <a:r>
              <a:rPr lang="mn-MN" sz="2400" dirty="0" smtClean="0">
                <a:solidFill>
                  <a:srgbClr val="0070C0"/>
                </a:solidFill>
              </a:rPr>
              <a:t>КОВИД</a:t>
            </a:r>
            <a:r>
              <a:rPr lang="mn-MN" sz="2400" baseline="0" dirty="0" smtClean="0">
                <a:solidFill>
                  <a:srgbClr val="0070C0"/>
                </a:solidFill>
              </a:rPr>
              <a:t> 19 ӨВЧНИЙ ДАРХЛААЖУУЛАЛТ </a:t>
            </a:r>
            <a:endParaRPr lang="en-US" sz="2400" dirty="0">
              <a:solidFill>
                <a:srgbClr val="0070C0"/>
              </a:solidFill>
            </a:endParaRPr>
          </a:p>
        </c:rich>
      </c:tx>
      <c:overlay val="1"/>
    </c:title>
    <c:autoTitleDeleted val="0"/>
    <c:view3D>
      <c:rotX val="15"/>
      <c:rotY val="20"/>
      <c:rAngAx val="1"/>
    </c:view3D>
    <c:floor>
      <c:thickness val="0"/>
    </c:floor>
    <c:sideWall>
      <c:thickness val="0"/>
    </c:sideWall>
    <c:backWall>
      <c:thickness val="0"/>
    </c:backWall>
    <c:plotArea>
      <c:layout>
        <c:manualLayout>
          <c:layoutTarget val="inner"/>
          <c:xMode val="edge"/>
          <c:yMode val="edge"/>
          <c:x val="0.13161224332252588"/>
          <c:y val="0.14926927612309338"/>
          <c:w val="0.83897599197159178"/>
          <c:h val="0.61263380120963151"/>
        </c:manualLayout>
      </c:layout>
      <c:bar3DChart>
        <c:barDir val="col"/>
        <c:grouping val="clustered"/>
        <c:varyColors val="0"/>
        <c:ser>
          <c:idx val="0"/>
          <c:order val="0"/>
          <c:tx>
            <c:strRef>
              <c:f>Sheet1!$B$1</c:f>
              <c:strCache>
                <c:ptCount val="1"/>
                <c:pt idx="0">
                  <c:v>Хамрагдсан хүний тоо </c:v>
                </c:pt>
              </c:strCache>
            </c:strRef>
          </c:tx>
          <c:invertIfNegative val="0"/>
          <c:dLbls>
            <c:txPr>
              <a:bodyPr/>
              <a:lstStyle/>
              <a:p>
                <a:pPr>
                  <a:defRPr sz="2400" b="1">
                    <a:solidFill>
                      <a:srgbClr val="002060"/>
                    </a:solidFill>
                  </a:defRPr>
                </a:pPr>
                <a:endParaRPr lang="en-US"/>
              </a:p>
            </c:txPr>
            <c:showLegendKey val="0"/>
            <c:showVal val="1"/>
            <c:showCatName val="0"/>
            <c:showSerName val="0"/>
            <c:showPercent val="0"/>
            <c:showBubbleSize val="0"/>
            <c:showLeaderLines val="0"/>
          </c:dLbls>
          <c:cat>
            <c:strRef>
              <c:f>Sheet1!$A$2:$A$4</c:f>
              <c:strCache>
                <c:ptCount val="3"/>
                <c:pt idx="0">
                  <c:v>1-р тун </c:v>
                </c:pt>
                <c:pt idx="1">
                  <c:v>2-р тун </c:v>
                </c:pt>
                <c:pt idx="2">
                  <c:v>3-р тун</c:v>
                </c:pt>
              </c:strCache>
            </c:strRef>
          </c:cat>
          <c:val>
            <c:numRef>
              <c:f>Sheet1!$B$2:$B$4</c:f>
              <c:numCache>
                <c:formatCode>General</c:formatCode>
                <c:ptCount val="3"/>
                <c:pt idx="0">
                  <c:v>3315</c:v>
                </c:pt>
                <c:pt idx="1">
                  <c:v>3106</c:v>
                </c:pt>
                <c:pt idx="2">
                  <c:v>1368</c:v>
                </c:pt>
              </c:numCache>
            </c:numRef>
          </c:val>
        </c:ser>
        <c:ser>
          <c:idx val="1"/>
          <c:order val="1"/>
          <c:tx>
            <c:strRef>
              <c:f>Sheet1!$C$1</c:f>
              <c:strCache>
                <c:ptCount val="1"/>
                <c:pt idx="0">
                  <c:v>Хувь </c:v>
                </c:pt>
              </c:strCache>
            </c:strRef>
          </c:tx>
          <c:invertIfNegative val="0"/>
          <c:dLbls>
            <c:dLbl>
              <c:idx val="0"/>
              <c:layout>
                <c:manualLayout>
                  <c:x val="1.6339869281045756E-2"/>
                  <c:y val="-2.6570048309178751E-2"/>
                </c:manualLayout>
              </c:layout>
              <c:showLegendKey val="0"/>
              <c:showVal val="1"/>
              <c:showCatName val="0"/>
              <c:showSerName val="0"/>
              <c:showPercent val="0"/>
              <c:showBubbleSize val="0"/>
            </c:dLbl>
            <c:dLbl>
              <c:idx val="1"/>
              <c:layout>
                <c:manualLayout>
                  <c:x val="3.4313725490196081E-2"/>
                  <c:y val="-4.1062801932367159E-2"/>
                </c:manualLayout>
              </c:layout>
              <c:showLegendKey val="0"/>
              <c:showVal val="1"/>
              <c:showCatName val="0"/>
              <c:showSerName val="0"/>
              <c:showPercent val="0"/>
              <c:showBubbleSize val="0"/>
            </c:dLbl>
            <c:dLbl>
              <c:idx val="2"/>
              <c:layout>
                <c:manualLayout>
                  <c:x val="4.9019607843137282E-2"/>
                  <c:y val="-4.1062801932367159E-2"/>
                </c:manualLayout>
              </c:layout>
              <c:showLegendKey val="0"/>
              <c:showVal val="1"/>
              <c:showCatName val="0"/>
              <c:showSerName val="0"/>
              <c:showPercent val="0"/>
              <c:showBubbleSize val="0"/>
            </c:dLbl>
            <c:txPr>
              <a:bodyPr/>
              <a:lstStyle/>
              <a:p>
                <a:pPr>
                  <a:defRPr sz="2400" b="1"/>
                </a:pPr>
                <a:endParaRPr lang="en-US"/>
              </a:p>
            </c:txPr>
            <c:showLegendKey val="0"/>
            <c:showVal val="1"/>
            <c:showCatName val="0"/>
            <c:showSerName val="0"/>
            <c:showPercent val="0"/>
            <c:showBubbleSize val="0"/>
            <c:showLeaderLines val="0"/>
          </c:dLbls>
          <c:cat>
            <c:strRef>
              <c:f>Sheet1!$A$2:$A$4</c:f>
              <c:strCache>
                <c:ptCount val="3"/>
                <c:pt idx="0">
                  <c:v>1-р тун </c:v>
                </c:pt>
                <c:pt idx="1">
                  <c:v>2-р тун </c:v>
                </c:pt>
                <c:pt idx="2">
                  <c:v>3-р тун</c:v>
                </c:pt>
              </c:strCache>
            </c:strRef>
          </c:cat>
          <c:val>
            <c:numRef>
              <c:f>Sheet1!$C$2:$C$4</c:f>
              <c:numCache>
                <c:formatCode>0%</c:formatCode>
                <c:ptCount val="3"/>
                <c:pt idx="0">
                  <c:v>0.91700000000000004</c:v>
                </c:pt>
                <c:pt idx="1">
                  <c:v>0.86</c:v>
                </c:pt>
                <c:pt idx="2" formatCode="0.0%">
                  <c:v>0.51200000000000001</c:v>
                </c:pt>
              </c:numCache>
            </c:numRef>
          </c:val>
        </c:ser>
        <c:dLbls>
          <c:showLegendKey val="0"/>
          <c:showVal val="1"/>
          <c:showCatName val="0"/>
          <c:showSerName val="0"/>
          <c:showPercent val="0"/>
          <c:showBubbleSize val="0"/>
        </c:dLbls>
        <c:gapWidth val="75"/>
        <c:shape val="cone"/>
        <c:axId val="170796160"/>
        <c:axId val="170797696"/>
        <c:axId val="0"/>
      </c:bar3DChart>
      <c:catAx>
        <c:axId val="170796160"/>
        <c:scaling>
          <c:orientation val="minMax"/>
        </c:scaling>
        <c:delete val="0"/>
        <c:axPos val="b"/>
        <c:majorTickMark val="none"/>
        <c:minorTickMark val="none"/>
        <c:tickLblPos val="nextTo"/>
        <c:txPr>
          <a:bodyPr/>
          <a:lstStyle/>
          <a:p>
            <a:pPr>
              <a:defRPr sz="2800" b="1"/>
            </a:pPr>
            <a:endParaRPr lang="en-US"/>
          </a:p>
        </c:txPr>
        <c:crossAx val="170797696"/>
        <c:crosses val="autoZero"/>
        <c:auto val="1"/>
        <c:lblAlgn val="ctr"/>
        <c:lblOffset val="100"/>
        <c:noMultiLvlLbl val="0"/>
      </c:catAx>
      <c:valAx>
        <c:axId val="170797696"/>
        <c:scaling>
          <c:orientation val="minMax"/>
        </c:scaling>
        <c:delete val="0"/>
        <c:axPos val="l"/>
        <c:numFmt formatCode="General" sourceLinked="1"/>
        <c:majorTickMark val="none"/>
        <c:minorTickMark val="none"/>
        <c:tickLblPos val="nextTo"/>
        <c:txPr>
          <a:bodyPr/>
          <a:lstStyle/>
          <a:p>
            <a:pPr>
              <a:defRPr sz="2400" b="1">
                <a:solidFill>
                  <a:srgbClr val="002060"/>
                </a:solidFill>
              </a:defRPr>
            </a:pPr>
            <a:endParaRPr lang="en-US"/>
          </a:p>
        </c:txPr>
        <c:crossAx val="170796160"/>
        <c:crosses val="autoZero"/>
        <c:crossBetween val="between"/>
      </c:valAx>
    </c:plotArea>
    <c:legend>
      <c:legendPos val="b"/>
      <c:overlay val="0"/>
      <c:txPr>
        <a:bodyPr/>
        <a:lstStyle/>
        <a:p>
          <a:pPr>
            <a:defRPr sz="2800" b="1">
              <a:solidFill>
                <a:srgbClr val="0070C0"/>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solidFill>
                  <a:srgbClr val="002060"/>
                </a:solidFill>
              </a:defRPr>
            </a:pPr>
            <a:r>
              <a:rPr lang="mn-MN" sz="2400">
                <a:solidFill>
                  <a:srgbClr val="002060"/>
                </a:solidFill>
              </a:rPr>
              <a:t>Ковид-19</a:t>
            </a:r>
            <a:r>
              <a:rPr lang="mn-MN" sz="2400" baseline="0">
                <a:solidFill>
                  <a:srgbClr val="002060"/>
                </a:solidFill>
              </a:rPr>
              <a:t> халдварын санхүүжилт </a:t>
            </a:r>
            <a:endParaRPr lang="en-US" sz="2400">
              <a:solidFill>
                <a:srgbClr val="002060"/>
              </a:solidFill>
            </a:endParaRPr>
          </a:p>
        </c:rich>
      </c:tx>
      <c:layout>
        <c:manualLayout>
          <c:xMode val="edge"/>
          <c:yMode val="edge"/>
          <c:x val="0.19796620039134594"/>
          <c:y val="4.1994750656167965E-2"/>
        </c:manualLayout>
      </c:layout>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0.20796084828711262"/>
          <c:y val="0.17410323709536318"/>
          <c:w val="0.77463839042958182"/>
          <c:h val="0.64719752550616239"/>
        </c:manualLayout>
      </c:layout>
      <c:bar3DChart>
        <c:barDir val="col"/>
        <c:grouping val="clustered"/>
        <c:varyColors val="0"/>
        <c:ser>
          <c:idx val="0"/>
          <c:order val="0"/>
          <c:invertIfNegative val="0"/>
          <c:dLbls>
            <c:txPr>
              <a:bodyPr/>
              <a:lstStyle/>
              <a:p>
                <a:pPr>
                  <a:defRPr sz="2000" b="1">
                    <a:solidFill>
                      <a:srgbClr val="002060"/>
                    </a:solidFill>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Sheet1!$A$2:$A$3</c:f>
              <c:strCache>
                <c:ptCount val="2"/>
                <c:pt idx="0">
                  <c:v>Нэхэмжилсэн </c:v>
                </c:pt>
                <c:pt idx="1">
                  <c:v>Санхүүжилт </c:v>
                </c:pt>
              </c:strCache>
            </c:strRef>
          </c:cat>
          <c:val>
            <c:numRef>
              <c:f>Sheet1!$B$2:$B$3</c:f>
              <c:numCache>
                <c:formatCode>General</c:formatCode>
                <c:ptCount val="2"/>
                <c:pt idx="0">
                  <c:v>399060000</c:v>
                </c:pt>
                <c:pt idx="1">
                  <c:v>306966000</c:v>
                </c:pt>
              </c:numCache>
            </c:numRef>
          </c:val>
        </c:ser>
        <c:dLbls>
          <c:showLegendKey val="0"/>
          <c:showVal val="0"/>
          <c:showCatName val="0"/>
          <c:showSerName val="0"/>
          <c:showPercent val="0"/>
          <c:showBubbleSize val="0"/>
        </c:dLbls>
        <c:gapWidth val="75"/>
        <c:shape val="cone"/>
        <c:axId val="177505024"/>
        <c:axId val="177506560"/>
        <c:axId val="0"/>
      </c:bar3DChart>
      <c:catAx>
        <c:axId val="177505024"/>
        <c:scaling>
          <c:orientation val="minMax"/>
        </c:scaling>
        <c:delete val="0"/>
        <c:axPos val="b"/>
        <c:majorTickMark val="none"/>
        <c:minorTickMark val="none"/>
        <c:tickLblPos val="nextTo"/>
        <c:txPr>
          <a:bodyPr/>
          <a:lstStyle/>
          <a:p>
            <a:pPr>
              <a:defRPr sz="2400" b="1">
                <a:solidFill>
                  <a:srgbClr val="002060"/>
                </a:solidFill>
                <a:latin typeface="Arial" pitchFamily="34" charset="0"/>
                <a:cs typeface="Arial" pitchFamily="34" charset="0"/>
              </a:defRPr>
            </a:pPr>
            <a:endParaRPr lang="en-US"/>
          </a:p>
        </c:txPr>
        <c:crossAx val="177506560"/>
        <c:crosses val="autoZero"/>
        <c:auto val="1"/>
        <c:lblAlgn val="ctr"/>
        <c:lblOffset val="100"/>
        <c:noMultiLvlLbl val="0"/>
      </c:catAx>
      <c:valAx>
        <c:axId val="177506560"/>
        <c:scaling>
          <c:orientation val="minMax"/>
        </c:scaling>
        <c:delete val="0"/>
        <c:axPos val="l"/>
        <c:majorGridlines/>
        <c:numFmt formatCode="General" sourceLinked="1"/>
        <c:majorTickMark val="none"/>
        <c:minorTickMark val="none"/>
        <c:tickLblPos val="nextTo"/>
        <c:spPr>
          <a:ln w="9525">
            <a:noFill/>
          </a:ln>
        </c:spPr>
        <c:txPr>
          <a:bodyPr/>
          <a:lstStyle/>
          <a:p>
            <a:pPr>
              <a:defRPr sz="2000" b="1">
                <a:solidFill>
                  <a:srgbClr val="002060"/>
                </a:solidFill>
                <a:latin typeface="Arial" pitchFamily="34" charset="0"/>
                <a:cs typeface="Arial" pitchFamily="34" charset="0"/>
              </a:defRPr>
            </a:pPr>
            <a:endParaRPr lang="en-US"/>
          </a:p>
        </c:txPr>
        <c:crossAx val="177505024"/>
        <c:crosses val="autoZero"/>
        <c:crossBetween val="between"/>
      </c:valAx>
    </c:plotArea>
    <c:plotVisOnly val="1"/>
    <c:dispBlanksAs val="gap"/>
    <c:showDLblsOverMax val="0"/>
  </c:chart>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latin typeface="Arial" pitchFamily="34" charset="0"/>
                <a:cs typeface="Arial" pitchFamily="34" charset="0"/>
              </a:defRPr>
            </a:pPr>
            <a:r>
              <a:rPr lang="mn-MN" sz="1600">
                <a:latin typeface="Arial" pitchFamily="34" charset="0"/>
                <a:cs typeface="Arial" pitchFamily="34" charset="0"/>
              </a:rPr>
              <a:t>Нэмэлт</a:t>
            </a:r>
            <a:r>
              <a:rPr lang="mn-MN" sz="1600" baseline="0">
                <a:latin typeface="Arial" pitchFamily="34" charset="0"/>
                <a:cs typeface="Arial" pitchFamily="34" charset="0"/>
              </a:rPr>
              <a:t> санхүүжилтийн зарцуулалт </a:t>
            </a:r>
            <a:endParaRPr lang="en-US" sz="1600">
              <a:latin typeface="Arial" pitchFamily="34" charset="0"/>
              <a:cs typeface="Arial" pitchFamily="34" charset="0"/>
            </a:endParaRPr>
          </a:p>
        </c:rich>
      </c:tx>
      <c:layout>
        <c:manualLayout>
          <c:xMode val="edge"/>
          <c:yMode val="edge"/>
          <c:x val="0.32422851569878686"/>
          <c:y val="4.4179840112694692E-2"/>
        </c:manualLayout>
      </c:layout>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3.7563170317346774E-2"/>
          <c:y val="9.924952563717987E-2"/>
          <c:w val="0.96243682968265287"/>
          <c:h val="0.71985093617584783"/>
        </c:manualLayout>
      </c:layout>
      <c:bar3DChart>
        <c:barDir val="col"/>
        <c:grouping val="clustered"/>
        <c:varyColors val="0"/>
        <c:ser>
          <c:idx val="0"/>
          <c:order val="0"/>
          <c:tx>
            <c:strRef>
              <c:f>Sheet1!$B$2</c:f>
              <c:strCache>
                <c:ptCount val="1"/>
                <c:pt idx="0">
                  <c:v>Төгрөг </c:v>
                </c:pt>
              </c:strCache>
            </c:strRef>
          </c:tx>
          <c:invertIfNegative val="0"/>
          <c:dLbls>
            <c:dLbl>
              <c:idx val="0"/>
              <c:layout>
                <c:manualLayout>
                  <c:x val="9.5823014425063663E-3"/>
                  <c:y val="-9.8614947559911171E-3"/>
                </c:manualLayout>
              </c:layout>
              <c:tx>
                <c:rich>
                  <a:bodyPr/>
                  <a:lstStyle/>
                  <a:p>
                    <a:r>
                      <a:rPr lang="en-US" sz="1400" b="1">
                        <a:latin typeface="Arial" pitchFamily="34" charset="0"/>
                        <a:cs typeface="Arial" pitchFamily="34" charset="0"/>
                      </a:rPr>
                      <a:t>6</a:t>
                    </a:r>
                    <a:r>
                      <a:rPr lang="en-US"/>
                      <a:t>8</a:t>
                    </a:r>
                    <a:r>
                      <a:rPr lang="mn-MN"/>
                      <a:t>112050</a:t>
                    </a:r>
                    <a:endParaRPr lang="en-US"/>
                  </a:p>
                </c:rich>
              </c:tx>
              <c:showLegendKey val="0"/>
              <c:showVal val="1"/>
              <c:showCatName val="0"/>
              <c:showSerName val="0"/>
              <c:showPercent val="0"/>
              <c:showBubbleSize val="0"/>
            </c:dLbl>
            <c:dLbl>
              <c:idx val="1"/>
              <c:layout>
                <c:manualLayout>
                  <c:x val="2.7327588261175081E-2"/>
                  <c:y val="-1.417772117035594E-2"/>
                </c:manualLayout>
              </c:layout>
              <c:tx>
                <c:rich>
                  <a:bodyPr/>
                  <a:lstStyle/>
                  <a:p>
                    <a:r>
                      <a:rPr lang="en-US" sz="1400" b="1">
                        <a:latin typeface="Arial" pitchFamily="34" charset="0"/>
                        <a:cs typeface="Arial" pitchFamily="34" charset="0"/>
                      </a:rPr>
                      <a:t>2</a:t>
                    </a:r>
                    <a:r>
                      <a:rPr lang="en-US"/>
                      <a:t>8</a:t>
                    </a:r>
                    <a:r>
                      <a:rPr lang="mn-MN"/>
                      <a:t>322000</a:t>
                    </a:r>
                    <a:endParaRPr lang="en-US"/>
                  </a:p>
                </c:rich>
              </c:tx>
              <c:showLegendKey val="0"/>
              <c:showVal val="1"/>
              <c:showCatName val="0"/>
              <c:showSerName val="0"/>
              <c:showPercent val="0"/>
              <c:showBubbleSize val="0"/>
            </c:dLbl>
            <c:dLbl>
              <c:idx val="2"/>
              <c:layout>
                <c:manualLayout>
                  <c:x val="1.0228871605781602E-2"/>
                  <c:y val="-1.6312820173904941E-2"/>
                </c:manualLayout>
              </c:layout>
              <c:tx>
                <c:rich>
                  <a:bodyPr/>
                  <a:lstStyle/>
                  <a:p>
                    <a:r>
                      <a:rPr lang="en-US" sz="1400" b="1">
                        <a:latin typeface="Arial" pitchFamily="34" charset="0"/>
                        <a:cs typeface="Arial" pitchFamily="34" charset="0"/>
                      </a:rPr>
                      <a:t>1</a:t>
                    </a:r>
                    <a:r>
                      <a:rPr lang="en-US"/>
                      <a:t>0</a:t>
                    </a:r>
                    <a:r>
                      <a:rPr lang="mn-MN"/>
                      <a:t>654000</a:t>
                    </a:r>
                    <a:endParaRPr lang="en-US"/>
                  </a:p>
                </c:rich>
              </c:tx>
              <c:showLegendKey val="0"/>
              <c:showVal val="1"/>
              <c:showCatName val="0"/>
              <c:showSerName val="0"/>
              <c:showPercent val="0"/>
              <c:showBubbleSize val="0"/>
            </c:dLbl>
            <c:dLbl>
              <c:idx val="3"/>
              <c:layout>
                <c:manualLayout>
                  <c:x val="1.7915697740311657E-2"/>
                  <c:y val="-1.1533404196431478E-2"/>
                </c:manualLayout>
              </c:layout>
              <c:tx>
                <c:rich>
                  <a:bodyPr/>
                  <a:lstStyle/>
                  <a:p>
                    <a:r>
                      <a:rPr lang="en-US" sz="1400" b="1">
                        <a:latin typeface="Arial" pitchFamily="34" charset="0"/>
                        <a:cs typeface="Arial" pitchFamily="34" charset="0"/>
                      </a:rPr>
                      <a:t>2</a:t>
                    </a:r>
                    <a:r>
                      <a:rPr lang="en-US"/>
                      <a:t>4</a:t>
                    </a:r>
                    <a:r>
                      <a:rPr lang="mn-MN"/>
                      <a:t>254000</a:t>
                    </a:r>
                    <a:endParaRPr lang="en-US"/>
                  </a:p>
                </c:rich>
              </c:tx>
              <c:showLegendKey val="0"/>
              <c:showVal val="1"/>
              <c:showCatName val="0"/>
              <c:showSerName val="0"/>
              <c:showPercent val="0"/>
              <c:showBubbleSize val="0"/>
            </c:dLbl>
            <c:dLbl>
              <c:idx val="4"/>
              <c:layout>
                <c:manualLayout>
                  <c:x val="2.4958341736668627E-3"/>
                  <c:y val="-1.3325978521328365E-2"/>
                </c:manualLayout>
              </c:layout>
              <c:tx>
                <c:rich>
                  <a:bodyPr/>
                  <a:lstStyle/>
                  <a:p>
                    <a:r>
                      <a:rPr lang="en-US" sz="1400" b="1">
                        <a:latin typeface="Arial" pitchFamily="34" charset="0"/>
                        <a:cs typeface="Arial" pitchFamily="34" charset="0"/>
                      </a:rPr>
                      <a:t>1</a:t>
                    </a:r>
                    <a:r>
                      <a:rPr lang="en-US"/>
                      <a:t>7</a:t>
                    </a:r>
                    <a:r>
                      <a:rPr lang="mn-MN"/>
                      <a:t>280000</a:t>
                    </a:r>
                    <a:endParaRPr lang="en-US"/>
                  </a:p>
                </c:rich>
              </c:tx>
              <c:showLegendKey val="0"/>
              <c:showVal val="1"/>
              <c:showCatName val="0"/>
              <c:showSerName val="0"/>
              <c:showPercent val="0"/>
              <c:showBubbleSize val="0"/>
            </c:dLbl>
            <c:dLbl>
              <c:idx val="5"/>
              <c:layout>
                <c:manualLayout>
                  <c:x val="1.8143067291971682E-2"/>
                  <c:y val="-1.4221057423919098E-2"/>
                </c:manualLayout>
              </c:layout>
              <c:tx>
                <c:rich>
                  <a:bodyPr/>
                  <a:lstStyle/>
                  <a:p>
                    <a:r>
                      <a:rPr lang="en-US" sz="1400" b="1">
                        <a:latin typeface="Arial" pitchFamily="34" charset="0"/>
                        <a:cs typeface="Arial" pitchFamily="34" charset="0"/>
                      </a:rPr>
                      <a:t>1</a:t>
                    </a:r>
                    <a:r>
                      <a:rPr lang="en-US"/>
                      <a:t>7</a:t>
                    </a:r>
                    <a:r>
                      <a:rPr lang="mn-MN"/>
                      <a:t>280000</a:t>
                    </a:r>
                    <a:endParaRPr lang="en-US"/>
                  </a:p>
                </c:rich>
              </c:tx>
              <c:showLegendKey val="0"/>
              <c:showVal val="1"/>
              <c:showCatName val="0"/>
              <c:showSerName val="0"/>
              <c:showPercent val="0"/>
              <c:showBubbleSize val="0"/>
            </c:dLbl>
            <c:dLbl>
              <c:idx val="6"/>
              <c:layout>
                <c:manualLayout>
                  <c:x val="1.0058429092608338E-2"/>
                  <c:y val="-1.1279991828941335E-2"/>
                </c:manualLayout>
              </c:layout>
              <c:tx>
                <c:rich>
                  <a:bodyPr/>
                  <a:lstStyle/>
                  <a:p>
                    <a:r>
                      <a:rPr lang="en-US" sz="1400" b="1">
                        <a:latin typeface="Arial" pitchFamily="34" charset="0"/>
                        <a:cs typeface="Arial" pitchFamily="34" charset="0"/>
                      </a:rPr>
                      <a:t>3</a:t>
                    </a:r>
                    <a:r>
                      <a:rPr lang="en-US"/>
                      <a:t>1</a:t>
                    </a:r>
                    <a:r>
                      <a:rPr lang="mn-MN"/>
                      <a:t>596190</a:t>
                    </a:r>
                    <a:endParaRPr lang="en-US"/>
                  </a:p>
                </c:rich>
              </c:tx>
              <c:showLegendKey val="0"/>
              <c:showVal val="1"/>
              <c:showCatName val="0"/>
              <c:showSerName val="0"/>
              <c:showPercent val="0"/>
              <c:showBubbleSize val="0"/>
            </c:dLbl>
            <c:txPr>
              <a:bodyPr/>
              <a:lstStyle/>
              <a:p>
                <a:pPr>
                  <a:defRPr sz="1400" b="1">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Sheet1!$A$3:$A$9</c:f>
              <c:strCache>
                <c:ptCount val="7"/>
                <c:pt idx="0">
                  <c:v>Эм тариа </c:v>
                </c:pt>
                <c:pt idx="1">
                  <c:v>Оношлуур </c:v>
                </c:pt>
                <c:pt idx="2">
                  <c:v>Хамгаалах хувцас хэрэгсэл </c:v>
                </c:pt>
                <c:pt idx="3">
                  <c:v>Хоол </c:v>
                </c:pt>
                <c:pt idx="4">
                  <c:v>Бензин </c:v>
                </c:pt>
                <c:pt idx="5">
                  <c:v>Цалин урамшуулал илүү цаг </c:v>
                </c:pt>
                <c:pt idx="6">
                  <c:v>НДШимтгэл </c:v>
                </c:pt>
              </c:strCache>
            </c:strRef>
          </c:cat>
          <c:val>
            <c:numRef>
              <c:f>Sheet1!$B$3:$B$9</c:f>
              <c:numCache>
                <c:formatCode>General</c:formatCode>
                <c:ptCount val="7"/>
                <c:pt idx="0">
                  <c:v>68</c:v>
                </c:pt>
                <c:pt idx="1">
                  <c:v>28</c:v>
                </c:pt>
                <c:pt idx="2">
                  <c:v>10</c:v>
                </c:pt>
                <c:pt idx="3">
                  <c:v>24</c:v>
                </c:pt>
                <c:pt idx="4">
                  <c:v>17</c:v>
                </c:pt>
                <c:pt idx="5">
                  <c:v>17</c:v>
                </c:pt>
                <c:pt idx="6">
                  <c:v>31</c:v>
                </c:pt>
              </c:numCache>
            </c:numRef>
          </c:val>
        </c:ser>
        <c:ser>
          <c:idx val="1"/>
          <c:order val="1"/>
          <c:tx>
            <c:strRef>
              <c:f>Sheet1!$C$2</c:f>
              <c:strCache>
                <c:ptCount val="1"/>
                <c:pt idx="0">
                  <c:v>Хувь </c:v>
                </c:pt>
              </c:strCache>
            </c:strRef>
          </c:tx>
          <c:invertIfNegative val="0"/>
          <c:dLbls>
            <c:dLbl>
              <c:idx val="0"/>
              <c:layout>
                <c:manualLayout>
                  <c:x val="1.3714290033747143E-2"/>
                  <c:y val="-3.4502609565481741E-2"/>
                </c:manualLayout>
              </c:layout>
              <c:tx>
                <c:rich>
                  <a:bodyPr/>
                  <a:lstStyle/>
                  <a:p>
                    <a:r>
                      <a:rPr lang="en-US" sz="1400" b="1">
                        <a:latin typeface="Arial" pitchFamily="34" charset="0"/>
                        <a:cs typeface="Arial" pitchFamily="34" charset="0"/>
                      </a:rPr>
                      <a:t>2</a:t>
                    </a:r>
                    <a:r>
                      <a:rPr lang="en-US"/>
                      <a:t>2</a:t>
                    </a:r>
                    <a:r>
                      <a:rPr lang="mn-MN"/>
                      <a:t>.1</a:t>
                    </a:r>
                    <a:endParaRPr lang="en-US"/>
                  </a:p>
                </c:rich>
              </c:tx>
              <c:showLegendKey val="0"/>
              <c:showVal val="1"/>
              <c:showCatName val="0"/>
              <c:showSerName val="0"/>
              <c:showPercent val="0"/>
              <c:showBubbleSize val="0"/>
            </c:dLbl>
            <c:dLbl>
              <c:idx val="1"/>
              <c:layout>
                <c:manualLayout>
                  <c:x val="1.6190781187610685E-2"/>
                  <c:y val="-1.1875905590763278E-2"/>
                </c:manualLayout>
              </c:layout>
              <c:tx>
                <c:rich>
                  <a:bodyPr/>
                  <a:lstStyle/>
                  <a:p>
                    <a:r>
                      <a:rPr lang="en-US" sz="1400" b="1">
                        <a:latin typeface="Arial" pitchFamily="34" charset="0"/>
                        <a:cs typeface="Arial" pitchFamily="34" charset="0"/>
                      </a:rPr>
                      <a:t>9</a:t>
                    </a:r>
                    <a:r>
                      <a:rPr lang="mn-MN"/>
                      <a:t>.3</a:t>
                    </a:r>
                    <a:endParaRPr lang="en-US"/>
                  </a:p>
                </c:rich>
              </c:tx>
              <c:showLegendKey val="0"/>
              <c:showVal val="1"/>
              <c:showCatName val="0"/>
              <c:showSerName val="0"/>
              <c:showPercent val="0"/>
              <c:showBubbleSize val="0"/>
            </c:dLbl>
            <c:dLbl>
              <c:idx val="2"/>
              <c:layout>
                <c:manualLayout>
                  <c:x val="1.6666792595610581E-2"/>
                  <c:y val="-1.6609545510638004E-2"/>
                </c:manualLayout>
              </c:layout>
              <c:tx>
                <c:rich>
                  <a:bodyPr/>
                  <a:lstStyle/>
                  <a:p>
                    <a:r>
                      <a:rPr lang="mn-MN" sz="1400" b="1">
                        <a:latin typeface="Arial" pitchFamily="34" charset="0"/>
                        <a:cs typeface="Arial" pitchFamily="34" charset="0"/>
                      </a:rPr>
                      <a:t>3</a:t>
                    </a:r>
                    <a:r>
                      <a:rPr lang="mn-MN"/>
                      <a:t>.5</a:t>
                    </a:r>
                    <a:endParaRPr lang="en-US"/>
                  </a:p>
                </c:rich>
              </c:tx>
              <c:showLegendKey val="0"/>
              <c:showVal val="1"/>
              <c:showCatName val="0"/>
              <c:showSerName val="0"/>
              <c:showPercent val="0"/>
              <c:showBubbleSize val="0"/>
            </c:dLbl>
            <c:dLbl>
              <c:idx val="3"/>
              <c:layout>
                <c:manualLayout>
                  <c:x val="1.2000003779528749E-2"/>
                  <c:y val="-2.0701565739289048E-2"/>
                </c:manualLayout>
              </c:layout>
              <c:showLegendKey val="0"/>
              <c:showVal val="1"/>
              <c:showCatName val="0"/>
              <c:showSerName val="0"/>
              <c:showPercent val="0"/>
              <c:showBubbleSize val="0"/>
            </c:dLbl>
            <c:dLbl>
              <c:idx val="4"/>
              <c:layout>
                <c:manualLayout>
                  <c:x val="8.8094077058051886E-3"/>
                  <c:y val="-1.5326212440436816E-2"/>
                </c:manualLayout>
              </c:layout>
              <c:tx>
                <c:rich>
                  <a:bodyPr/>
                  <a:lstStyle/>
                  <a:p>
                    <a:r>
                      <a:rPr lang="mn-MN" sz="1400" b="1">
                        <a:latin typeface="Arial" pitchFamily="34" charset="0"/>
                        <a:cs typeface="Arial" pitchFamily="34" charset="0"/>
                      </a:rPr>
                      <a:t>5</a:t>
                    </a:r>
                    <a:r>
                      <a:rPr lang="mn-MN"/>
                      <a:t>.7</a:t>
                    </a:r>
                    <a:endParaRPr lang="en-US"/>
                  </a:p>
                </c:rich>
              </c:tx>
              <c:showLegendKey val="0"/>
              <c:showVal val="1"/>
              <c:showCatName val="0"/>
              <c:showSerName val="0"/>
              <c:showPercent val="0"/>
              <c:showBubbleSize val="0"/>
            </c:dLbl>
            <c:dLbl>
              <c:idx val="5"/>
              <c:layout>
                <c:manualLayout>
                  <c:x val="9.0474715308561746E-3"/>
                  <c:y val="-1.5326212440436816E-2"/>
                </c:manualLayout>
              </c:layout>
              <c:tx>
                <c:rich>
                  <a:bodyPr/>
                  <a:lstStyle/>
                  <a:p>
                    <a:r>
                      <a:rPr lang="mn-MN" sz="1400" b="1">
                        <a:latin typeface="Arial" pitchFamily="34" charset="0"/>
                        <a:cs typeface="Arial" pitchFamily="34" charset="0"/>
                      </a:rPr>
                      <a:t>5</a:t>
                    </a:r>
                    <a:r>
                      <a:rPr lang="mn-MN"/>
                      <a:t>.7</a:t>
                    </a:r>
                    <a:endParaRPr lang="en-US"/>
                  </a:p>
                </c:rich>
              </c:tx>
              <c:showLegendKey val="0"/>
              <c:showVal val="1"/>
              <c:showCatName val="0"/>
              <c:showSerName val="0"/>
              <c:showPercent val="0"/>
              <c:showBubbleSize val="0"/>
            </c:dLbl>
            <c:dLbl>
              <c:idx val="6"/>
              <c:layout>
                <c:manualLayout>
                  <c:x val="2.1333680509744973E-2"/>
                  <c:y val="-1.94181858252108E-2"/>
                </c:manualLayout>
              </c:layout>
              <c:tx>
                <c:rich>
                  <a:bodyPr/>
                  <a:lstStyle/>
                  <a:p>
                    <a:r>
                      <a:rPr lang="en-US" sz="1400" b="1">
                        <a:latin typeface="Arial" pitchFamily="34" charset="0"/>
                        <a:cs typeface="Arial" pitchFamily="34" charset="0"/>
                      </a:rPr>
                      <a:t>1</a:t>
                    </a:r>
                    <a:r>
                      <a:rPr lang="mn-MN"/>
                      <a:t>0.3</a:t>
                    </a:r>
                    <a:endParaRPr lang="en-US"/>
                  </a:p>
                </c:rich>
              </c:tx>
              <c:showLegendKey val="0"/>
              <c:showVal val="1"/>
              <c:showCatName val="0"/>
              <c:showSerName val="0"/>
              <c:showPercent val="0"/>
              <c:showBubbleSize val="0"/>
            </c:dLbl>
            <c:txPr>
              <a:bodyPr/>
              <a:lstStyle/>
              <a:p>
                <a:pPr>
                  <a:defRPr sz="1400" b="1">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Sheet1!$A$3:$A$9</c:f>
              <c:strCache>
                <c:ptCount val="7"/>
                <c:pt idx="0">
                  <c:v>Эм тариа </c:v>
                </c:pt>
                <c:pt idx="1">
                  <c:v>Оношлуур </c:v>
                </c:pt>
                <c:pt idx="2">
                  <c:v>Хамгаалах хувцас хэрэгсэл </c:v>
                </c:pt>
                <c:pt idx="3">
                  <c:v>Хоол </c:v>
                </c:pt>
                <c:pt idx="4">
                  <c:v>Бензин </c:v>
                </c:pt>
                <c:pt idx="5">
                  <c:v>Цалин урамшуулал илүү цаг </c:v>
                </c:pt>
                <c:pt idx="6">
                  <c:v>НДШимтгэл </c:v>
                </c:pt>
              </c:strCache>
            </c:strRef>
          </c:cat>
          <c:val>
            <c:numRef>
              <c:f>Sheet1!$C$3:$C$9</c:f>
              <c:numCache>
                <c:formatCode>General</c:formatCode>
                <c:ptCount val="7"/>
                <c:pt idx="0">
                  <c:v>22</c:v>
                </c:pt>
                <c:pt idx="1">
                  <c:v>9</c:v>
                </c:pt>
                <c:pt idx="2">
                  <c:v>3</c:v>
                </c:pt>
                <c:pt idx="3">
                  <c:v>8</c:v>
                </c:pt>
                <c:pt idx="4">
                  <c:v>6</c:v>
                </c:pt>
                <c:pt idx="5">
                  <c:v>6</c:v>
                </c:pt>
                <c:pt idx="6">
                  <c:v>11</c:v>
                </c:pt>
              </c:numCache>
            </c:numRef>
          </c:val>
        </c:ser>
        <c:dLbls>
          <c:showLegendKey val="0"/>
          <c:showVal val="0"/>
          <c:showCatName val="0"/>
          <c:showSerName val="0"/>
          <c:showPercent val="0"/>
          <c:showBubbleSize val="0"/>
        </c:dLbls>
        <c:gapWidth val="75"/>
        <c:shape val="box"/>
        <c:axId val="177160576"/>
        <c:axId val="177162112"/>
        <c:axId val="0"/>
      </c:bar3DChart>
      <c:catAx>
        <c:axId val="177160576"/>
        <c:scaling>
          <c:orientation val="minMax"/>
        </c:scaling>
        <c:delete val="0"/>
        <c:axPos val="b"/>
        <c:majorTickMark val="none"/>
        <c:minorTickMark val="none"/>
        <c:tickLblPos val="nextTo"/>
        <c:txPr>
          <a:bodyPr/>
          <a:lstStyle/>
          <a:p>
            <a:pPr>
              <a:defRPr sz="1200" b="1">
                <a:latin typeface="Arial" pitchFamily="34" charset="0"/>
                <a:cs typeface="Arial" pitchFamily="34" charset="0"/>
              </a:defRPr>
            </a:pPr>
            <a:endParaRPr lang="en-US"/>
          </a:p>
        </c:txPr>
        <c:crossAx val="177162112"/>
        <c:crosses val="autoZero"/>
        <c:auto val="1"/>
        <c:lblAlgn val="ctr"/>
        <c:lblOffset val="100"/>
        <c:noMultiLvlLbl val="0"/>
      </c:catAx>
      <c:valAx>
        <c:axId val="177162112"/>
        <c:scaling>
          <c:orientation val="minMax"/>
        </c:scaling>
        <c:delete val="0"/>
        <c:axPos val="l"/>
        <c:majorGridlines/>
        <c:numFmt formatCode="General" sourceLinked="1"/>
        <c:majorTickMark val="none"/>
        <c:minorTickMark val="none"/>
        <c:tickLblPos val="nextTo"/>
        <c:spPr>
          <a:ln w="9525">
            <a:noFill/>
          </a:ln>
        </c:spPr>
        <c:txPr>
          <a:bodyPr/>
          <a:lstStyle/>
          <a:p>
            <a:pPr>
              <a:defRPr sz="1400" b="1">
                <a:latin typeface="Arial" pitchFamily="34" charset="0"/>
                <a:cs typeface="Arial" pitchFamily="34" charset="0"/>
              </a:defRPr>
            </a:pPr>
            <a:endParaRPr lang="en-US"/>
          </a:p>
        </c:txPr>
        <c:crossAx val="177160576"/>
        <c:crosses val="autoZero"/>
        <c:crossBetween val="between"/>
      </c:valAx>
    </c:plotArea>
    <c:legend>
      <c:legendPos val="b"/>
      <c:layout>
        <c:manualLayout>
          <c:xMode val="edge"/>
          <c:yMode val="edge"/>
          <c:x val="0.31610737747937157"/>
          <c:y val="0.93299279628396847"/>
          <c:w val="0.4415988636172104"/>
          <c:h val="5.5763096792108773E-2"/>
        </c:manualLayout>
      </c:layout>
      <c:overlay val="0"/>
      <c:txPr>
        <a:bodyPr/>
        <a:lstStyle/>
        <a:p>
          <a:pPr>
            <a:defRPr sz="1800" b="1">
              <a:latin typeface="Arial" pitchFamily="34" charset="0"/>
              <a:cs typeface="Arial" pitchFamily="34" charset="0"/>
            </a:defRPr>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4185044254342122E-2"/>
          <c:y val="2.9438182082332752E-2"/>
          <c:w val="0.91262848875715652"/>
          <c:h val="0.72423570583660557"/>
        </c:manualLayout>
      </c:layout>
      <c:barChart>
        <c:barDir val="col"/>
        <c:grouping val="clustered"/>
        <c:varyColors val="0"/>
        <c:ser>
          <c:idx val="0"/>
          <c:order val="0"/>
          <c:tx>
            <c:strRef>
              <c:f>Sheet1!$B$1</c:f>
              <c:strCache>
                <c:ptCount val="1"/>
                <c:pt idx="0">
                  <c:v>2020 он  </c:v>
                </c:pt>
              </c:strCache>
            </c:strRef>
          </c:tx>
          <c:invertIfNegative val="0"/>
          <c:dLbls>
            <c:txPr>
              <a:bodyPr/>
              <a:lstStyle/>
              <a:p>
                <a:pPr>
                  <a:defRPr sz="2400" b="1"/>
                </a:pPr>
                <a:endParaRPr lang="en-US"/>
              </a:p>
            </c:txPr>
            <c:showLegendKey val="0"/>
            <c:showVal val="1"/>
            <c:showCatName val="0"/>
            <c:showSerName val="0"/>
            <c:showPercent val="0"/>
            <c:showBubbleSize val="0"/>
            <c:showLeaderLines val="0"/>
          </c:dLbls>
          <c:cat>
            <c:strRef>
              <c:f>Sheet1!$A$2:$A$5</c:f>
              <c:strCache>
                <c:ptCount val="3"/>
                <c:pt idx="0">
                  <c:v>заг хүйтэн</c:v>
                </c:pt>
                <c:pt idx="1">
                  <c:v>тэмбүү</c:v>
                </c:pt>
                <c:pt idx="2">
                  <c:v>трихоманоз</c:v>
                </c:pt>
              </c:strCache>
            </c:strRef>
          </c:cat>
          <c:val>
            <c:numRef>
              <c:f>Sheet1!$B$2:$B$5</c:f>
              <c:numCache>
                <c:formatCode>General</c:formatCode>
                <c:ptCount val="4"/>
                <c:pt idx="0">
                  <c:v>0</c:v>
                </c:pt>
                <c:pt idx="1">
                  <c:v>3</c:v>
                </c:pt>
                <c:pt idx="2">
                  <c:v>1</c:v>
                </c:pt>
              </c:numCache>
            </c:numRef>
          </c:val>
        </c:ser>
        <c:ser>
          <c:idx val="1"/>
          <c:order val="1"/>
          <c:tx>
            <c:strRef>
              <c:f>Sheet1!$C$1</c:f>
              <c:strCache>
                <c:ptCount val="1"/>
                <c:pt idx="0">
                  <c:v>2021 он  </c:v>
                </c:pt>
              </c:strCache>
            </c:strRef>
          </c:tx>
          <c:invertIfNegative val="0"/>
          <c:dLbls>
            <c:txPr>
              <a:bodyPr/>
              <a:lstStyle/>
              <a:p>
                <a:pPr>
                  <a:defRPr sz="2400" b="1"/>
                </a:pPr>
                <a:endParaRPr lang="en-US"/>
              </a:p>
            </c:txPr>
            <c:showLegendKey val="0"/>
            <c:showVal val="1"/>
            <c:showCatName val="0"/>
            <c:showSerName val="0"/>
            <c:showPercent val="0"/>
            <c:showBubbleSize val="0"/>
            <c:showLeaderLines val="0"/>
          </c:dLbls>
          <c:cat>
            <c:strRef>
              <c:f>Sheet1!$A$2:$A$5</c:f>
              <c:strCache>
                <c:ptCount val="3"/>
                <c:pt idx="0">
                  <c:v>заг хүйтэн</c:v>
                </c:pt>
                <c:pt idx="1">
                  <c:v>тэмбүү</c:v>
                </c:pt>
                <c:pt idx="2">
                  <c:v>трихоманоз</c:v>
                </c:pt>
              </c:strCache>
            </c:strRef>
          </c:cat>
          <c:val>
            <c:numRef>
              <c:f>Sheet1!$C$2:$C$5</c:f>
              <c:numCache>
                <c:formatCode>General</c:formatCode>
                <c:ptCount val="4"/>
                <c:pt idx="0">
                  <c:v>2</c:v>
                </c:pt>
                <c:pt idx="1">
                  <c:v>1</c:v>
                </c:pt>
                <c:pt idx="2">
                  <c:v>6</c:v>
                </c:pt>
              </c:numCache>
            </c:numRef>
          </c:val>
        </c:ser>
        <c:dLbls>
          <c:showLegendKey val="0"/>
          <c:showVal val="1"/>
          <c:showCatName val="0"/>
          <c:showSerName val="0"/>
          <c:showPercent val="0"/>
          <c:showBubbleSize val="0"/>
        </c:dLbls>
        <c:gapWidth val="75"/>
        <c:axId val="121793152"/>
        <c:axId val="121802752"/>
      </c:barChart>
      <c:catAx>
        <c:axId val="121793152"/>
        <c:scaling>
          <c:orientation val="minMax"/>
        </c:scaling>
        <c:delete val="0"/>
        <c:axPos val="b"/>
        <c:majorTickMark val="none"/>
        <c:minorTickMark val="none"/>
        <c:tickLblPos val="nextTo"/>
        <c:txPr>
          <a:bodyPr/>
          <a:lstStyle/>
          <a:p>
            <a:pPr>
              <a:defRPr sz="2000" b="1"/>
            </a:pPr>
            <a:endParaRPr lang="en-US"/>
          </a:p>
        </c:txPr>
        <c:crossAx val="121802752"/>
        <c:crosses val="autoZero"/>
        <c:auto val="1"/>
        <c:lblAlgn val="ctr"/>
        <c:lblOffset val="100"/>
        <c:noMultiLvlLbl val="0"/>
      </c:catAx>
      <c:valAx>
        <c:axId val="121802752"/>
        <c:scaling>
          <c:orientation val="minMax"/>
        </c:scaling>
        <c:delete val="0"/>
        <c:axPos val="l"/>
        <c:numFmt formatCode="General" sourceLinked="1"/>
        <c:majorTickMark val="none"/>
        <c:minorTickMark val="none"/>
        <c:tickLblPos val="nextTo"/>
        <c:txPr>
          <a:bodyPr/>
          <a:lstStyle/>
          <a:p>
            <a:pPr>
              <a:defRPr b="1"/>
            </a:pPr>
            <a:endParaRPr lang="en-US"/>
          </a:p>
        </c:txPr>
        <c:crossAx val="121793152"/>
        <c:crosses val="autoZero"/>
        <c:crossBetween val="between"/>
      </c:valAx>
    </c:plotArea>
    <c:legend>
      <c:legendPos val="b"/>
      <c:layout>
        <c:manualLayout>
          <c:xMode val="edge"/>
          <c:yMode val="edge"/>
          <c:x val="9.2859088754015828E-2"/>
          <c:y val="0.8859477083191476"/>
          <c:w val="0.78461209598049642"/>
          <c:h val="9.8490400708165046E-2"/>
        </c:manualLayout>
      </c:layout>
      <c:overlay val="0"/>
      <c:txPr>
        <a:bodyPr/>
        <a:lstStyle/>
        <a:p>
          <a:pPr>
            <a:defRPr sz="2400" b="1">
              <a:latin typeface="Arial" pitchFamily="34" charset="0"/>
              <a:cs typeface="Arial"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manualLayout>
          <c:layoutTarget val="inner"/>
          <c:xMode val="edge"/>
          <c:yMode val="edge"/>
          <c:x val="4.9716252743359335E-2"/>
          <c:y val="8.1169954301341149E-2"/>
          <c:w val="0.93856213418270418"/>
          <c:h val="0.71736478676538806"/>
        </c:manualLayout>
      </c:layout>
      <c:bar3DChart>
        <c:barDir val="col"/>
        <c:grouping val="clustered"/>
        <c:varyColors val="0"/>
        <c:ser>
          <c:idx val="0"/>
          <c:order val="0"/>
          <c:tx>
            <c:strRef>
              <c:f>Sheet1!$B$33</c:f>
              <c:strCache>
                <c:ptCount val="1"/>
                <c:pt idx="0">
                  <c:v>Төгрөг </c:v>
                </c:pt>
              </c:strCache>
            </c:strRef>
          </c:tx>
          <c:invertIfNegative val="0"/>
          <c:dLbls>
            <c:dLbl>
              <c:idx val="0"/>
              <c:layout>
                <c:manualLayout>
                  <c:x val="1.6244779723928671E-2"/>
                  <c:y val="-1.4546206299621904E-2"/>
                </c:manualLayout>
              </c:layout>
              <c:tx>
                <c:rich>
                  <a:bodyPr/>
                  <a:lstStyle/>
                  <a:p>
                    <a:r>
                      <a:rPr lang="en-US" sz="1400" b="1">
                        <a:latin typeface="Arial" pitchFamily="34" charset="0"/>
                        <a:cs typeface="Arial" pitchFamily="34" charset="0"/>
                      </a:rPr>
                      <a:t>3</a:t>
                    </a:r>
                    <a:r>
                      <a:rPr lang="en-US"/>
                      <a:t>7</a:t>
                    </a:r>
                    <a:r>
                      <a:rPr lang="mn-MN"/>
                      <a:t>113400</a:t>
                    </a:r>
                    <a:endParaRPr lang="en-US"/>
                  </a:p>
                </c:rich>
              </c:tx>
              <c:showLegendKey val="0"/>
              <c:showVal val="1"/>
              <c:showCatName val="0"/>
              <c:showSerName val="0"/>
              <c:showPercent val="0"/>
              <c:showBubbleSize val="0"/>
            </c:dLbl>
            <c:dLbl>
              <c:idx val="1"/>
              <c:layout>
                <c:manualLayout>
                  <c:x val="1.3228835229601082E-2"/>
                  <c:y val="-1.6492463845584233E-2"/>
                </c:manualLayout>
              </c:layout>
              <c:tx>
                <c:rich>
                  <a:bodyPr/>
                  <a:lstStyle/>
                  <a:p>
                    <a:r>
                      <a:rPr lang="en-US" sz="1400" b="1">
                        <a:latin typeface="Arial" pitchFamily="34" charset="0"/>
                        <a:cs typeface="Arial" pitchFamily="34" charset="0"/>
                      </a:rPr>
                      <a:t>2</a:t>
                    </a:r>
                    <a:r>
                      <a:rPr lang="en-US"/>
                      <a:t>5</a:t>
                    </a:r>
                    <a:r>
                      <a:rPr lang="mn-MN"/>
                      <a:t>250000</a:t>
                    </a:r>
                    <a:endParaRPr lang="en-US"/>
                  </a:p>
                </c:rich>
              </c:tx>
              <c:showLegendKey val="0"/>
              <c:showVal val="1"/>
              <c:showCatName val="0"/>
              <c:showSerName val="0"/>
              <c:showPercent val="0"/>
              <c:showBubbleSize val="0"/>
            </c:dLbl>
            <c:dLbl>
              <c:idx val="2"/>
              <c:layout>
                <c:manualLayout>
                  <c:x val="1.4207893112058587E-2"/>
                  <c:y val="-1.0581051359131411E-2"/>
                </c:manualLayout>
              </c:layout>
              <c:tx>
                <c:rich>
                  <a:bodyPr/>
                  <a:lstStyle/>
                  <a:p>
                    <a:r>
                      <a:rPr lang="en-US" sz="1400" b="1">
                        <a:latin typeface="Arial" pitchFamily="34" charset="0"/>
                        <a:cs typeface="Arial" pitchFamily="34" charset="0"/>
                      </a:rPr>
                      <a:t>9</a:t>
                    </a:r>
                    <a:r>
                      <a:rPr lang="mn-MN"/>
                      <a:t>578000</a:t>
                    </a:r>
                    <a:endParaRPr lang="en-US"/>
                  </a:p>
                </c:rich>
              </c:tx>
              <c:showLegendKey val="0"/>
              <c:showVal val="1"/>
              <c:showCatName val="0"/>
              <c:showSerName val="0"/>
              <c:showPercent val="0"/>
              <c:showBubbleSize val="0"/>
            </c:dLbl>
            <c:dLbl>
              <c:idx val="3"/>
              <c:layout>
                <c:manualLayout>
                  <c:x val="1.4282224561569662E-2"/>
                  <c:y val="-1.1161250655904119E-2"/>
                </c:manualLayout>
              </c:layout>
              <c:tx>
                <c:rich>
                  <a:bodyPr/>
                  <a:lstStyle/>
                  <a:p>
                    <a:r>
                      <a:rPr lang="en-US" sz="1400" b="1">
                        <a:latin typeface="Arial" pitchFamily="34" charset="0"/>
                        <a:cs typeface="Arial" pitchFamily="34" charset="0"/>
                      </a:rPr>
                      <a:t>7</a:t>
                    </a:r>
                    <a:r>
                      <a:rPr lang="mn-MN"/>
                      <a:t>4400000</a:t>
                    </a:r>
                    <a:endParaRPr lang="en-US"/>
                  </a:p>
                </c:rich>
              </c:tx>
              <c:showLegendKey val="0"/>
              <c:showVal val="1"/>
              <c:showCatName val="0"/>
              <c:showSerName val="0"/>
              <c:showPercent val="0"/>
              <c:showBubbleSize val="0"/>
            </c:dLbl>
            <c:dLbl>
              <c:idx val="4"/>
              <c:layout>
                <c:manualLayout>
                  <c:x val="9.5970666282981301E-3"/>
                  <c:y val="-1.1774245158569417E-2"/>
                </c:manualLayout>
              </c:layout>
              <c:tx>
                <c:rich>
                  <a:bodyPr/>
                  <a:lstStyle/>
                  <a:p>
                    <a:r>
                      <a:rPr lang="en-US" sz="1400" b="1">
                        <a:latin typeface="Arial" pitchFamily="34" charset="0"/>
                        <a:cs typeface="Arial" pitchFamily="34" charset="0"/>
                      </a:rPr>
                      <a:t>2</a:t>
                    </a:r>
                    <a:r>
                      <a:rPr lang="en-US"/>
                      <a:t>4</a:t>
                    </a:r>
                    <a:r>
                      <a:rPr lang="mn-MN"/>
                      <a:t>090110</a:t>
                    </a:r>
                    <a:endParaRPr lang="en-US"/>
                  </a:p>
                </c:rich>
              </c:tx>
              <c:showLegendKey val="0"/>
              <c:showVal val="1"/>
              <c:showCatName val="0"/>
              <c:showSerName val="0"/>
              <c:showPercent val="0"/>
              <c:showBubbleSize val="0"/>
            </c:dLbl>
            <c:dLbl>
              <c:idx val="5"/>
              <c:layout>
                <c:manualLayout>
                  <c:x val="2.4558974321614536E-3"/>
                  <c:y val="-1.1978372327956963E-2"/>
                </c:manualLayout>
              </c:layout>
              <c:tx>
                <c:rich>
                  <a:bodyPr/>
                  <a:lstStyle/>
                  <a:p>
                    <a:r>
                      <a:rPr lang="mn-MN" sz="1400" b="1">
                        <a:latin typeface="Arial" pitchFamily="34" charset="0"/>
                        <a:cs typeface="Arial" pitchFamily="34" charset="0"/>
                      </a:rPr>
                      <a:t>1</a:t>
                    </a:r>
                    <a:r>
                      <a:rPr lang="mn-MN"/>
                      <a:t>100000</a:t>
                    </a:r>
                    <a:endParaRPr lang="en-US"/>
                  </a:p>
                </c:rich>
              </c:tx>
              <c:showLegendKey val="0"/>
              <c:showVal val="1"/>
              <c:showCatName val="0"/>
              <c:showSerName val="0"/>
              <c:showPercent val="0"/>
              <c:showBubbleSize val="0"/>
            </c:dLbl>
            <c:dLbl>
              <c:idx val="6"/>
              <c:layout>
                <c:manualLayout>
                  <c:x val="1.5118424910893324E-2"/>
                  <c:y val="-5.7310388540435572E-3"/>
                </c:manualLayout>
              </c:layout>
              <c:tx>
                <c:rich>
                  <a:bodyPr/>
                  <a:lstStyle/>
                  <a:p>
                    <a:r>
                      <a:rPr lang="en-US" sz="1400" b="1">
                        <a:latin typeface="Arial" pitchFamily="34" charset="0"/>
                        <a:cs typeface="Arial" pitchFamily="34" charset="0"/>
                      </a:rPr>
                      <a:t>4</a:t>
                    </a:r>
                    <a:r>
                      <a:rPr lang="mn-MN"/>
                      <a:t>800000</a:t>
                    </a:r>
                    <a:endParaRPr lang="en-US"/>
                  </a:p>
                </c:rich>
              </c:tx>
              <c:showLegendKey val="0"/>
              <c:showVal val="1"/>
              <c:showCatName val="0"/>
              <c:showSerName val="0"/>
              <c:showPercent val="0"/>
              <c:showBubbleSize val="0"/>
            </c:dLbl>
            <c:txPr>
              <a:bodyPr/>
              <a:lstStyle/>
              <a:p>
                <a:pPr>
                  <a:defRPr sz="1400" b="1">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Sheet1!$A$34:$A$41</c:f>
              <c:strCache>
                <c:ptCount val="7"/>
                <c:pt idx="0">
                  <c:v>Багаж тоног төхөөрөмж </c:v>
                </c:pt>
                <c:pt idx="1">
                  <c:v>Тавилга </c:v>
                </c:pt>
                <c:pt idx="2">
                  <c:v>Томилолт </c:v>
                </c:pt>
                <c:pt idx="3">
                  <c:v>Хог хаягдал </c:v>
                </c:pt>
                <c:pt idx="4">
                  <c:v>Зөөлөн эдлэл </c:v>
                </c:pt>
                <c:pt idx="5">
                  <c:v>Бичиг хэрэг</c:v>
                </c:pt>
                <c:pt idx="6">
                  <c:v> Сургалт /БҮБ/ </c:v>
                </c:pt>
              </c:strCache>
            </c:strRef>
          </c:cat>
          <c:val>
            <c:numRef>
              <c:f>Sheet1!$B$34:$B$41</c:f>
              <c:numCache>
                <c:formatCode>General</c:formatCode>
                <c:ptCount val="8"/>
                <c:pt idx="0">
                  <c:v>37</c:v>
                </c:pt>
                <c:pt idx="1">
                  <c:v>25</c:v>
                </c:pt>
                <c:pt idx="2">
                  <c:v>9</c:v>
                </c:pt>
                <c:pt idx="3">
                  <c:v>7</c:v>
                </c:pt>
                <c:pt idx="4">
                  <c:v>24</c:v>
                </c:pt>
                <c:pt idx="5">
                  <c:v>1</c:v>
                </c:pt>
                <c:pt idx="6">
                  <c:v>4</c:v>
                </c:pt>
              </c:numCache>
            </c:numRef>
          </c:val>
        </c:ser>
        <c:ser>
          <c:idx val="1"/>
          <c:order val="1"/>
          <c:tx>
            <c:strRef>
              <c:f>Sheet1!$C$33</c:f>
              <c:strCache>
                <c:ptCount val="1"/>
                <c:pt idx="0">
                  <c:v>Хувь </c:v>
                </c:pt>
              </c:strCache>
            </c:strRef>
          </c:tx>
          <c:invertIfNegative val="0"/>
          <c:dLbls>
            <c:dLbl>
              <c:idx val="0"/>
              <c:layout>
                <c:manualLayout>
                  <c:x val="1.6151324716197291E-2"/>
                  <c:y val="-1.5741239082567908E-2"/>
                </c:manualLayout>
              </c:layout>
              <c:tx>
                <c:rich>
                  <a:bodyPr/>
                  <a:lstStyle/>
                  <a:p>
                    <a:r>
                      <a:rPr lang="en-US" sz="1400" b="1" dirty="0">
                        <a:latin typeface="Arial" pitchFamily="34" charset="0"/>
                        <a:cs typeface="Arial" pitchFamily="34" charset="0"/>
                      </a:rPr>
                      <a:t>1</a:t>
                    </a:r>
                    <a:r>
                      <a:rPr lang="en-US" dirty="0"/>
                      <a:t>2</a:t>
                    </a:r>
                    <a:r>
                      <a:rPr lang="mn-MN" dirty="0"/>
                      <a:t>.1</a:t>
                    </a:r>
                    <a:endParaRPr lang="en-US" dirty="0"/>
                  </a:p>
                </c:rich>
              </c:tx>
              <c:showLegendKey val="0"/>
              <c:showVal val="1"/>
              <c:showCatName val="0"/>
              <c:showSerName val="0"/>
              <c:showPercent val="0"/>
              <c:showBubbleSize val="0"/>
            </c:dLbl>
            <c:dLbl>
              <c:idx val="1"/>
              <c:layout>
                <c:manualLayout>
                  <c:x val="1.621359011111698E-2"/>
                  <c:y val="-1.529743106263823E-2"/>
                </c:manualLayout>
              </c:layout>
              <c:tx>
                <c:rich>
                  <a:bodyPr/>
                  <a:lstStyle/>
                  <a:p>
                    <a:r>
                      <a:rPr lang="en-US" sz="1400" b="1">
                        <a:latin typeface="Arial" pitchFamily="34" charset="0"/>
                        <a:cs typeface="Arial" pitchFamily="34" charset="0"/>
                      </a:rPr>
                      <a:t>8</a:t>
                    </a:r>
                    <a:r>
                      <a:rPr lang="mn-MN"/>
                      <a:t>.2</a:t>
                    </a:r>
                    <a:endParaRPr lang="en-US"/>
                  </a:p>
                </c:rich>
              </c:tx>
              <c:showLegendKey val="0"/>
              <c:showVal val="1"/>
              <c:showCatName val="0"/>
              <c:showSerName val="0"/>
              <c:showPercent val="0"/>
              <c:showBubbleSize val="0"/>
            </c:dLbl>
            <c:dLbl>
              <c:idx val="2"/>
              <c:layout>
                <c:manualLayout>
                  <c:x val="1.2662527478731872E-2"/>
                  <c:y val="-1.1161250655904119E-2"/>
                </c:manualLayout>
              </c:layout>
              <c:tx>
                <c:rich>
                  <a:bodyPr/>
                  <a:lstStyle/>
                  <a:p>
                    <a:r>
                      <a:rPr lang="en-US" sz="1400" b="1">
                        <a:latin typeface="Arial" pitchFamily="34" charset="0"/>
                        <a:cs typeface="Arial" pitchFamily="34" charset="0"/>
                      </a:rPr>
                      <a:t>3</a:t>
                    </a:r>
                    <a:r>
                      <a:rPr lang="mn-MN"/>
                      <a:t>.1</a:t>
                    </a:r>
                    <a:endParaRPr lang="en-US"/>
                  </a:p>
                </c:rich>
              </c:tx>
              <c:showLegendKey val="0"/>
              <c:showVal val="1"/>
              <c:showCatName val="0"/>
              <c:showSerName val="0"/>
              <c:showPercent val="0"/>
              <c:showBubbleSize val="0"/>
            </c:dLbl>
            <c:dLbl>
              <c:idx val="3"/>
              <c:layout>
                <c:manualLayout>
                  <c:x val="9.5098723092698258E-3"/>
                  <c:y val="-5.7310388540435572E-3"/>
                </c:manualLayout>
              </c:layout>
              <c:tx>
                <c:rich>
                  <a:bodyPr/>
                  <a:lstStyle/>
                  <a:p>
                    <a:r>
                      <a:rPr lang="en-US" sz="1400" b="1">
                        <a:latin typeface="Arial" pitchFamily="34" charset="0"/>
                        <a:cs typeface="Arial" pitchFamily="34" charset="0"/>
                      </a:rPr>
                      <a:t>2</a:t>
                    </a:r>
                    <a:r>
                      <a:rPr lang="mn-MN"/>
                      <a:t>.4</a:t>
                    </a:r>
                    <a:endParaRPr lang="en-US"/>
                  </a:p>
                </c:rich>
              </c:tx>
              <c:showLegendKey val="0"/>
              <c:showVal val="1"/>
              <c:showCatName val="0"/>
              <c:showSerName val="0"/>
              <c:showPercent val="0"/>
              <c:showBubbleSize val="0"/>
            </c:dLbl>
            <c:dLbl>
              <c:idx val="4"/>
              <c:layout>
                <c:manualLayout>
                  <c:x val="1.4195257903948742E-2"/>
                  <c:y val="-1.1365531073917329E-2"/>
                </c:manualLayout>
              </c:layout>
              <c:tx>
                <c:rich>
                  <a:bodyPr/>
                  <a:lstStyle/>
                  <a:p>
                    <a:r>
                      <a:rPr lang="en-US" sz="1400" b="1" dirty="0">
                        <a:latin typeface="Arial" pitchFamily="34" charset="0"/>
                        <a:cs typeface="Arial" pitchFamily="34" charset="0"/>
                      </a:rPr>
                      <a:t>7</a:t>
                    </a:r>
                    <a:r>
                      <a:rPr lang="mn-MN" dirty="0"/>
                      <a:t>.8</a:t>
                    </a:r>
                    <a:endParaRPr lang="en-US" dirty="0"/>
                  </a:p>
                </c:rich>
              </c:tx>
              <c:showLegendKey val="0"/>
              <c:showVal val="1"/>
              <c:showCatName val="0"/>
              <c:showSerName val="0"/>
              <c:showPercent val="0"/>
              <c:showBubbleSize val="0"/>
            </c:dLbl>
            <c:dLbl>
              <c:idx val="5"/>
              <c:layout>
                <c:manualLayout>
                  <c:x val="2.6857785382680611E-2"/>
                  <c:y val="-1.6591462457764678E-2"/>
                </c:manualLayout>
              </c:layout>
              <c:tx>
                <c:rich>
                  <a:bodyPr/>
                  <a:lstStyle/>
                  <a:p>
                    <a:r>
                      <a:rPr lang="en-US" sz="1400" b="1" dirty="0">
                        <a:latin typeface="Arial" pitchFamily="34" charset="0"/>
                        <a:cs typeface="Arial" pitchFamily="34" charset="0"/>
                      </a:rPr>
                      <a:t>0</a:t>
                    </a:r>
                    <a:r>
                      <a:rPr lang="mn-MN" dirty="0"/>
                      <a:t>.3</a:t>
                    </a:r>
                    <a:endParaRPr lang="en-US" dirty="0"/>
                  </a:p>
                </c:rich>
              </c:tx>
              <c:showLegendKey val="0"/>
              <c:showVal val="1"/>
              <c:showCatName val="0"/>
              <c:showSerName val="0"/>
              <c:showPercent val="0"/>
              <c:showBubbleSize val="0"/>
            </c:dLbl>
            <c:dLbl>
              <c:idx val="6"/>
              <c:layout>
                <c:manualLayout>
                  <c:x val="6.7928191237006637E-3"/>
                  <c:y val="-1.2903225806451618E-2"/>
                </c:manualLayout>
              </c:layout>
              <c:tx>
                <c:rich>
                  <a:bodyPr/>
                  <a:lstStyle/>
                  <a:p>
                    <a:r>
                      <a:rPr lang="en-US" sz="1400" b="1">
                        <a:latin typeface="Arial" pitchFamily="34" charset="0"/>
                        <a:cs typeface="Arial" pitchFamily="34" charset="0"/>
                      </a:rPr>
                      <a:t>1</a:t>
                    </a:r>
                    <a:r>
                      <a:rPr lang="mn-MN"/>
                      <a:t>.5</a:t>
                    </a:r>
                    <a:endParaRPr lang="en-US"/>
                  </a:p>
                </c:rich>
              </c:tx>
              <c:showLegendKey val="0"/>
              <c:showVal val="1"/>
              <c:showCatName val="0"/>
              <c:showSerName val="0"/>
              <c:showPercent val="0"/>
              <c:showBubbleSize val="0"/>
            </c:dLbl>
            <c:txPr>
              <a:bodyPr/>
              <a:lstStyle/>
              <a:p>
                <a:pPr>
                  <a:defRPr sz="1400" b="1">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Sheet1!$A$34:$A$41</c:f>
              <c:strCache>
                <c:ptCount val="7"/>
                <c:pt idx="0">
                  <c:v>Багаж тоног төхөөрөмж </c:v>
                </c:pt>
                <c:pt idx="1">
                  <c:v>Тавилга </c:v>
                </c:pt>
                <c:pt idx="2">
                  <c:v>Томилолт </c:v>
                </c:pt>
                <c:pt idx="3">
                  <c:v>Хог хаягдал </c:v>
                </c:pt>
                <c:pt idx="4">
                  <c:v>Зөөлөн эдлэл </c:v>
                </c:pt>
                <c:pt idx="5">
                  <c:v>Бичиг хэрэг</c:v>
                </c:pt>
                <c:pt idx="6">
                  <c:v> Сургалт /БҮБ/ </c:v>
                </c:pt>
              </c:strCache>
            </c:strRef>
          </c:cat>
          <c:val>
            <c:numRef>
              <c:f>Sheet1!$C$34:$C$41</c:f>
              <c:numCache>
                <c:formatCode>General</c:formatCode>
                <c:ptCount val="8"/>
                <c:pt idx="0">
                  <c:v>12</c:v>
                </c:pt>
                <c:pt idx="1">
                  <c:v>8</c:v>
                </c:pt>
                <c:pt idx="2">
                  <c:v>3</c:v>
                </c:pt>
                <c:pt idx="3">
                  <c:v>2</c:v>
                </c:pt>
                <c:pt idx="4">
                  <c:v>7</c:v>
                </c:pt>
                <c:pt idx="5">
                  <c:v>0</c:v>
                </c:pt>
                <c:pt idx="6">
                  <c:v>1</c:v>
                </c:pt>
              </c:numCache>
            </c:numRef>
          </c:val>
        </c:ser>
        <c:dLbls>
          <c:showLegendKey val="0"/>
          <c:showVal val="0"/>
          <c:showCatName val="0"/>
          <c:showSerName val="0"/>
          <c:showPercent val="0"/>
          <c:showBubbleSize val="0"/>
        </c:dLbls>
        <c:gapWidth val="75"/>
        <c:shape val="cylinder"/>
        <c:axId val="177815936"/>
        <c:axId val="177817472"/>
        <c:axId val="0"/>
      </c:bar3DChart>
      <c:catAx>
        <c:axId val="177815936"/>
        <c:scaling>
          <c:orientation val="minMax"/>
        </c:scaling>
        <c:delete val="0"/>
        <c:axPos val="b"/>
        <c:majorTickMark val="none"/>
        <c:minorTickMark val="none"/>
        <c:tickLblPos val="nextTo"/>
        <c:txPr>
          <a:bodyPr/>
          <a:lstStyle/>
          <a:p>
            <a:pPr>
              <a:defRPr sz="1200" b="1">
                <a:latin typeface="Arial" pitchFamily="34" charset="0"/>
                <a:cs typeface="Arial" pitchFamily="34" charset="0"/>
              </a:defRPr>
            </a:pPr>
            <a:endParaRPr lang="en-US"/>
          </a:p>
        </c:txPr>
        <c:crossAx val="177817472"/>
        <c:crosses val="autoZero"/>
        <c:auto val="1"/>
        <c:lblAlgn val="ctr"/>
        <c:lblOffset val="100"/>
        <c:noMultiLvlLbl val="0"/>
      </c:catAx>
      <c:valAx>
        <c:axId val="177817472"/>
        <c:scaling>
          <c:orientation val="minMax"/>
        </c:scaling>
        <c:delete val="0"/>
        <c:axPos val="l"/>
        <c:majorGridlines/>
        <c:numFmt formatCode="General" sourceLinked="1"/>
        <c:majorTickMark val="none"/>
        <c:minorTickMark val="none"/>
        <c:tickLblPos val="nextTo"/>
        <c:spPr>
          <a:ln w="9525">
            <a:noFill/>
          </a:ln>
        </c:spPr>
        <c:txPr>
          <a:bodyPr/>
          <a:lstStyle/>
          <a:p>
            <a:pPr>
              <a:defRPr sz="1600" b="1">
                <a:latin typeface="Arial" pitchFamily="34" charset="0"/>
                <a:cs typeface="Arial" pitchFamily="34" charset="0"/>
              </a:defRPr>
            </a:pPr>
            <a:endParaRPr lang="en-US"/>
          </a:p>
        </c:txPr>
        <c:crossAx val="177815936"/>
        <c:crosses val="autoZero"/>
        <c:crossBetween val="between"/>
      </c:valAx>
    </c:plotArea>
    <c:legend>
      <c:legendPos val="b"/>
      <c:layout>
        <c:manualLayout>
          <c:xMode val="edge"/>
          <c:yMode val="edge"/>
          <c:x val="0.22441527466469949"/>
          <c:y val="0.9138425196850396"/>
          <c:w val="0.51992237572804811"/>
          <c:h val="7.3254254508509017E-2"/>
        </c:manualLayout>
      </c:layout>
      <c:overlay val="0"/>
      <c:txPr>
        <a:bodyPr/>
        <a:lstStyle/>
        <a:p>
          <a:pPr>
            <a:defRPr sz="1800" b="1">
              <a:latin typeface="Arial" pitchFamily="34" charset="0"/>
              <a:cs typeface="Arial" pitchFamily="34" charset="0"/>
            </a:defRPr>
          </a:pPr>
          <a:endParaRPr lang="en-US"/>
        </a:p>
      </c:txPr>
    </c:legend>
    <c:plotVisOnly val="1"/>
    <c:dispBlanksAs val="gap"/>
    <c:showDLblsOverMax val="0"/>
  </c:chart>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manualLayout>
          <c:layoutTarget val="inner"/>
          <c:xMode val="edge"/>
          <c:yMode val="edge"/>
          <c:x val="0.12464316960379956"/>
          <c:y val="5.7857863920856047E-2"/>
          <c:w val="0.81668014793605348"/>
          <c:h val="0.24500686452654957"/>
        </c:manualLayout>
      </c:layout>
      <c:bar3DChart>
        <c:barDir val="col"/>
        <c:grouping val="clustered"/>
        <c:varyColors val="0"/>
        <c:ser>
          <c:idx val="0"/>
          <c:order val="0"/>
          <c:tx>
            <c:strRef>
              <c:f>'[Chart in Microsoft Office PowerPoint]Sheet1'!$B$1</c:f>
              <c:strCache>
                <c:ptCount val="1"/>
                <c:pt idx="0">
                  <c:v>Column2</c:v>
                </c:pt>
              </c:strCache>
            </c:strRef>
          </c:tx>
          <c:invertIfNegative val="0"/>
          <c:dLbls>
            <c:dLbl>
              <c:idx val="0"/>
              <c:layout>
                <c:manualLayout>
                  <c:x val="-1.2711862710281237E-2"/>
                  <c:y val="-6.9498077949482095E-2"/>
                </c:manualLayout>
              </c:layout>
              <c:tx>
                <c:rich>
                  <a:bodyPr/>
                  <a:lstStyle/>
                  <a:p>
                    <a:r>
                      <a:rPr lang="mn-MN" sz="1800" b="1"/>
                      <a:t>2</a:t>
                    </a:r>
                    <a:r>
                      <a:rPr lang="mn-MN"/>
                      <a:t>3500000</a:t>
                    </a:r>
                    <a:endParaRPr lang="en-US"/>
                  </a:p>
                </c:rich>
              </c:tx>
              <c:showLegendKey val="0"/>
              <c:showVal val="1"/>
              <c:showCatName val="0"/>
              <c:showSerName val="0"/>
              <c:showPercent val="0"/>
              <c:showBubbleSize val="0"/>
            </c:dLbl>
            <c:dLbl>
              <c:idx val="1"/>
              <c:layout>
                <c:manualLayout>
                  <c:x val="-1.5873015873015877E-3"/>
                  <c:y val="-5.2777777777777792E-2"/>
                </c:manualLayout>
              </c:layout>
              <c:tx>
                <c:rich>
                  <a:bodyPr/>
                  <a:lstStyle/>
                  <a:p>
                    <a:r>
                      <a:rPr lang="mn-MN" sz="1800" b="1"/>
                      <a:t>4</a:t>
                    </a:r>
                    <a:r>
                      <a:rPr lang="mn-MN"/>
                      <a:t>3</a:t>
                    </a:r>
                    <a:r>
                      <a:rPr lang="en-US"/>
                      <a:t>54500</a:t>
                    </a:r>
                  </a:p>
                </c:rich>
              </c:tx>
              <c:showLegendKey val="0"/>
              <c:showVal val="1"/>
              <c:showCatName val="0"/>
              <c:showSerName val="0"/>
              <c:showPercent val="0"/>
              <c:showBubbleSize val="0"/>
            </c:dLbl>
            <c:dLbl>
              <c:idx val="2"/>
              <c:layout>
                <c:manualLayout>
                  <c:x val="1.1111111111111117E-2"/>
                  <c:y val="-5.8333333333333369E-2"/>
                </c:manualLayout>
              </c:layout>
              <c:tx>
                <c:rich>
                  <a:bodyPr/>
                  <a:lstStyle/>
                  <a:p>
                    <a:r>
                      <a:rPr lang="mn-MN" sz="1800" b="1"/>
                      <a:t>3</a:t>
                    </a:r>
                    <a:r>
                      <a:rPr lang="mn-MN"/>
                      <a:t>4349900</a:t>
                    </a:r>
                    <a:endParaRPr lang="en-US"/>
                  </a:p>
                </c:rich>
              </c:tx>
              <c:showLegendKey val="0"/>
              <c:showVal val="1"/>
              <c:showCatName val="0"/>
              <c:showSerName val="0"/>
              <c:showPercent val="0"/>
              <c:showBubbleSize val="0"/>
            </c:dLbl>
            <c:dLbl>
              <c:idx val="3"/>
              <c:layout>
                <c:manualLayout>
                  <c:x val="1.7460317460317461E-2"/>
                  <c:y val="-0.05"/>
                </c:manualLayout>
              </c:layout>
              <c:tx>
                <c:rich>
                  <a:bodyPr/>
                  <a:lstStyle/>
                  <a:p>
                    <a:r>
                      <a:rPr lang="mn-MN" sz="1800" b="1"/>
                      <a:t>1</a:t>
                    </a:r>
                    <a:r>
                      <a:rPr lang="mn-MN"/>
                      <a:t>05348100</a:t>
                    </a:r>
                    <a:endParaRPr lang="en-US"/>
                  </a:p>
                </c:rich>
              </c:tx>
              <c:showLegendKey val="0"/>
              <c:showVal val="1"/>
              <c:showCatName val="0"/>
              <c:showSerName val="0"/>
              <c:showPercent val="0"/>
              <c:showBubbleSize val="0"/>
            </c:dLbl>
            <c:dLbl>
              <c:idx val="4"/>
              <c:layout>
                <c:manualLayout>
                  <c:x val="2.0634920634920645E-2"/>
                  <c:y val="-5.2777777777777792E-2"/>
                </c:manualLayout>
              </c:layout>
              <c:tx>
                <c:rich>
                  <a:bodyPr/>
                  <a:lstStyle/>
                  <a:p>
                    <a:r>
                      <a:rPr lang="mn-MN" sz="1800" b="1"/>
                      <a:t>2</a:t>
                    </a:r>
                    <a:r>
                      <a:rPr lang="mn-MN"/>
                      <a:t>5000000</a:t>
                    </a:r>
                    <a:endParaRPr lang="en-US"/>
                  </a:p>
                </c:rich>
              </c:tx>
              <c:showLegendKey val="0"/>
              <c:showVal val="1"/>
              <c:showCatName val="0"/>
              <c:showSerName val="0"/>
              <c:showPercent val="0"/>
              <c:showBubbleSize val="0"/>
            </c:dLbl>
            <c:txPr>
              <a:bodyPr/>
              <a:lstStyle/>
              <a:p>
                <a:pPr>
                  <a:defRPr sz="1800" b="1"/>
                </a:pPr>
                <a:endParaRPr lang="en-US"/>
              </a:p>
            </c:txPr>
            <c:showLegendKey val="0"/>
            <c:showVal val="1"/>
            <c:showCatName val="0"/>
            <c:showSerName val="0"/>
            <c:showPercent val="0"/>
            <c:showBubbleSize val="0"/>
            <c:showLeaderLines val="0"/>
          </c:dLbls>
          <c:cat>
            <c:strRef>
              <c:f>'[Chart in Microsoft Office PowerPoint]Sheet1'!$A$2:$A$6</c:f>
              <c:strCache>
                <c:ptCount val="5"/>
                <c:pt idx="0">
                  <c:v>Нэг удаагийн хамгаалах хэрэгсэл </c:v>
                </c:pt>
                <c:pt idx="1">
                  <c:v>Ариутгалын бодис </c:v>
                </c:pt>
                <c:pt idx="2">
                  <c:v>Оношлуур </c:v>
                </c:pt>
                <c:pt idx="3">
                  <c:v>Эм тариа </c:v>
                </c:pt>
                <c:pt idx="4">
                  <c:v>Эмнэлгийн багаж тоног төхөөрөмж </c:v>
                </c:pt>
              </c:strCache>
            </c:strRef>
          </c:cat>
          <c:val>
            <c:numRef>
              <c:f>'[Chart in Microsoft Office PowerPoint]Sheet1'!$B$2:$B$6</c:f>
              <c:numCache>
                <c:formatCode>General</c:formatCode>
                <c:ptCount val="5"/>
                <c:pt idx="0">
                  <c:v>17378038</c:v>
                </c:pt>
                <c:pt idx="1">
                  <c:v>1854500</c:v>
                </c:pt>
                <c:pt idx="2">
                  <c:v>24945000</c:v>
                </c:pt>
                <c:pt idx="3">
                  <c:v>94177206</c:v>
                </c:pt>
                <c:pt idx="4">
                  <c:v>6133500</c:v>
                </c:pt>
              </c:numCache>
            </c:numRef>
          </c:val>
        </c:ser>
        <c:dLbls>
          <c:showLegendKey val="0"/>
          <c:showVal val="1"/>
          <c:showCatName val="0"/>
          <c:showSerName val="0"/>
          <c:showPercent val="0"/>
          <c:showBubbleSize val="0"/>
        </c:dLbls>
        <c:gapWidth val="75"/>
        <c:shape val="cylinder"/>
        <c:axId val="177219072"/>
        <c:axId val="177222016"/>
        <c:axId val="0"/>
      </c:bar3DChart>
      <c:catAx>
        <c:axId val="177219072"/>
        <c:scaling>
          <c:orientation val="minMax"/>
        </c:scaling>
        <c:delete val="0"/>
        <c:axPos val="b"/>
        <c:majorTickMark val="none"/>
        <c:minorTickMark val="none"/>
        <c:tickLblPos val="nextTo"/>
        <c:txPr>
          <a:bodyPr/>
          <a:lstStyle/>
          <a:p>
            <a:pPr>
              <a:defRPr sz="1400" b="1"/>
            </a:pPr>
            <a:endParaRPr lang="en-US"/>
          </a:p>
        </c:txPr>
        <c:crossAx val="177222016"/>
        <c:crosses val="autoZero"/>
        <c:auto val="0"/>
        <c:lblAlgn val="ctr"/>
        <c:lblOffset val="100"/>
        <c:noMultiLvlLbl val="0"/>
      </c:catAx>
      <c:valAx>
        <c:axId val="177222016"/>
        <c:scaling>
          <c:orientation val="minMax"/>
        </c:scaling>
        <c:delete val="0"/>
        <c:axPos val="l"/>
        <c:numFmt formatCode="General" sourceLinked="1"/>
        <c:majorTickMark val="none"/>
        <c:minorTickMark val="none"/>
        <c:tickLblPos val="nextTo"/>
        <c:txPr>
          <a:bodyPr/>
          <a:lstStyle/>
          <a:p>
            <a:pPr>
              <a:defRPr sz="1800" b="1"/>
            </a:pPr>
            <a:endParaRPr lang="en-US"/>
          </a:p>
        </c:txPr>
        <c:crossAx val="177219072"/>
        <c:crosses val="autoZero"/>
        <c:crossBetween val="between"/>
      </c:valAx>
    </c:plotArea>
    <c:plotVisOnly val="1"/>
    <c:dispBlanksAs val="gap"/>
    <c:showDLblsOverMax val="0"/>
  </c:chart>
  <c:txPr>
    <a:bodyPr/>
    <a:lstStyle/>
    <a:p>
      <a:pPr>
        <a:defRPr>
          <a:latin typeface="Arial" pitchFamily="34" charset="0"/>
          <a:cs typeface="Arial" pitchFamily="34" charset="0"/>
        </a:defRPr>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304454159748181"/>
          <c:y val="9.0422167022901193E-2"/>
          <c:w val="0.84742198314301465"/>
          <c:h val="0.67010464840557105"/>
        </c:manualLayout>
      </c:layout>
      <c:barChart>
        <c:barDir val="col"/>
        <c:grouping val="clustered"/>
        <c:varyColors val="0"/>
        <c:ser>
          <c:idx val="0"/>
          <c:order val="0"/>
          <c:tx>
            <c:strRef>
              <c:f>Sheet1!$B$1</c:f>
              <c:strCache>
                <c:ptCount val="1"/>
                <c:pt idx="0">
                  <c:v>2020 он  </c:v>
                </c:pt>
              </c:strCache>
            </c:strRef>
          </c:tx>
          <c:invertIfNegative val="0"/>
          <c:dLbls>
            <c:txPr>
              <a:bodyPr/>
              <a:lstStyle/>
              <a:p>
                <a:pPr>
                  <a:defRPr sz="2400" b="1"/>
                </a:pPr>
                <a:endParaRPr lang="en-US"/>
              </a:p>
            </c:txPr>
            <c:showLegendKey val="0"/>
            <c:showVal val="1"/>
            <c:showCatName val="0"/>
            <c:showSerName val="0"/>
            <c:showPercent val="0"/>
            <c:showBubbleSize val="0"/>
            <c:showLeaderLines val="0"/>
          </c:dLbls>
          <c:cat>
            <c:strRef>
              <c:f>Sheet1!$A$2:$A$4</c:f>
              <c:strCache>
                <c:ptCount val="3"/>
                <c:pt idx="0">
                  <c:v>эмнэлэгт хэвтсэн</c:v>
                </c:pt>
                <c:pt idx="1">
                  <c:v> ор хоног</c:v>
                </c:pt>
                <c:pt idx="2">
                  <c:v>дундаж ор хоног</c:v>
                </c:pt>
              </c:strCache>
            </c:strRef>
          </c:cat>
          <c:val>
            <c:numRef>
              <c:f>Sheet1!$B$2:$B$4</c:f>
              <c:numCache>
                <c:formatCode>General</c:formatCode>
                <c:ptCount val="3"/>
                <c:pt idx="0">
                  <c:v>428</c:v>
                </c:pt>
                <c:pt idx="1">
                  <c:v>3474</c:v>
                </c:pt>
                <c:pt idx="2">
                  <c:v>8.1</c:v>
                </c:pt>
              </c:numCache>
            </c:numRef>
          </c:val>
        </c:ser>
        <c:ser>
          <c:idx val="1"/>
          <c:order val="1"/>
          <c:tx>
            <c:strRef>
              <c:f>Sheet1!$C$1</c:f>
              <c:strCache>
                <c:ptCount val="1"/>
                <c:pt idx="0">
                  <c:v>2021 он  </c:v>
                </c:pt>
              </c:strCache>
            </c:strRef>
          </c:tx>
          <c:invertIfNegative val="0"/>
          <c:dLbls>
            <c:txPr>
              <a:bodyPr/>
              <a:lstStyle/>
              <a:p>
                <a:pPr>
                  <a:defRPr sz="2400" b="1"/>
                </a:pPr>
                <a:endParaRPr lang="en-US"/>
              </a:p>
            </c:txPr>
            <c:showLegendKey val="0"/>
            <c:showVal val="1"/>
            <c:showCatName val="0"/>
            <c:showSerName val="0"/>
            <c:showPercent val="0"/>
            <c:showBubbleSize val="0"/>
            <c:showLeaderLines val="0"/>
          </c:dLbls>
          <c:cat>
            <c:strRef>
              <c:f>Sheet1!$A$2:$A$4</c:f>
              <c:strCache>
                <c:ptCount val="3"/>
                <c:pt idx="0">
                  <c:v>эмнэлэгт хэвтсэн</c:v>
                </c:pt>
                <c:pt idx="1">
                  <c:v> ор хоног</c:v>
                </c:pt>
                <c:pt idx="2">
                  <c:v>дундаж ор хоног</c:v>
                </c:pt>
              </c:strCache>
            </c:strRef>
          </c:cat>
          <c:val>
            <c:numRef>
              <c:f>Sheet1!$C$2:$C$4</c:f>
              <c:numCache>
                <c:formatCode>General</c:formatCode>
                <c:ptCount val="3"/>
                <c:pt idx="0">
                  <c:v>702</c:v>
                </c:pt>
                <c:pt idx="1">
                  <c:v>5813</c:v>
                </c:pt>
                <c:pt idx="2" formatCode="0.0">
                  <c:v>8.3000000000000007</c:v>
                </c:pt>
              </c:numCache>
            </c:numRef>
          </c:val>
        </c:ser>
        <c:dLbls>
          <c:showLegendKey val="0"/>
          <c:showVal val="1"/>
          <c:showCatName val="0"/>
          <c:showSerName val="0"/>
          <c:showPercent val="0"/>
          <c:showBubbleSize val="0"/>
        </c:dLbls>
        <c:gapWidth val="75"/>
        <c:axId val="121997184"/>
        <c:axId val="121998720"/>
      </c:barChart>
      <c:catAx>
        <c:axId val="121997184"/>
        <c:scaling>
          <c:orientation val="minMax"/>
        </c:scaling>
        <c:delete val="0"/>
        <c:axPos val="b"/>
        <c:majorTickMark val="none"/>
        <c:minorTickMark val="none"/>
        <c:tickLblPos val="nextTo"/>
        <c:txPr>
          <a:bodyPr/>
          <a:lstStyle/>
          <a:p>
            <a:pPr>
              <a:defRPr sz="2000" b="1">
                <a:latin typeface="Arial" pitchFamily="34" charset="0"/>
                <a:cs typeface="Arial" pitchFamily="34" charset="0"/>
              </a:defRPr>
            </a:pPr>
            <a:endParaRPr lang="en-US"/>
          </a:p>
        </c:txPr>
        <c:crossAx val="121998720"/>
        <c:crosses val="autoZero"/>
        <c:auto val="1"/>
        <c:lblAlgn val="ctr"/>
        <c:lblOffset val="100"/>
        <c:noMultiLvlLbl val="0"/>
      </c:catAx>
      <c:valAx>
        <c:axId val="121998720"/>
        <c:scaling>
          <c:orientation val="minMax"/>
        </c:scaling>
        <c:delete val="0"/>
        <c:axPos val="l"/>
        <c:numFmt formatCode="General" sourceLinked="1"/>
        <c:majorTickMark val="none"/>
        <c:minorTickMark val="none"/>
        <c:tickLblPos val="nextTo"/>
        <c:txPr>
          <a:bodyPr/>
          <a:lstStyle/>
          <a:p>
            <a:pPr>
              <a:defRPr sz="2000" b="1"/>
            </a:pPr>
            <a:endParaRPr lang="en-US"/>
          </a:p>
        </c:txPr>
        <c:crossAx val="121997184"/>
        <c:crosses val="autoZero"/>
        <c:crossBetween val="between"/>
      </c:valAx>
    </c:plotArea>
    <c:legend>
      <c:legendPos val="b"/>
      <c:layout/>
      <c:overlay val="0"/>
      <c:txPr>
        <a:bodyPr/>
        <a:lstStyle/>
        <a:p>
          <a:pPr>
            <a:defRPr sz="24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latin typeface="Arial" pitchFamily="34" charset="0"/>
                <a:cs typeface="Arial" pitchFamily="34" charset="0"/>
              </a:defRPr>
            </a:pPr>
            <a:r>
              <a:rPr lang="mn-MN" sz="2000">
                <a:latin typeface="Arial" pitchFamily="34" charset="0"/>
                <a:cs typeface="Arial" pitchFamily="34" charset="0"/>
              </a:rPr>
              <a:t>ХЭВТЭН</a:t>
            </a:r>
            <a:r>
              <a:rPr lang="mn-MN" sz="2000" baseline="0">
                <a:latin typeface="Arial" pitchFamily="34" charset="0"/>
                <a:cs typeface="Arial" pitchFamily="34" charset="0"/>
              </a:rPr>
              <a:t> ЭМЧЛҮҮЛЭГЧИД /ТАСГААР /</a:t>
            </a:r>
            <a:endParaRPr lang="en-US" sz="2000">
              <a:latin typeface="Arial" pitchFamily="34" charset="0"/>
              <a:cs typeface="Arial" pitchFamily="34" charset="0"/>
            </a:endParaRPr>
          </a:p>
        </c:rich>
      </c:tx>
      <c:overlay val="0"/>
    </c:title>
    <c:autoTitleDeleted val="0"/>
    <c:view3D>
      <c:rotX val="75"/>
      <c:rotY val="0"/>
      <c:rAngAx val="0"/>
      <c:perspective val="30"/>
    </c:view3D>
    <c:floor>
      <c:thickness val="0"/>
    </c:floor>
    <c:sideWall>
      <c:thickness val="0"/>
    </c:sideWall>
    <c:backWall>
      <c:thickness val="0"/>
    </c:backWall>
    <c:plotArea>
      <c:layout>
        <c:manualLayout>
          <c:layoutTarget val="inner"/>
          <c:xMode val="edge"/>
          <c:yMode val="edge"/>
          <c:x val="4.2804870340077163E-2"/>
          <c:y val="0.12530432146771073"/>
          <c:w val="0.58254374992816871"/>
          <c:h val="0.79228611087108269"/>
        </c:manualLayout>
      </c:layout>
      <c:pie3DChart>
        <c:varyColors val="1"/>
        <c:ser>
          <c:idx val="0"/>
          <c:order val="0"/>
          <c:tx>
            <c:strRef>
              <c:f>'[Chart in Microsoft Office PowerPoint]Sheet1'!$B$1</c:f>
              <c:strCache>
                <c:ptCount val="1"/>
                <c:pt idx="0">
                  <c:v>Column1</c:v>
                </c:pt>
              </c:strCache>
            </c:strRef>
          </c:tx>
          <c:explosion val="25"/>
          <c:dLbls>
            <c:dLbl>
              <c:idx val="0"/>
              <c:layout>
                <c:manualLayout>
                  <c:x val="-9.4628494343540467E-2"/>
                  <c:y val="7.6344912293695763E-2"/>
                </c:manualLayout>
              </c:layout>
              <c:showLegendKey val="0"/>
              <c:showVal val="0"/>
              <c:showCatName val="0"/>
              <c:showSerName val="0"/>
              <c:showPercent val="1"/>
              <c:showBubbleSize val="0"/>
            </c:dLbl>
            <c:dLbl>
              <c:idx val="3"/>
              <c:layout>
                <c:manualLayout>
                  <c:x val="0.12354637798865266"/>
                  <c:y val="-8.9350325958295548E-2"/>
                </c:manualLayout>
              </c:layout>
              <c:showLegendKey val="0"/>
              <c:showVal val="0"/>
              <c:showCatName val="0"/>
              <c:showSerName val="0"/>
              <c:showPercent val="1"/>
              <c:showBubbleSize val="0"/>
            </c:dLbl>
            <c:txPr>
              <a:bodyPr/>
              <a:lstStyle/>
              <a:p>
                <a:pPr>
                  <a:defRPr sz="2400" b="1">
                    <a:latin typeface="Arial" pitchFamily="34" charset="0"/>
                    <a:cs typeface="Arial" pitchFamily="34" charset="0"/>
                  </a:defRPr>
                </a:pPr>
                <a:endParaRPr lang="en-US"/>
              </a:p>
            </c:txPr>
            <c:showLegendKey val="0"/>
            <c:showVal val="0"/>
            <c:showCatName val="0"/>
            <c:showSerName val="0"/>
            <c:showPercent val="1"/>
            <c:showBubbleSize val="0"/>
            <c:showLeaderLines val="1"/>
          </c:dLbls>
          <c:cat>
            <c:strRef>
              <c:f>'[Chart in Microsoft Office PowerPoint]Sheet1'!$A$2:$A$5</c:f>
              <c:strCache>
                <c:ptCount val="4"/>
                <c:pt idx="0">
                  <c:v>дотор 204/</c:v>
                </c:pt>
                <c:pt idx="1">
                  <c:v>хүүхэд /72/</c:v>
                </c:pt>
                <c:pt idx="2">
                  <c:v>төрөх  /9/</c:v>
                </c:pt>
                <c:pt idx="3">
                  <c:v>халдварт /410/</c:v>
                </c:pt>
              </c:strCache>
            </c:strRef>
          </c:cat>
          <c:val>
            <c:numRef>
              <c:f>'[Chart in Microsoft Office PowerPoint]Sheet1'!$B$2:$B$5</c:f>
              <c:numCache>
                <c:formatCode>0.0%</c:formatCode>
                <c:ptCount val="4"/>
                <c:pt idx="0">
                  <c:v>0.29400000000000015</c:v>
                </c:pt>
                <c:pt idx="1">
                  <c:v>0.10299999999999998</c:v>
                </c:pt>
                <c:pt idx="2">
                  <c:v>1.2999999999999998E-2</c:v>
                </c:pt>
                <c:pt idx="3" formatCode="0%">
                  <c:v>0.59000000000000019</c:v>
                </c:pt>
              </c:numCache>
            </c:numRef>
          </c:val>
        </c:ser>
        <c:dLbls>
          <c:showLegendKey val="0"/>
          <c:showVal val="0"/>
          <c:showCatName val="0"/>
          <c:showSerName val="0"/>
          <c:showPercent val="1"/>
          <c:showBubbleSize val="0"/>
          <c:showLeaderLines val="1"/>
        </c:dLbls>
      </c:pie3DChart>
    </c:plotArea>
    <c:legend>
      <c:legendPos val="r"/>
      <c:layout>
        <c:manualLayout>
          <c:xMode val="edge"/>
          <c:yMode val="edge"/>
          <c:x val="0.64686754153753034"/>
          <c:y val="0.39062103524848424"/>
          <c:w val="0.34400990886070143"/>
          <c:h val="0.33786163677286907"/>
        </c:manualLayout>
      </c:layout>
      <c:overlay val="0"/>
      <c:txPr>
        <a:bodyPr/>
        <a:lstStyle/>
        <a:p>
          <a:pPr>
            <a:defRPr sz="2400" b="1">
              <a:latin typeface="Arial" pitchFamily="34" charset="0"/>
              <a:cs typeface="Arial" pitchFamily="34" charset="0"/>
            </a:defRPr>
          </a:pPr>
          <a:endParaRPr lang="en-US"/>
        </a:p>
      </c:tx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2.0187445319335084E-2"/>
          <c:y val="2.0682691681323698E-2"/>
          <c:w val="0.52060739282589674"/>
          <c:h val="0.69661178424858372"/>
        </c:manualLayout>
      </c:layout>
      <c:pie3DChart>
        <c:varyColors val="1"/>
        <c:ser>
          <c:idx val="0"/>
          <c:order val="0"/>
          <c:tx>
            <c:strRef>
              <c:f>Sheet1!$B$1</c:f>
              <c:strCache>
                <c:ptCount val="1"/>
                <c:pt idx="0">
                  <c:v>Sales</c:v>
                </c:pt>
              </c:strCache>
            </c:strRef>
          </c:tx>
          <c:explosion val="8"/>
          <c:dLbls>
            <c:dLbl>
              <c:idx val="0"/>
              <c:layout>
                <c:manualLayout>
                  <c:x val="-0.11403428134337108"/>
                  <c:y val="-0.29857236499251016"/>
                </c:manualLayout>
              </c:layout>
              <c:dLblPos val="bestFit"/>
              <c:showLegendKey val="0"/>
              <c:showVal val="1"/>
              <c:showCatName val="0"/>
              <c:showSerName val="0"/>
              <c:showPercent val="0"/>
              <c:showBubbleSize val="0"/>
            </c:dLbl>
            <c:dLbl>
              <c:idx val="1"/>
              <c:layout>
                <c:manualLayout>
                  <c:x val="4.3702125525875692E-2"/>
                  <c:y val="-0.10040510390202592"/>
                </c:manualLayout>
              </c:layout>
              <c:tx>
                <c:rich>
                  <a:bodyPr/>
                  <a:lstStyle/>
                  <a:p>
                    <a:r>
                      <a:rPr lang="mn-MN" sz="2000" dirty="0" smtClean="0">
                        <a:latin typeface="Arial" pitchFamily="34" charset="0"/>
                        <a:cs typeface="Arial" pitchFamily="34" charset="0"/>
                      </a:rPr>
                      <a:t>1</a:t>
                    </a:r>
                    <a:r>
                      <a:rPr lang="mn-MN" sz="2000" dirty="0" smtClean="0"/>
                      <a:t>0</a:t>
                    </a:r>
                    <a:r>
                      <a:rPr lang="en-US" dirty="0" smtClean="0"/>
                      <a:t>%</a:t>
                    </a:r>
                    <a:endParaRPr lang="en-US" dirty="0"/>
                  </a:p>
                </c:rich>
              </c:tx>
              <c:showLegendKey val="0"/>
              <c:showVal val="1"/>
              <c:showCatName val="0"/>
              <c:showSerName val="0"/>
              <c:showPercent val="0"/>
              <c:showBubbleSize val="0"/>
            </c:dLbl>
            <c:dLbl>
              <c:idx val="2"/>
              <c:layout>
                <c:manualLayout>
                  <c:x val="6.2667569876700038E-2"/>
                  <c:y val="2.0080939352485182E-2"/>
                </c:manualLayout>
              </c:layout>
              <c:tx>
                <c:rich>
                  <a:bodyPr/>
                  <a:lstStyle/>
                  <a:p>
                    <a:r>
                      <a:rPr lang="mn-MN" sz="2000" b="1" dirty="0" smtClean="0">
                        <a:latin typeface="Arial" pitchFamily="34" charset="0"/>
                        <a:cs typeface="Arial" pitchFamily="34" charset="0"/>
                      </a:rPr>
                      <a:t>1</a:t>
                    </a:r>
                    <a:r>
                      <a:rPr lang="mn-MN" sz="2000" b="1" dirty="0" smtClean="0"/>
                      <a:t>0</a:t>
                    </a:r>
                    <a:r>
                      <a:rPr lang="en-US" dirty="0" smtClean="0"/>
                      <a:t>%</a:t>
                    </a:r>
                    <a:endParaRPr lang="en-US" dirty="0"/>
                  </a:p>
                </c:rich>
              </c:tx>
              <c:showLegendKey val="0"/>
              <c:showVal val="1"/>
              <c:showCatName val="0"/>
              <c:showSerName val="0"/>
              <c:showPercent val="0"/>
              <c:showBubbleSize val="0"/>
            </c:dLbl>
            <c:dLbl>
              <c:idx val="3"/>
              <c:layout>
                <c:manualLayout>
                  <c:x val="5.1220464196210264E-2"/>
                  <c:y val="1.868058269819561E-2"/>
                </c:manualLayout>
              </c:layout>
              <c:tx>
                <c:rich>
                  <a:bodyPr/>
                  <a:lstStyle/>
                  <a:p>
                    <a:r>
                      <a:rPr lang="mn-MN" sz="2000" b="1" dirty="0" smtClean="0">
                        <a:latin typeface="Arial" pitchFamily="34" charset="0"/>
                        <a:cs typeface="Arial" pitchFamily="34" charset="0"/>
                      </a:rPr>
                      <a:t>6</a:t>
                    </a:r>
                    <a:r>
                      <a:rPr lang="en-US" dirty="0" smtClean="0"/>
                      <a:t>%</a:t>
                    </a:r>
                    <a:endParaRPr lang="en-US" dirty="0"/>
                  </a:p>
                </c:rich>
              </c:tx>
              <c:showLegendKey val="0"/>
              <c:showVal val="1"/>
              <c:showCatName val="0"/>
              <c:showSerName val="0"/>
              <c:showPercent val="0"/>
              <c:showBubbleSize val="0"/>
            </c:dLbl>
            <c:dLbl>
              <c:idx val="4"/>
              <c:layout>
                <c:manualLayout>
                  <c:x val="3.5165340527552012E-2"/>
                  <c:y val="3.6716663409549891E-2"/>
                </c:manualLayout>
              </c:layout>
              <c:tx>
                <c:rich>
                  <a:bodyPr/>
                  <a:lstStyle/>
                  <a:p>
                    <a:r>
                      <a:rPr lang="mn-MN" sz="2000" dirty="0" smtClean="0">
                        <a:latin typeface="Arial" pitchFamily="34" charset="0"/>
                        <a:cs typeface="Arial" pitchFamily="34" charset="0"/>
                      </a:rPr>
                      <a:t>4</a:t>
                    </a:r>
                    <a:r>
                      <a:rPr lang="en-US" dirty="0" smtClean="0"/>
                      <a:t>%</a:t>
                    </a:r>
                    <a:endParaRPr lang="en-US" dirty="0"/>
                  </a:p>
                </c:rich>
              </c:tx>
              <c:showLegendKey val="0"/>
              <c:showVal val="1"/>
              <c:showCatName val="0"/>
              <c:showSerName val="0"/>
              <c:showPercent val="0"/>
              <c:showBubbleSize val="0"/>
            </c:dLbl>
            <c:txPr>
              <a:bodyPr/>
              <a:lstStyle/>
              <a:p>
                <a:pPr>
                  <a:defRPr sz="2000" b="1">
                    <a:latin typeface="Arial" pitchFamily="34" charset="0"/>
                    <a:cs typeface="Arial" pitchFamily="34" charset="0"/>
                  </a:defRPr>
                </a:pPr>
                <a:endParaRPr lang="en-US"/>
              </a:p>
            </c:txPr>
            <c:showLegendKey val="0"/>
            <c:showVal val="1"/>
            <c:showCatName val="0"/>
            <c:showSerName val="0"/>
            <c:showPercent val="0"/>
            <c:showBubbleSize val="0"/>
            <c:showLeaderLines val="1"/>
          </c:dLbls>
          <c:cat>
            <c:strRef>
              <c:f>Sheet1!$A$2:$A$8</c:f>
              <c:strCache>
                <c:ptCount val="7"/>
                <c:pt idx="0">
                  <c:v>АТӨ /30/</c:v>
                </c:pt>
                <c:pt idx="1">
                  <c:v>ХБЭӨ /12/</c:v>
                </c:pt>
                <c:pt idx="2">
                  <c:v>МэТӨ /18/</c:v>
                </c:pt>
                <c:pt idx="3">
                  <c:v>ШБЭӨ /2/</c:v>
                </c:pt>
                <c:pt idx="4">
                  <c:v>Осол гэмтэл /4/ </c:v>
                </c:pt>
                <c:pt idx="5">
                  <c:v>Коронавирус /107/</c:v>
                </c:pt>
                <c:pt idx="6">
                  <c:v>бусад/6/</c:v>
                </c:pt>
              </c:strCache>
            </c:strRef>
          </c:cat>
          <c:val>
            <c:numRef>
              <c:f>Sheet1!$B$2:$B$8</c:f>
              <c:numCache>
                <c:formatCode>0%</c:formatCode>
                <c:ptCount val="7"/>
                <c:pt idx="0">
                  <c:v>0.16700000000000001</c:v>
                </c:pt>
                <c:pt idx="1">
                  <c:v>6.7000000000000004E-2</c:v>
                </c:pt>
                <c:pt idx="2">
                  <c:v>0.1</c:v>
                </c:pt>
                <c:pt idx="3">
                  <c:v>1.0999999999999998E-2</c:v>
                </c:pt>
                <c:pt idx="4">
                  <c:v>2.1999999999999999E-2</c:v>
                </c:pt>
                <c:pt idx="5">
                  <c:v>0.59799999999999998</c:v>
                </c:pt>
                <c:pt idx="6">
                  <c:v>3.3000000000000002E-2</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0.65625623359580099"/>
          <c:y val="0.2455375464139144"/>
          <c:w val="0.34235487751531074"/>
          <c:h val="0.57614345156667335"/>
        </c:manualLayout>
      </c:layout>
      <c:overlay val="0"/>
      <c:txPr>
        <a:bodyPr/>
        <a:lstStyle/>
        <a:p>
          <a:pPr>
            <a:defRPr sz="2000" b="1"/>
          </a:pPr>
          <a:endParaRPr lang="en-US"/>
        </a:p>
      </c:txPr>
    </c:legend>
    <c:plotVisOnly val="1"/>
    <c:dispBlanksAs val="zero"/>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latin typeface="Arial" pitchFamily="34" charset="0"/>
                <a:cs typeface="Arial" pitchFamily="34" charset="0"/>
              </a:defRPr>
            </a:pPr>
            <a:r>
              <a:rPr lang="mn-MN" sz="2400" dirty="0">
                <a:latin typeface="Arial" pitchFamily="34" charset="0"/>
                <a:cs typeface="Arial" pitchFamily="34" charset="0"/>
              </a:rPr>
              <a:t>НАСАНД</a:t>
            </a:r>
            <a:r>
              <a:rPr lang="mn-MN" sz="2400" baseline="0" dirty="0">
                <a:latin typeface="Arial" pitchFamily="34" charset="0"/>
                <a:cs typeface="Arial" pitchFamily="34" charset="0"/>
              </a:rPr>
              <a:t> ХҮРЭГЧДИЙН </a:t>
            </a:r>
            <a:r>
              <a:rPr lang="mn-MN" sz="2400" baseline="0" dirty="0" smtClean="0">
                <a:latin typeface="Arial" pitchFamily="34" charset="0"/>
                <a:cs typeface="Arial" pitchFamily="34" charset="0"/>
              </a:rPr>
              <a:t>ӨВЧЛӨЛ /хэвтэн эмчлүүлэгч/ </a:t>
            </a:r>
            <a:endParaRPr lang="en-US" sz="2400" dirty="0">
              <a:latin typeface="Arial" pitchFamily="34" charset="0"/>
              <a:cs typeface="Arial" pitchFamily="34" charset="0"/>
            </a:endParaRPr>
          </a:p>
        </c:rich>
      </c:tx>
      <c:layout>
        <c:manualLayout>
          <c:xMode val="edge"/>
          <c:yMode val="edge"/>
          <c:x val="0.22148129655619131"/>
          <c:y val="5.2175973502944117E-2"/>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0"/>
          <c:y val="0.17304393427185341"/>
          <c:w val="0.54639020835582441"/>
          <c:h val="0.64051216531496458"/>
        </c:manualLayout>
      </c:layout>
      <c:pie3DChart>
        <c:varyColors val="1"/>
        <c:ser>
          <c:idx val="0"/>
          <c:order val="0"/>
          <c:tx>
            <c:strRef>
              <c:f>'[Chart in Microsoft Office PowerPoint]Sheet1'!$B$1</c:f>
              <c:strCache>
                <c:ptCount val="1"/>
                <c:pt idx="0">
                  <c:v>Column1</c:v>
                </c:pt>
              </c:strCache>
            </c:strRef>
          </c:tx>
          <c:explosion val="25"/>
          <c:dLbls>
            <c:dLbl>
              <c:idx val="8"/>
              <c:layout>
                <c:manualLayout>
                  <c:x val="0.11849526215985499"/>
                  <c:y val="-8.3163709323302706E-2"/>
                </c:manualLayout>
              </c:layout>
              <c:showLegendKey val="0"/>
              <c:showVal val="0"/>
              <c:showCatName val="0"/>
              <c:showSerName val="0"/>
              <c:showPercent val="1"/>
              <c:showBubbleSize val="0"/>
            </c:dLbl>
            <c:txPr>
              <a:bodyPr/>
              <a:lstStyle/>
              <a:p>
                <a:pPr>
                  <a:defRPr sz="2400" b="1">
                    <a:latin typeface="Arial" pitchFamily="34" charset="0"/>
                    <a:cs typeface="Arial" pitchFamily="34" charset="0"/>
                  </a:defRPr>
                </a:pPr>
                <a:endParaRPr lang="en-US"/>
              </a:p>
            </c:txPr>
            <c:showLegendKey val="0"/>
            <c:showVal val="0"/>
            <c:showCatName val="0"/>
            <c:showSerName val="0"/>
            <c:showPercent val="1"/>
            <c:showBubbleSize val="0"/>
            <c:showLeaderLines val="1"/>
          </c:dLbls>
          <c:cat>
            <c:strRef>
              <c:f>'[Chart in Microsoft Office PowerPoint]Sheet1'!$A$2:$A$10</c:f>
              <c:strCache>
                <c:ptCount val="9"/>
                <c:pt idx="1">
                  <c:v>ЦЭТӨ /67/</c:v>
                </c:pt>
                <c:pt idx="2">
                  <c:v>ШБэТӨ /48/</c:v>
                </c:pt>
                <c:pt idx="3">
                  <c:v>бусад /22</c:v>
                </c:pt>
                <c:pt idx="4">
                  <c:v>АТӨ /29/</c:v>
                </c:pt>
                <c:pt idx="5">
                  <c:v>ХШЭӨ /27/</c:v>
                </c:pt>
                <c:pt idx="6">
                  <c:v>МэТӨ 8/</c:v>
                </c:pt>
                <c:pt idx="7">
                  <c:v>осол гэмтэл /3/</c:v>
                </c:pt>
                <c:pt idx="8">
                  <c:v>коронавирус /303/</c:v>
                </c:pt>
              </c:strCache>
            </c:strRef>
          </c:cat>
          <c:val>
            <c:numRef>
              <c:f>'[Chart in Microsoft Office PowerPoint]Sheet1'!$B$2:$B$10</c:f>
              <c:numCache>
                <c:formatCode>0%</c:formatCode>
                <c:ptCount val="9"/>
                <c:pt idx="1">
                  <c:v>0.13200000000000001</c:v>
                </c:pt>
                <c:pt idx="2">
                  <c:v>9.4000000000000028E-2</c:v>
                </c:pt>
                <c:pt idx="3">
                  <c:v>4.3000000000000003E-2</c:v>
                </c:pt>
                <c:pt idx="4">
                  <c:v>5.7000000000000023E-2</c:v>
                </c:pt>
                <c:pt idx="5">
                  <c:v>5.3000000000000012E-2</c:v>
                </c:pt>
                <c:pt idx="6">
                  <c:v>1.4999999999999998E-2</c:v>
                </c:pt>
                <c:pt idx="7">
                  <c:v>5.0000000000000027E-3</c:v>
                </c:pt>
                <c:pt idx="8">
                  <c:v>0.60000000000000031</c:v>
                </c:pt>
              </c:numCache>
            </c:numRef>
          </c:val>
        </c:ser>
        <c:dLbls>
          <c:showLegendKey val="0"/>
          <c:showVal val="0"/>
          <c:showCatName val="0"/>
          <c:showSerName val="0"/>
          <c:showPercent val="1"/>
          <c:showBubbleSize val="0"/>
          <c:showLeaderLines val="1"/>
        </c:dLbls>
      </c:pie3DChart>
    </c:plotArea>
    <c:legend>
      <c:legendPos val="r"/>
      <c:layout>
        <c:manualLayout>
          <c:xMode val="edge"/>
          <c:yMode val="edge"/>
          <c:x val="0.62616997732915924"/>
          <c:y val="0.21326582099343463"/>
          <c:w val="0.36329786516247448"/>
          <c:h val="0.66215125402733055"/>
        </c:manualLayout>
      </c:layout>
      <c:overlay val="0"/>
      <c:txPr>
        <a:bodyPr/>
        <a:lstStyle/>
        <a:p>
          <a:pPr>
            <a:defRPr sz="2400" b="1">
              <a:latin typeface="Arial" pitchFamily="34" charset="0"/>
              <a:cs typeface="Arial" pitchFamily="34" charset="0"/>
            </a:defRPr>
          </a:pPr>
          <a:endParaRPr lang="en-US"/>
        </a:p>
      </c:txPr>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800" b="1">
                <a:latin typeface="Arial" pitchFamily="34" charset="0"/>
                <a:cs typeface="Arial" pitchFamily="34" charset="0"/>
              </a:defRPr>
            </a:pPr>
            <a:r>
              <a:rPr lang="mn-MN" sz="2800" b="1" dirty="0">
                <a:latin typeface="Arial" pitchFamily="34" charset="0"/>
                <a:cs typeface="Arial" pitchFamily="34" charset="0"/>
              </a:rPr>
              <a:t>ТЭРГҮҮЛЭХ</a:t>
            </a:r>
            <a:r>
              <a:rPr lang="mn-MN" sz="2800" b="1" baseline="0" dirty="0">
                <a:latin typeface="Arial" pitchFamily="34" charset="0"/>
                <a:cs typeface="Arial" pitchFamily="34" charset="0"/>
              </a:rPr>
              <a:t>  5-Н  ӨВЧЛӨЛ </a:t>
            </a:r>
            <a:endParaRPr lang="en-US" sz="2800" b="1" dirty="0">
              <a:latin typeface="Arial" pitchFamily="34" charset="0"/>
              <a:cs typeface="Arial" pitchFamily="34" charset="0"/>
            </a:endParaRPr>
          </a:p>
        </c:rich>
      </c:tx>
      <c:layout>
        <c:manualLayout>
          <c:xMode val="edge"/>
          <c:yMode val="edge"/>
          <c:x val="0.22957948175249832"/>
          <c:y val="4.5648522713162588E-2"/>
        </c:manualLayout>
      </c:layout>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6.2625927627627073E-2"/>
          <c:y val="0.16485341498003489"/>
          <c:w val="0.91345959206039262"/>
          <c:h val="0.61969192965487563"/>
        </c:manualLayout>
      </c:layout>
      <c:bar3DChart>
        <c:barDir val="col"/>
        <c:grouping val="clustered"/>
        <c:varyColors val="0"/>
        <c:ser>
          <c:idx val="0"/>
          <c:order val="0"/>
          <c:tx>
            <c:strRef>
              <c:f>Sheet1!$B$1</c:f>
              <c:strCache>
                <c:ptCount val="1"/>
                <c:pt idx="0">
                  <c:v>Больниц </c:v>
                </c:pt>
              </c:strCache>
            </c:strRef>
          </c:tx>
          <c:invertIfNegative val="0"/>
          <c:dLbls>
            <c:dLbl>
              <c:idx val="0"/>
              <c:layout>
                <c:manualLayout>
                  <c:x val="0"/>
                  <c:y val="-2.6974127057777901E-2"/>
                </c:manualLayout>
              </c:layout>
              <c:showLegendKey val="0"/>
              <c:showVal val="1"/>
              <c:showCatName val="0"/>
              <c:showSerName val="0"/>
              <c:showPercent val="0"/>
              <c:showBubbleSize val="0"/>
            </c:dLbl>
            <c:dLbl>
              <c:idx val="1"/>
              <c:layout>
                <c:manualLayout>
                  <c:x val="-2.9893100389975519E-3"/>
                  <c:y val="-2.6974127057777988E-2"/>
                </c:manualLayout>
              </c:layout>
              <c:showLegendKey val="0"/>
              <c:showVal val="1"/>
              <c:showCatName val="0"/>
              <c:showSerName val="0"/>
              <c:showPercent val="0"/>
              <c:showBubbleSize val="0"/>
            </c:dLbl>
            <c:dLbl>
              <c:idx val="2"/>
              <c:layout>
                <c:manualLayout>
                  <c:x val="-5.4803384288250019E-17"/>
                  <c:y val="-2.9049059908376272E-2"/>
                </c:manualLayout>
              </c:layout>
              <c:showLegendKey val="0"/>
              <c:showVal val="1"/>
              <c:showCatName val="0"/>
              <c:showSerName val="0"/>
              <c:showPercent val="0"/>
              <c:showBubbleSize val="0"/>
            </c:dLbl>
            <c:dLbl>
              <c:idx val="3"/>
              <c:layout>
                <c:manualLayout>
                  <c:x val="1.494655019498776E-3"/>
                  <c:y val="-2.6974127057777828E-2"/>
                </c:manualLayout>
              </c:layout>
              <c:showLegendKey val="0"/>
              <c:showVal val="1"/>
              <c:showCatName val="0"/>
              <c:showSerName val="0"/>
              <c:showPercent val="0"/>
              <c:showBubbleSize val="0"/>
            </c:dLbl>
            <c:dLbl>
              <c:idx val="4"/>
              <c:layout>
                <c:manualLayout>
                  <c:x val="4.4839650584963271E-3"/>
                  <c:y val="-2.6974127057777901E-2"/>
                </c:manualLayout>
              </c:layout>
              <c:showLegendKey val="0"/>
              <c:showVal val="1"/>
              <c:showCatName val="0"/>
              <c:showSerName val="0"/>
              <c:showPercent val="0"/>
              <c:showBubbleSize val="0"/>
            </c:dLbl>
            <c:dLbl>
              <c:idx val="5"/>
              <c:layout>
                <c:manualLayout>
                  <c:x val="8.9679301169926541E-3"/>
                  <c:y val="-2.4899194207179603E-2"/>
                </c:manualLayout>
              </c:layout>
              <c:showLegendKey val="0"/>
              <c:showVal val="1"/>
              <c:showCatName val="0"/>
              <c:showSerName val="0"/>
              <c:showPercent val="0"/>
              <c:showBubbleSize val="0"/>
            </c:dLbl>
            <c:txPr>
              <a:bodyPr/>
              <a:lstStyle/>
              <a:p>
                <a:pPr>
                  <a:defRPr sz="1800" b="1">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Sheet1!$A$2:$A$7</c:f>
              <c:strCache>
                <c:ptCount val="6"/>
                <c:pt idx="0">
                  <c:v>Халдварт өвчин </c:v>
                </c:pt>
                <c:pt idx="1">
                  <c:v>ЦЭТӨ </c:v>
                </c:pt>
                <c:pt idx="2">
                  <c:v>АЗӨ </c:v>
                </c:pt>
                <c:pt idx="3">
                  <c:v>ШБЭӨ </c:v>
                </c:pt>
                <c:pt idx="4">
                  <c:v>ХШЭӨ </c:v>
                </c:pt>
                <c:pt idx="5">
                  <c:v>Осол гэмтэл </c:v>
                </c:pt>
              </c:strCache>
            </c:strRef>
          </c:cat>
          <c:val>
            <c:numRef>
              <c:f>Sheet1!$B$2:$B$7</c:f>
              <c:numCache>
                <c:formatCode>General</c:formatCode>
                <c:ptCount val="6"/>
                <c:pt idx="0">
                  <c:v>410</c:v>
                </c:pt>
                <c:pt idx="1">
                  <c:v>72</c:v>
                </c:pt>
                <c:pt idx="2">
                  <c:v>59</c:v>
                </c:pt>
                <c:pt idx="3">
                  <c:v>50</c:v>
                </c:pt>
                <c:pt idx="4">
                  <c:v>27</c:v>
                </c:pt>
                <c:pt idx="5">
                  <c:v>7</c:v>
                </c:pt>
              </c:numCache>
            </c:numRef>
          </c:val>
        </c:ser>
        <c:ser>
          <c:idx val="1"/>
          <c:order val="1"/>
          <c:tx>
            <c:strRef>
              <c:f>Sheet1!$C$1</c:f>
              <c:strCache>
                <c:ptCount val="1"/>
                <c:pt idx="0">
                  <c:v>Амбулатори </c:v>
                </c:pt>
              </c:strCache>
            </c:strRef>
          </c:tx>
          <c:invertIfNegative val="0"/>
          <c:dLbls>
            <c:dLbl>
              <c:idx val="0"/>
              <c:layout>
                <c:manualLayout>
                  <c:x val="7.4732750974938816E-3"/>
                  <c:y val="-1.867439565538468E-2"/>
                </c:manualLayout>
              </c:layout>
              <c:showLegendKey val="0"/>
              <c:showVal val="1"/>
              <c:showCatName val="0"/>
              <c:showSerName val="0"/>
              <c:showPercent val="0"/>
              <c:showBubbleSize val="0"/>
            </c:dLbl>
            <c:dLbl>
              <c:idx val="1"/>
              <c:layout>
                <c:manualLayout>
                  <c:x val="1.0462585136491427E-2"/>
                  <c:y val="-2.6974127057777828E-2"/>
                </c:manualLayout>
              </c:layout>
              <c:showLegendKey val="0"/>
              <c:showVal val="1"/>
              <c:showCatName val="0"/>
              <c:showSerName val="0"/>
              <c:showPercent val="0"/>
              <c:showBubbleSize val="0"/>
            </c:dLbl>
            <c:dLbl>
              <c:idx val="2"/>
              <c:layout>
                <c:manualLayout>
                  <c:x val="4.4839650584963271E-3"/>
                  <c:y val="-1.659946280478632E-2"/>
                </c:manualLayout>
              </c:layout>
              <c:showLegendKey val="0"/>
              <c:showVal val="1"/>
              <c:showCatName val="0"/>
              <c:showSerName val="0"/>
              <c:showPercent val="0"/>
              <c:showBubbleSize val="0"/>
            </c:dLbl>
            <c:dLbl>
              <c:idx val="3"/>
              <c:layout>
                <c:manualLayout>
                  <c:x val="8.9679301169926541E-3"/>
                  <c:y val="-1.6599462804786472E-2"/>
                </c:manualLayout>
              </c:layout>
              <c:showLegendKey val="0"/>
              <c:showVal val="1"/>
              <c:showCatName val="0"/>
              <c:showSerName val="0"/>
              <c:showPercent val="0"/>
              <c:showBubbleSize val="0"/>
            </c:dLbl>
            <c:dLbl>
              <c:idx val="4"/>
              <c:layout>
                <c:manualLayout>
                  <c:x val="4.4839650584963271E-3"/>
                  <c:y val="-1.6599462804786472E-2"/>
                </c:manualLayout>
              </c:layout>
              <c:showLegendKey val="0"/>
              <c:showVal val="1"/>
              <c:showCatName val="0"/>
              <c:showSerName val="0"/>
              <c:showPercent val="0"/>
              <c:showBubbleSize val="0"/>
            </c:dLbl>
            <c:dLbl>
              <c:idx val="5"/>
              <c:layout>
                <c:manualLayout>
                  <c:x val="1.494655019498776E-2"/>
                  <c:y val="-2.0749328505982996E-2"/>
                </c:manualLayout>
              </c:layout>
              <c:showLegendKey val="0"/>
              <c:showVal val="1"/>
              <c:showCatName val="0"/>
              <c:showSerName val="0"/>
              <c:showPercent val="0"/>
              <c:showBubbleSize val="0"/>
            </c:dLbl>
            <c:txPr>
              <a:bodyPr/>
              <a:lstStyle/>
              <a:p>
                <a:pPr>
                  <a:defRPr sz="1800" b="1">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Sheet1!$A$2:$A$7</c:f>
              <c:strCache>
                <c:ptCount val="6"/>
                <c:pt idx="0">
                  <c:v>Халдварт өвчин </c:v>
                </c:pt>
                <c:pt idx="1">
                  <c:v>ЦЭТӨ </c:v>
                </c:pt>
                <c:pt idx="2">
                  <c:v>АЗӨ </c:v>
                </c:pt>
                <c:pt idx="3">
                  <c:v>ШБЭӨ </c:v>
                </c:pt>
                <c:pt idx="4">
                  <c:v>ХШЭӨ </c:v>
                </c:pt>
                <c:pt idx="5">
                  <c:v>Осол гэмтэл </c:v>
                </c:pt>
              </c:strCache>
            </c:strRef>
          </c:cat>
          <c:val>
            <c:numRef>
              <c:f>Sheet1!$C$2:$C$7</c:f>
              <c:numCache>
                <c:formatCode>General</c:formatCode>
                <c:ptCount val="6"/>
                <c:pt idx="0">
                  <c:v>518</c:v>
                </c:pt>
                <c:pt idx="1">
                  <c:v>104</c:v>
                </c:pt>
                <c:pt idx="2">
                  <c:v>157</c:v>
                </c:pt>
                <c:pt idx="3">
                  <c:v>59</c:v>
                </c:pt>
                <c:pt idx="4">
                  <c:v>59</c:v>
                </c:pt>
                <c:pt idx="5">
                  <c:v>34</c:v>
                </c:pt>
              </c:numCache>
            </c:numRef>
          </c:val>
        </c:ser>
        <c:dLbls>
          <c:showLegendKey val="0"/>
          <c:showVal val="1"/>
          <c:showCatName val="0"/>
          <c:showSerName val="0"/>
          <c:showPercent val="0"/>
          <c:showBubbleSize val="0"/>
        </c:dLbls>
        <c:gapWidth val="75"/>
        <c:shape val="cylinder"/>
        <c:axId val="177401216"/>
        <c:axId val="177415296"/>
        <c:axId val="0"/>
      </c:bar3DChart>
      <c:catAx>
        <c:axId val="177401216"/>
        <c:scaling>
          <c:orientation val="minMax"/>
        </c:scaling>
        <c:delete val="0"/>
        <c:axPos val="b"/>
        <c:majorTickMark val="none"/>
        <c:minorTickMark val="none"/>
        <c:tickLblPos val="nextTo"/>
        <c:txPr>
          <a:bodyPr/>
          <a:lstStyle/>
          <a:p>
            <a:pPr>
              <a:defRPr sz="1600" b="1">
                <a:latin typeface="Arial" pitchFamily="34" charset="0"/>
                <a:cs typeface="Arial" pitchFamily="34" charset="0"/>
              </a:defRPr>
            </a:pPr>
            <a:endParaRPr lang="en-US"/>
          </a:p>
        </c:txPr>
        <c:crossAx val="177415296"/>
        <c:crosses val="autoZero"/>
        <c:auto val="1"/>
        <c:lblAlgn val="ctr"/>
        <c:lblOffset val="100"/>
        <c:noMultiLvlLbl val="0"/>
      </c:catAx>
      <c:valAx>
        <c:axId val="177415296"/>
        <c:scaling>
          <c:orientation val="minMax"/>
        </c:scaling>
        <c:delete val="0"/>
        <c:axPos val="l"/>
        <c:majorGridlines/>
        <c:numFmt formatCode="General" sourceLinked="1"/>
        <c:majorTickMark val="none"/>
        <c:minorTickMark val="none"/>
        <c:tickLblPos val="nextTo"/>
        <c:spPr>
          <a:ln w="9525">
            <a:noFill/>
          </a:ln>
        </c:spPr>
        <c:txPr>
          <a:bodyPr/>
          <a:lstStyle/>
          <a:p>
            <a:pPr>
              <a:defRPr sz="2000" b="1">
                <a:latin typeface="Arial" pitchFamily="34" charset="0"/>
                <a:cs typeface="Arial" pitchFamily="34" charset="0"/>
              </a:defRPr>
            </a:pPr>
            <a:endParaRPr lang="en-US"/>
          </a:p>
        </c:txPr>
        <c:crossAx val="177401216"/>
        <c:crosses val="autoZero"/>
        <c:crossBetween val="between"/>
      </c:valAx>
    </c:plotArea>
    <c:legend>
      <c:legendPos val="b"/>
      <c:layout>
        <c:manualLayout>
          <c:xMode val="edge"/>
          <c:yMode val="edge"/>
          <c:x val="0.15075796662894331"/>
          <c:y val="0.90430099270015751"/>
          <c:w val="0.72239842936472243"/>
          <c:h val="5.8350215989073112E-2"/>
        </c:manualLayout>
      </c:layout>
      <c:overlay val="0"/>
      <c:txPr>
        <a:bodyPr/>
        <a:lstStyle/>
        <a:p>
          <a:pPr>
            <a:defRPr sz="2000" b="1">
              <a:latin typeface="Arial" pitchFamily="34" charset="0"/>
              <a:cs typeface="Arial" pitchFamily="34" charset="0"/>
            </a:defRPr>
          </a:pPr>
          <a:endParaRPr lang="en-US"/>
        </a:p>
      </c:txPr>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64997582851151E-2"/>
          <c:y val="6.9445408843461884E-2"/>
          <c:w val="0.88356895919127443"/>
          <c:h val="0.53818086697106449"/>
        </c:manualLayout>
      </c:layout>
      <c:barChart>
        <c:barDir val="col"/>
        <c:grouping val="clustered"/>
        <c:varyColors val="0"/>
        <c:ser>
          <c:idx val="0"/>
          <c:order val="0"/>
          <c:tx>
            <c:strRef>
              <c:f>Sheet1!$B$1</c:f>
              <c:strCache>
                <c:ptCount val="1"/>
                <c:pt idx="0">
                  <c:v>2020 он  </c:v>
                </c:pt>
              </c:strCache>
            </c:strRef>
          </c:tx>
          <c:invertIfNegative val="0"/>
          <c:dLbls>
            <c:txPr>
              <a:bodyPr/>
              <a:lstStyle/>
              <a:p>
                <a:pPr>
                  <a:defRPr sz="2000" b="1"/>
                </a:pPr>
                <a:endParaRPr lang="en-US"/>
              </a:p>
            </c:txPr>
            <c:showLegendKey val="0"/>
            <c:showVal val="1"/>
            <c:showCatName val="0"/>
            <c:showSerName val="0"/>
            <c:showPercent val="0"/>
            <c:showBubbleSize val="0"/>
            <c:showLeaderLines val="0"/>
          </c:dLbls>
          <c:cat>
            <c:strRef>
              <c:f>Sheet1!$A$2:$A$7</c:f>
              <c:strCache>
                <c:ptCount val="6"/>
                <c:pt idx="0">
                  <c:v>төрсөн эх /сум/</c:v>
                </c:pt>
                <c:pt idx="1">
                  <c:v>амьд төрсөн хүүхэд /сум/</c:v>
                </c:pt>
                <c:pt idx="2">
                  <c:v>төрсөн эх  /аймаг/</c:v>
                </c:pt>
                <c:pt idx="3">
                  <c:v>амьд төрсөн хүүхэд /аймаг/</c:v>
                </c:pt>
                <c:pt idx="4">
                  <c:v>төрсөн эх  /ЭХЭМҮТ /</c:v>
                </c:pt>
                <c:pt idx="5">
                  <c:v>амьд төрсөн хүүхэд /аймаг/</c:v>
                </c:pt>
              </c:strCache>
            </c:strRef>
          </c:cat>
          <c:val>
            <c:numRef>
              <c:f>Sheet1!$B$2:$B$7</c:f>
              <c:numCache>
                <c:formatCode>General</c:formatCode>
                <c:ptCount val="6"/>
                <c:pt idx="0">
                  <c:v>6</c:v>
                </c:pt>
                <c:pt idx="1">
                  <c:v>6</c:v>
                </c:pt>
                <c:pt idx="2">
                  <c:v>81</c:v>
                </c:pt>
                <c:pt idx="3">
                  <c:v>81</c:v>
                </c:pt>
                <c:pt idx="4">
                  <c:v>12</c:v>
                </c:pt>
                <c:pt idx="5">
                  <c:v>12</c:v>
                </c:pt>
              </c:numCache>
            </c:numRef>
          </c:val>
        </c:ser>
        <c:ser>
          <c:idx val="1"/>
          <c:order val="1"/>
          <c:tx>
            <c:strRef>
              <c:f>Sheet1!$C$1</c:f>
              <c:strCache>
                <c:ptCount val="1"/>
                <c:pt idx="0">
                  <c:v>2021 он  </c:v>
                </c:pt>
              </c:strCache>
            </c:strRef>
          </c:tx>
          <c:invertIfNegative val="0"/>
          <c:dLbls>
            <c:txPr>
              <a:bodyPr/>
              <a:lstStyle/>
              <a:p>
                <a:pPr>
                  <a:defRPr sz="2000" b="1"/>
                </a:pPr>
                <a:endParaRPr lang="en-US"/>
              </a:p>
            </c:txPr>
            <c:showLegendKey val="0"/>
            <c:showVal val="1"/>
            <c:showCatName val="0"/>
            <c:showSerName val="0"/>
            <c:showPercent val="0"/>
            <c:showBubbleSize val="0"/>
            <c:showLeaderLines val="0"/>
          </c:dLbls>
          <c:cat>
            <c:strRef>
              <c:f>Sheet1!$A$2:$A$7</c:f>
              <c:strCache>
                <c:ptCount val="6"/>
                <c:pt idx="0">
                  <c:v>төрсөн эх /сум/</c:v>
                </c:pt>
                <c:pt idx="1">
                  <c:v>амьд төрсөн хүүхэд /сум/</c:v>
                </c:pt>
                <c:pt idx="2">
                  <c:v>төрсөн эх  /аймаг/</c:v>
                </c:pt>
                <c:pt idx="3">
                  <c:v>амьд төрсөн хүүхэд /аймаг/</c:v>
                </c:pt>
                <c:pt idx="4">
                  <c:v>төрсөн эх  /ЭХЭМҮТ /</c:v>
                </c:pt>
                <c:pt idx="5">
                  <c:v>амьд төрсөн хүүхэд /аймаг/</c:v>
                </c:pt>
              </c:strCache>
            </c:strRef>
          </c:cat>
          <c:val>
            <c:numRef>
              <c:f>Sheet1!$C$2:$C$7</c:f>
              <c:numCache>
                <c:formatCode>General</c:formatCode>
                <c:ptCount val="6"/>
                <c:pt idx="0">
                  <c:v>9</c:v>
                </c:pt>
                <c:pt idx="1">
                  <c:v>9</c:v>
                </c:pt>
                <c:pt idx="2">
                  <c:v>84</c:v>
                </c:pt>
                <c:pt idx="3">
                  <c:v>84</c:v>
                </c:pt>
                <c:pt idx="4">
                  <c:v>4</c:v>
                </c:pt>
                <c:pt idx="5">
                  <c:v>4</c:v>
                </c:pt>
              </c:numCache>
            </c:numRef>
          </c:val>
        </c:ser>
        <c:dLbls>
          <c:showLegendKey val="0"/>
          <c:showVal val="1"/>
          <c:showCatName val="0"/>
          <c:showSerName val="0"/>
          <c:showPercent val="0"/>
          <c:showBubbleSize val="0"/>
        </c:dLbls>
        <c:gapWidth val="75"/>
        <c:axId val="122225792"/>
        <c:axId val="122227712"/>
      </c:barChart>
      <c:catAx>
        <c:axId val="122225792"/>
        <c:scaling>
          <c:orientation val="minMax"/>
        </c:scaling>
        <c:delete val="0"/>
        <c:axPos val="b"/>
        <c:majorTickMark val="none"/>
        <c:minorTickMark val="none"/>
        <c:tickLblPos val="nextTo"/>
        <c:txPr>
          <a:bodyPr/>
          <a:lstStyle/>
          <a:p>
            <a:pPr>
              <a:defRPr b="1"/>
            </a:pPr>
            <a:endParaRPr lang="en-US"/>
          </a:p>
        </c:txPr>
        <c:crossAx val="122227712"/>
        <c:crosses val="autoZero"/>
        <c:auto val="1"/>
        <c:lblAlgn val="ctr"/>
        <c:lblOffset val="100"/>
        <c:noMultiLvlLbl val="0"/>
      </c:catAx>
      <c:valAx>
        <c:axId val="122227712"/>
        <c:scaling>
          <c:orientation val="minMax"/>
        </c:scaling>
        <c:delete val="0"/>
        <c:axPos val="l"/>
        <c:numFmt formatCode="General" sourceLinked="1"/>
        <c:majorTickMark val="none"/>
        <c:minorTickMark val="none"/>
        <c:tickLblPos val="nextTo"/>
        <c:txPr>
          <a:bodyPr/>
          <a:lstStyle/>
          <a:p>
            <a:pPr>
              <a:defRPr b="1"/>
            </a:pPr>
            <a:endParaRPr lang="en-US"/>
          </a:p>
        </c:txPr>
        <c:crossAx val="122225792"/>
        <c:crosses val="autoZero"/>
        <c:crossBetween val="between"/>
      </c:valAx>
    </c:plotArea>
    <c:legend>
      <c:legendPos val="b"/>
      <c:layout>
        <c:manualLayout>
          <c:xMode val="edge"/>
          <c:yMode val="edge"/>
          <c:x val="0.10672261905539925"/>
          <c:y val="0.86638005613219782"/>
          <c:w val="0.79352469345248189"/>
          <c:h val="0.12470508678048205"/>
        </c:manualLayout>
      </c:layout>
      <c:overlay val="0"/>
      <c:txPr>
        <a:bodyPr/>
        <a:lstStyle/>
        <a:p>
          <a:pPr>
            <a:defRPr sz="24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396508973750392"/>
          <c:y val="2.7245107094236626E-2"/>
          <c:w val="0.7819006221530993"/>
          <c:h val="0.65957513841745663"/>
        </c:manualLayout>
      </c:layout>
      <c:barChart>
        <c:barDir val="col"/>
        <c:grouping val="clustered"/>
        <c:varyColors val="0"/>
        <c:ser>
          <c:idx val="0"/>
          <c:order val="0"/>
          <c:tx>
            <c:strRef>
              <c:f>Sheet1!$B$1</c:f>
              <c:strCache>
                <c:ptCount val="1"/>
                <c:pt idx="0">
                  <c:v>2020 он </c:v>
                </c:pt>
              </c:strCache>
            </c:strRef>
          </c:tx>
          <c:invertIfNegative val="0"/>
          <c:dLbls>
            <c:txPr>
              <a:bodyPr/>
              <a:lstStyle/>
              <a:p>
                <a:pPr>
                  <a:defRPr sz="2000" b="1"/>
                </a:pPr>
                <a:endParaRPr lang="en-US"/>
              </a:p>
            </c:txPr>
            <c:showLegendKey val="0"/>
            <c:showVal val="1"/>
            <c:showCatName val="0"/>
            <c:showSerName val="0"/>
            <c:showPercent val="0"/>
            <c:showBubbleSize val="0"/>
            <c:showLeaderLines val="0"/>
          </c:dLbls>
          <c:cat>
            <c:strRef>
              <c:f>Sheet1!$A$2:$A$3</c:f>
              <c:strCache>
                <c:ptCount val="2"/>
                <c:pt idx="0">
                  <c:v>Бүгд үзлэг</c:v>
                </c:pt>
                <c:pt idx="1">
                  <c:v>Урьдчилан сэргийлэх үзлэг</c:v>
                </c:pt>
              </c:strCache>
            </c:strRef>
          </c:cat>
          <c:val>
            <c:numRef>
              <c:f>Sheet1!$B$2:$B$3</c:f>
              <c:numCache>
                <c:formatCode>General</c:formatCode>
                <c:ptCount val="2"/>
                <c:pt idx="0">
                  <c:v>11490</c:v>
                </c:pt>
                <c:pt idx="1">
                  <c:v>4539</c:v>
                </c:pt>
              </c:numCache>
            </c:numRef>
          </c:val>
        </c:ser>
        <c:ser>
          <c:idx val="1"/>
          <c:order val="1"/>
          <c:tx>
            <c:strRef>
              <c:f>Sheet1!$C$1</c:f>
              <c:strCache>
                <c:ptCount val="1"/>
                <c:pt idx="0">
                  <c:v>2021 он  </c:v>
                </c:pt>
              </c:strCache>
            </c:strRef>
          </c:tx>
          <c:invertIfNegative val="0"/>
          <c:dLbls>
            <c:txPr>
              <a:bodyPr/>
              <a:lstStyle/>
              <a:p>
                <a:pPr>
                  <a:defRPr sz="2000" b="1">
                    <a:solidFill>
                      <a:srgbClr val="002060"/>
                    </a:solidFill>
                  </a:defRPr>
                </a:pPr>
                <a:endParaRPr lang="en-US"/>
              </a:p>
            </c:txPr>
            <c:showLegendKey val="0"/>
            <c:showVal val="1"/>
            <c:showCatName val="0"/>
            <c:showSerName val="0"/>
            <c:showPercent val="0"/>
            <c:showBubbleSize val="0"/>
            <c:showLeaderLines val="0"/>
          </c:dLbls>
          <c:cat>
            <c:strRef>
              <c:f>Sheet1!$A$2:$A$3</c:f>
              <c:strCache>
                <c:ptCount val="2"/>
                <c:pt idx="0">
                  <c:v>Бүгд үзлэг</c:v>
                </c:pt>
                <c:pt idx="1">
                  <c:v>Урьдчилан сэргийлэх үзлэг</c:v>
                </c:pt>
              </c:strCache>
            </c:strRef>
          </c:cat>
          <c:val>
            <c:numRef>
              <c:f>Sheet1!$C$2:$C$3</c:f>
              <c:numCache>
                <c:formatCode>General</c:formatCode>
                <c:ptCount val="2"/>
                <c:pt idx="0">
                  <c:v>5971</c:v>
                </c:pt>
                <c:pt idx="1">
                  <c:v>2857</c:v>
                </c:pt>
              </c:numCache>
            </c:numRef>
          </c:val>
        </c:ser>
        <c:dLbls>
          <c:showLegendKey val="0"/>
          <c:showVal val="1"/>
          <c:showCatName val="0"/>
          <c:showSerName val="0"/>
          <c:showPercent val="0"/>
          <c:showBubbleSize val="0"/>
        </c:dLbls>
        <c:gapWidth val="75"/>
        <c:axId val="122256768"/>
        <c:axId val="129144320"/>
      </c:barChart>
      <c:catAx>
        <c:axId val="122256768"/>
        <c:scaling>
          <c:orientation val="minMax"/>
        </c:scaling>
        <c:delete val="0"/>
        <c:axPos val="b"/>
        <c:majorTickMark val="none"/>
        <c:minorTickMark val="none"/>
        <c:tickLblPos val="nextTo"/>
        <c:txPr>
          <a:bodyPr/>
          <a:lstStyle/>
          <a:p>
            <a:pPr>
              <a:defRPr b="1">
                <a:latin typeface="Arial" pitchFamily="34" charset="0"/>
                <a:cs typeface="Arial" pitchFamily="34" charset="0"/>
              </a:defRPr>
            </a:pPr>
            <a:endParaRPr lang="en-US"/>
          </a:p>
        </c:txPr>
        <c:crossAx val="129144320"/>
        <c:crosses val="autoZero"/>
        <c:auto val="1"/>
        <c:lblAlgn val="ctr"/>
        <c:lblOffset val="100"/>
        <c:noMultiLvlLbl val="0"/>
      </c:catAx>
      <c:valAx>
        <c:axId val="129144320"/>
        <c:scaling>
          <c:orientation val="minMax"/>
        </c:scaling>
        <c:delete val="0"/>
        <c:axPos val="l"/>
        <c:numFmt formatCode="General" sourceLinked="1"/>
        <c:majorTickMark val="none"/>
        <c:minorTickMark val="none"/>
        <c:tickLblPos val="nextTo"/>
        <c:txPr>
          <a:bodyPr/>
          <a:lstStyle/>
          <a:p>
            <a:pPr>
              <a:defRPr b="1"/>
            </a:pPr>
            <a:endParaRPr lang="en-US"/>
          </a:p>
        </c:txPr>
        <c:crossAx val="122256768"/>
        <c:crosses val="autoZero"/>
        <c:crossBetween val="between"/>
      </c:valAx>
    </c:plotArea>
    <c:legend>
      <c:legendPos val="b"/>
      <c:layout>
        <c:manualLayout>
          <c:xMode val="edge"/>
          <c:yMode val="edge"/>
          <c:x val="7.0770293199745524E-2"/>
          <c:y val="0.86598856345978514"/>
          <c:w val="0.85525269919503899"/>
          <c:h val="7.3466754108582014E-2"/>
        </c:manualLayout>
      </c:layout>
      <c:overlay val="0"/>
      <c:txPr>
        <a:bodyPr/>
        <a:lstStyle/>
        <a:p>
          <a:pPr>
            <a:defRPr sz="2400" b="1">
              <a:latin typeface="Arial" pitchFamily="34" charset="0"/>
              <a:cs typeface="Arial"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drawings/_rels/drawing1.xml.rels><?xml version="1.0" encoding="UTF-8" standalone="yes"?>
<Relationships xmlns="http://schemas.openxmlformats.org/package/2006/relationships"><Relationship Id="rId1" Type="http://schemas.openxmlformats.org/officeDocument/2006/relationships/image" Target="../media/image11.emf"/></Relationships>
</file>

<file path=ppt/drawings/drawing1.xml><?xml version="1.0" encoding="utf-8"?>
<c:userShapes xmlns:c="http://schemas.openxmlformats.org/drawingml/2006/chart">
  <cdr:relSizeAnchor xmlns:cdr="http://schemas.openxmlformats.org/drawingml/2006/chartDrawing">
    <cdr:from>
      <cdr:x>0.11818</cdr:x>
      <cdr:y>0.80952</cdr:y>
    </cdr:from>
    <cdr:to>
      <cdr:x>1</cdr:x>
      <cdr:y>0.95238</cdr:y>
    </cdr:to>
    <cdr:pic>
      <cdr:nvPicPr>
        <cdr:cNvPr id="3"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1524000" y="3886200"/>
          <a:ext cx="7391400" cy="685799"/>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81A4DF74-7E09-4134-8FB6-31940E485FEF}" type="datetimeFigureOut">
              <a:rPr lang="en-US" smtClean="0"/>
              <a:t>3/18/2022</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9F71724C-569D-4156-963E-180E9A6FA435}" type="slidenum">
              <a:rPr lang="en-US" smtClean="0"/>
              <a:t>‹#›</a:t>
            </a:fld>
            <a:endParaRPr lang="en-US"/>
          </a:p>
        </p:txBody>
      </p:sp>
    </p:spTree>
    <p:extLst>
      <p:ext uri="{BB962C8B-B14F-4D97-AF65-F5344CB8AC3E}">
        <p14:creationId xmlns:p14="http://schemas.microsoft.com/office/powerpoint/2010/main" val="104268736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F11DB831-D3FB-4F9E-9DDB-D445D032CAAF}" type="datetimeFigureOut">
              <a:rPr lang="en-US" smtClean="0">
                <a:solidFill>
                  <a:prstClr val="black">
                    <a:tint val="75000"/>
                  </a:prstClr>
                </a:solidFill>
              </a:rPr>
              <a:pPr/>
              <a:t>3/18/2022</a:t>
            </a:fld>
            <a:endParaRPr lang="en-US">
              <a:solidFill>
                <a:prstClr val="black">
                  <a:tint val="75000"/>
                </a:prstClr>
              </a:solidFill>
            </a:endParaRPr>
          </a:p>
        </p:txBody>
      </p:sp>
      <p:sp>
        <p:nvSpPr>
          <p:cNvPr id="2" name="Footer Placeholder 1"/>
          <p:cNvSpPr>
            <a:spLocks noGrp="1"/>
          </p:cNvSpPr>
          <p:nvPr>
            <p:ph type="ftr" sz="quarter" idx="11"/>
          </p:nvPr>
        </p:nvSpPr>
        <p:spPr/>
        <p:txBody>
          <a:bodyPr/>
          <a:lstStyle/>
          <a:p>
            <a:endParaRPr lang="en-US">
              <a:solidFill>
                <a:prstClr val="black">
                  <a:tint val="75000"/>
                </a:prst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fld id="{9AA2A158-67F2-4CC1-A97F-4BB9665A485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1DB831-D3FB-4F9E-9DDB-D445D032CAAF}" type="datetimeFigureOut">
              <a:rPr lang="en-US" smtClean="0">
                <a:solidFill>
                  <a:prstClr val="black">
                    <a:tint val="75000"/>
                  </a:prstClr>
                </a:solidFill>
              </a:rPr>
              <a:pPr/>
              <a:t>3/18/2022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2A158-67F2-4CC1-A97F-4BB9665A485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 name="Footer Placeholder 1"/>
          <p:cNvSpPr>
            <a:spLocks noGrp="1"/>
          </p:cNvSpPr>
          <p:nvPr>
            <p:ph type="ftr" sz="quarter" idx="11"/>
          </p:nvPr>
        </p:nvSpPr>
        <p:spPr/>
        <p:txBody>
          <a:bodyPr/>
          <a:lstStyle/>
          <a:p>
            <a:endParaRPr lang="en-US">
              <a:solidFill>
                <a:srgbClr val="F0A22E">
                  <a:shade val="75000"/>
                </a:srgb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24699550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9" name="Footer Placeholder 18"/>
          <p:cNvSpPr>
            <a:spLocks noGrp="1"/>
          </p:cNvSpPr>
          <p:nvPr>
            <p:ph type="ftr" sz="quarter" idx="11"/>
          </p:nvPr>
        </p:nvSpPr>
        <p:spPr>
          <a:xfrm>
            <a:off x="3581400" y="76200"/>
            <a:ext cx="2895600" cy="288925"/>
          </a:xfrm>
        </p:spPr>
        <p:txBody>
          <a:bodyPr/>
          <a:lstStyle/>
          <a:p>
            <a:endParaRPr lang="en-US">
              <a:solidFill>
                <a:srgbClr val="F0A22E">
                  <a:shade val="75000"/>
                </a:srgbClr>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43771835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1" name="Footer Placeholder 10"/>
          <p:cNvSpPr>
            <a:spLocks noGrp="1"/>
          </p:cNvSpPr>
          <p:nvPr>
            <p:ph type="ftr" sz="quarter" idx="11"/>
          </p:nvPr>
        </p:nvSpPr>
        <p:spPr/>
        <p:txBody>
          <a:bodyPr/>
          <a:lstStyle/>
          <a:p>
            <a:endParaRPr lang="en-US">
              <a:solidFill>
                <a:srgbClr val="F0A22E">
                  <a:shade val="75000"/>
                </a:srgbClr>
              </a:solidFill>
            </a:endParaRPr>
          </a:p>
        </p:txBody>
      </p:sp>
      <p:sp>
        <p:nvSpPr>
          <p:cNvPr id="16" name="Slide Number Placeholder 1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1918849713"/>
      </p:ext>
    </p:extLst>
  </p:cSld>
  <p:clrMapOvr>
    <a:overrideClrMapping bg1="dk1" tx1="lt1" bg2="dk2" tx2="lt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0" name="Footer Placeholder 9"/>
          <p:cNvSpPr>
            <a:spLocks noGrp="1"/>
          </p:cNvSpPr>
          <p:nvPr>
            <p:ph type="ftr" sz="quarter" idx="11"/>
          </p:nvPr>
        </p:nvSpPr>
        <p:spPr/>
        <p:txBody>
          <a:bodyPr/>
          <a:lstStyle/>
          <a:p>
            <a:endParaRPr lang="en-US">
              <a:solidFill>
                <a:srgbClr val="F0A22E">
                  <a:shade val="75000"/>
                </a:srgbClr>
              </a:solidFill>
            </a:endParaRPr>
          </a:p>
        </p:txBody>
      </p:sp>
      <p:sp>
        <p:nvSpPr>
          <p:cNvPr id="31" name="Slide Number Placeholder 30"/>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330200155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6" name="Footer Placeholder 5"/>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a:xfrm>
            <a:off x="8229600" y="6477000"/>
            <a:ext cx="762000"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309388370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1" name="Footer Placeholder 20"/>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50073519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4" name="Footer Placeholder 23"/>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66119010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9" name="Footer Placeholder 28"/>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43087830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31" name="Slide Number Placeholder 30"/>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52291004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2560492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1DB831-D3FB-4F9E-9DDB-D445D032CAAF}" type="datetimeFigureOut">
              <a:rPr lang="en-US" smtClean="0">
                <a:solidFill>
                  <a:prstClr val="black">
                    <a:tint val="75000"/>
                  </a:prstClr>
                </a:solidFill>
              </a:rPr>
              <a:pPr/>
              <a:t>3/18/2022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2A158-67F2-4CC1-A97F-4BB9665A485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81730037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 name="Footer Placeholder 1"/>
          <p:cNvSpPr>
            <a:spLocks noGrp="1"/>
          </p:cNvSpPr>
          <p:nvPr>
            <p:ph type="ftr" sz="quarter" idx="11"/>
          </p:nvPr>
        </p:nvSpPr>
        <p:spPr/>
        <p:txBody>
          <a:bodyPr/>
          <a:lstStyle/>
          <a:p>
            <a:endParaRPr lang="en-US">
              <a:solidFill>
                <a:srgbClr val="F0A22E">
                  <a:shade val="75000"/>
                </a:srgb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354682204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9" name="Footer Placeholder 18"/>
          <p:cNvSpPr>
            <a:spLocks noGrp="1"/>
          </p:cNvSpPr>
          <p:nvPr>
            <p:ph type="ftr" sz="quarter" idx="11"/>
          </p:nvPr>
        </p:nvSpPr>
        <p:spPr>
          <a:xfrm>
            <a:off x="3581400" y="76200"/>
            <a:ext cx="2895600" cy="288925"/>
          </a:xfrm>
        </p:spPr>
        <p:txBody>
          <a:bodyPr/>
          <a:lstStyle/>
          <a:p>
            <a:endParaRPr lang="en-US">
              <a:solidFill>
                <a:srgbClr val="F0A22E">
                  <a:shade val="75000"/>
                </a:srgbClr>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227503112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1" name="Footer Placeholder 10"/>
          <p:cNvSpPr>
            <a:spLocks noGrp="1"/>
          </p:cNvSpPr>
          <p:nvPr>
            <p:ph type="ftr" sz="quarter" idx="11"/>
          </p:nvPr>
        </p:nvSpPr>
        <p:spPr/>
        <p:txBody>
          <a:bodyPr/>
          <a:lstStyle/>
          <a:p>
            <a:endParaRPr lang="en-US">
              <a:solidFill>
                <a:srgbClr val="F0A22E">
                  <a:shade val="75000"/>
                </a:srgbClr>
              </a:solidFill>
            </a:endParaRPr>
          </a:p>
        </p:txBody>
      </p:sp>
      <p:sp>
        <p:nvSpPr>
          <p:cNvPr id="16" name="Slide Number Placeholder 1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2750688949"/>
      </p:ext>
    </p:extLst>
  </p:cSld>
  <p:clrMapOvr>
    <a:overrideClrMapping bg1="dk1" tx1="lt1" bg2="dk2" tx2="lt2" accent1="accent1" accent2="accent2" accent3="accent3" accent4="accent4" accent5="accent5" accent6="accent6" hlink="hlink" folHlink="folHlink"/>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0" name="Footer Placeholder 9"/>
          <p:cNvSpPr>
            <a:spLocks noGrp="1"/>
          </p:cNvSpPr>
          <p:nvPr>
            <p:ph type="ftr" sz="quarter" idx="11"/>
          </p:nvPr>
        </p:nvSpPr>
        <p:spPr/>
        <p:txBody>
          <a:bodyPr/>
          <a:lstStyle/>
          <a:p>
            <a:endParaRPr lang="en-US">
              <a:solidFill>
                <a:srgbClr val="F0A22E">
                  <a:shade val="75000"/>
                </a:srgbClr>
              </a:solidFill>
            </a:endParaRPr>
          </a:p>
        </p:txBody>
      </p:sp>
      <p:sp>
        <p:nvSpPr>
          <p:cNvPr id="31" name="Slide Number Placeholder 30"/>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3783546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6" name="Footer Placeholder 5"/>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a:xfrm>
            <a:off x="8229600" y="6477000"/>
            <a:ext cx="762000"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205314885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1" name="Footer Placeholder 20"/>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53638914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4" name="Footer Placeholder 23"/>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25715783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9" name="Footer Placeholder 28"/>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41492163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31" name="Slide Number Placeholder 30"/>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1580238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F11DB831-D3FB-4F9E-9DDB-D445D032CAAF}" type="datetimeFigureOut">
              <a:rPr lang="en-US" smtClean="0">
                <a:solidFill>
                  <a:prstClr val="black">
                    <a:tint val="75000"/>
                  </a:prstClr>
                </a:solidFill>
              </a:rPr>
              <a:pPr/>
              <a:t>3/18/2022</a:t>
            </a:fld>
            <a:endParaRPr lang="en-US">
              <a:solidFill>
                <a:prstClr val="black">
                  <a:tint val="75000"/>
                </a:prstClr>
              </a:solidFill>
            </a:endParaRPr>
          </a:p>
        </p:txBody>
      </p:sp>
      <p:sp>
        <p:nvSpPr>
          <p:cNvPr id="2" name="Footer Placeholder 1"/>
          <p:cNvSpPr>
            <a:spLocks noGrp="1"/>
          </p:cNvSpPr>
          <p:nvPr>
            <p:ph type="ftr" sz="quarter" idx="11"/>
          </p:nvPr>
        </p:nvSpPr>
        <p:spPr/>
        <p:txBody>
          <a:bodyPr/>
          <a:lstStyle/>
          <a:p>
            <a:endParaRPr lang="en-US">
              <a:solidFill>
                <a:prstClr val="black">
                  <a:tint val="75000"/>
                </a:prst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fld id="{9AA2A158-67F2-4CC1-A97F-4BB9665A485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234318283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43674786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E99117B0-82BA-4121-A013-8B0AAA1B5B9A}" type="datetimeFigureOut">
              <a:rPr lang="en-US" smtClean="0">
                <a:solidFill>
                  <a:srgbClr val="F0A22E">
                    <a:shade val="75000"/>
                  </a:srgbClr>
                </a:solidFill>
              </a:rPr>
              <a:pPr/>
              <a:t>3/18/2022</a:t>
            </a:fld>
            <a:endParaRPr lang="en-US">
              <a:solidFill>
                <a:srgbClr val="F0A22E">
                  <a:shade val="75000"/>
                </a:srgbClr>
              </a:solidFill>
            </a:endParaRPr>
          </a:p>
        </p:txBody>
      </p:sp>
      <p:sp>
        <p:nvSpPr>
          <p:cNvPr id="2" name="Footer Placeholder 1"/>
          <p:cNvSpPr>
            <a:spLocks noGrp="1"/>
          </p:cNvSpPr>
          <p:nvPr>
            <p:ph type="ftr" sz="quarter" idx="11"/>
          </p:nvPr>
        </p:nvSpPr>
        <p:spPr/>
        <p:txBody>
          <a:bodyPr/>
          <a:lstStyle/>
          <a:p>
            <a:endParaRPr lang="en-US">
              <a:solidFill>
                <a:srgbClr val="F0A22E">
                  <a:shade val="75000"/>
                </a:srgb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fld id="{2CB3524A-EA57-44AF-A880-F4293A8CC151}"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272463225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E99117B0-82BA-4121-A013-8B0AAA1B5B9A}" type="datetimeFigureOut">
              <a:rPr lang="en-US" smtClean="0">
                <a:solidFill>
                  <a:srgbClr val="F0A22E">
                    <a:shade val="75000"/>
                  </a:srgbClr>
                </a:solidFill>
              </a:rPr>
              <a:pPr/>
              <a:t>3/18/2022</a:t>
            </a:fld>
            <a:endParaRPr lang="en-US">
              <a:solidFill>
                <a:srgbClr val="F0A22E">
                  <a:shade val="75000"/>
                </a:srgbClr>
              </a:solidFill>
            </a:endParaRPr>
          </a:p>
        </p:txBody>
      </p:sp>
      <p:sp>
        <p:nvSpPr>
          <p:cNvPr id="19" name="Footer Placeholder 18"/>
          <p:cNvSpPr>
            <a:spLocks noGrp="1"/>
          </p:cNvSpPr>
          <p:nvPr>
            <p:ph type="ftr" sz="quarter" idx="11"/>
          </p:nvPr>
        </p:nvSpPr>
        <p:spPr>
          <a:xfrm>
            <a:off x="3581400" y="76200"/>
            <a:ext cx="2895600" cy="288925"/>
          </a:xfrm>
        </p:spPr>
        <p:txBody>
          <a:bodyPr/>
          <a:lstStyle/>
          <a:p>
            <a:endParaRPr lang="en-US">
              <a:solidFill>
                <a:srgbClr val="F0A22E">
                  <a:shade val="75000"/>
                </a:srgbClr>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fld id="{2CB3524A-EA57-44AF-A880-F4293A8CC151}"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78572027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E99117B0-82BA-4121-A013-8B0AAA1B5B9A}" type="datetimeFigureOut">
              <a:rPr lang="en-US" smtClean="0">
                <a:solidFill>
                  <a:srgbClr val="F0A22E">
                    <a:shade val="75000"/>
                  </a:srgbClr>
                </a:solidFill>
              </a:rPr>
              <a:pPr/>
              <a:t>3/18/2022</a:t>
            </a:fld>
            <a:endParaRPr lang="en-US">
              <a:solidFill>
                <a:srgbClr val="F0A22E">
                  <a:shade val="75000"/>
                </a:srgbClr>
              </a:solidFill>
            </a:endParaRPr>
          </a:p>
        </p:txBody>
      </p:sp>
      <p:sp>
        <p:nvSpPr>
          <p:cNvPr id="11" name="Footer Placeholder 10"/>
          <p:cNvSpPr>
            <a:spLocks noGrp="1"/>
          </p:cNvSpPr>
          <p:nvPr>
            <p:ph type="ftr" sz="quarter" idx="11"/>
          </p:nvPr>
        </p:nvSpPr>
        <p:spPr/>
        <p:txBody>
          <a:bodyPr/>
          <a:lstStyle/>
          <a:p>
            <a:endParaRPr lang="en-US">
              <a:solidFill>
                <a:srgbClr val="F0A22E">
                  <a:shade val="75000"/>
                </a:srgbClr>
              </a:solidFill>
            </a:endParaRPr>
          </a:p>
        </p:txBody>
      </p:sp>
      <p:sp>
        <p:nvSpPr>
          <p:cNvPr id="16" name="Slide Number Placeholder 15"/>
          <p:cNvSpPr>
            <a:spLocks noGrp="1"/>
          </p:cNvSpPr>
          <p:nvPr>
            <p:ph type="sldNum" sz="quarter" idx="12"/>
          </p:nvPr>
        </p:nvSpPr>
        <p:spPr/>
        <p:txBody>
          <a:bodyPr/>
          <a:lstStyle/>
          <a:p>
            <a:fld id="{2CB3524A-EA57-44AF-A880-F4293A8CC151}" type="slidenum">
              <a:rPr lang="en-US" smtClean="0">
                <a:solidFill>
                  <a:srgbClr val="F0A22E">
                    <a:shade val="75000"/>
                  </a:srgbClr>
                </a:solidFill>
              </a:rPr>
              <a:pPr/>
              <a:t>‹#›</a:t>
            </a:fld>
            <a:endParaRPr lang="en-US">
              <a:solidFill>
                <a:srgbClr val="F0A22E">
                  <a:shade val="75000"/>
                </a:srgbClr>
              </a:solidFill>
            </a:endParaRP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1735894669"/>
      </p:ext>
    </p:extLst>
  </p:cSld>
  <p:clrMapOvr>
    <a:overrideClrMapping bg1="dk1" tx1="lt1" bg2="dk2" tx2="lt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E99117B0-82BA-4121-A013-8B0AAA1B5B9A}" type="datetimeFigureOut">
              <a:rPr lang="en-US" smtClean="0">
                <a:solidFill>
                  <a:srgbClr val="F0A22E">
                    <a:shade val="75000"/>
                  </a:srgbClr>
                </a:solidFill>
              </a:rPr>
              <a:pPr/>
              <a:t>3/18/2022</a:t>
            </a:fld>
            <a:endParaRPr lang="en-US">
              <a:solidFill>
                <a:srgbClr val="F0A22E">
                  <a:shade val="75000"/>
                </a:srgbClr>
              </a:solidFill>
            </a:endParaRPr>
          </a:p>
        </p:txBody>
      </p:sp>
      <p:sp>
        <p:nvSpPr>
          <p:cNvPr id="10" name="Footer Placeholder 9"/>
          <p:cNvSpPr>
            <a:spLocks noGrp="1"/>
          </p:cNvSpPr>
          <p:nvPr>
            <p:ph type="ftr" sz="quarter" idx="11"/>
          </p:nvPr>
        </p:nvSpPr>
        <p:spPr/>
        <p:txBody>
          <a:bodyPr/>
          <a:lstStyle/>
          <a:p>
            <a:endParaRPr lang="en-US">
              <a:solidFill>
                <a:srgbClr val="F0A22E">
                  <a:shade val="75000"/>
                </a:srgbClr>
              </a:solidFill>
            </a:endParaRPr>
          </a:p>
        </p:txBody>
      </p:sp>
      <p:sp>
        <p:nvSpPr>
          <p:cNvPr id="31" name="Slide Number Placeholder 30"/>
          <p:cNvSpPr>
            <a:spLocks noGrp="1"/>
          </p:cNvSpPr>
          <p:nvPr>
            <p:ph type="sldNum" sz="quarter" idx="12"/>
          </p:nvPr>
        </p:nvSpPr>
        <p:spPr/>
        <p:txBody>
          <a:bodyPr/>
          <a:lstStyle/>
          <a:p>
            <a:fld id="{2CB3524A-EA57-44AF-A880-F4293A8CC151}"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245248889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E99117B0-82BA-4121-A013-8B0AAA1B5B9A}" type="datetimeFigureOut">
              <a:rPr lang="en-US" smtClean="0">
                <a:solidFill>
                  <a:srgbClr val="F0A22E">
                    <a:shade val="75000"/>
                  </a:srgbClr>
                </a:solidFill>
              </a:rPr>
              <a:pPr/>
              <a:t>3/18/2022</a:t>
            </a:fld>
            <a:endParaRPr lang="en-US">
              <a:solidFill>
                <a:srgbClr val="F0A22E">
                  <a:shade val="75000"/>
                </a:srgbClr>
              </a:solidFill>
            </a:endParaRPr>
          </a:p>
        </p:txBody>
      </p:sp>
      <p:sp>
        <p:nvSpPr>
          <p:cNvPr id="6" name="Footer Placeholder 5"/>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a:xfrm>
            <a:off x="8229600" y="6477000"/>
            <a:ext cx="762000" cy="246888"/>
          </a:xfrm>
        </p:spPr>
        <p:txBody>
          <a:bodyPr/>
          <a:lstStyle/>
          <a:p>
            <a:fld id="{2CB3524A-EA57-44AF-A880-F4293A8CC151}" type="slidenum">
              <a:rPr lang="en-US" smtClean="0">
                <a:solidFill>
                  <a:srgbClr val="F0A22E">
                    <a:shade val="75000"/>
                  </a:srgbClr>
                </a:solidFill>
              </a:rPr>
              <a:pPr/>
              <a:t>‹#›</a:t>
            </a:fld>
            <a:endParaRPr lang="en-US">
              <a:solidFill>
                <a:srgbClr val="F0A22E">
                  <a:shade val="75000"/>
                </a:srgbClr>
              </a:solidFill>
            </a:endParaRPr>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226768987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E99117B0-82BA-4121-A013-8B0AAA1B5B9A}" type="datetimeFigureOut">
              <a:rPr lang="en-US" smtClean="0">
                <a:solidFill>
                  <a:srgbClr val="F0A22E">
                    <a:shade val="75000"/>
                  </a:srgbClr>
                </a:solidFill>
              </a:rPr>
              <a:pPr/>
              <a:t>3/18/2022</a:t>
            </a:fld>
            <a:endParaRPr lang="en-US">
              <a:solidFill>
                <a:srgbClr val="F0A22E">
                  <a:shade val="75000"/>
                </a:srgbClr>
              </a:solidFill>
            </a:endParaRPr>
          </a:p>
        </p:txBody>
      </p:sp>
      <p:sp>
        <p:nvSpPr>
          <p:cNvPr id="21" name="Footer Placeholder 20"/>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2CB3524A-EA57-44AF-A880-F4293A8CC151}"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05741514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99117B0-82BA-4121-A013-8B0AAA1B5B9A}" type="datetimeFigureOut">
              <a:rPr lang="en-US" smtClean="0">
                <a:solidFill>
                  <a:srgbClr val="F0A22E">
                    <a:shade val="75000"/>
                  </a:srgbClr>
                </a:solidFill>
              </a:rPr>
              <a:pPr/>
              <a:t>3/18/2022</a:t>
            </a:fld>
            <a:endParaRPr lang="en-US">
              <a:solidFill>
                <a:srgbClr val="F0A22E">
                  <a:shade val="75000"/>
                </a:srgbClr>
              </a:solidFill>
            </a:endParaRPr>
          </a:p>
        </p:txBody>
      </p:sp>
      <p:sp>
        <p:nvSpPr>
          <p:cNvPr id="24" name="Footer Placeholder 23"/>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p:txBody>
          <a:bodyPr/>
          <a:lstStyle/>
          <a:p>
            <a:fld id="{2CB3524A-EA57-44AF-A880-F4293A8CC151}"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308587213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E99117B0-82BA-4121-A013-8B0AAA1B5B9A}" type="datetimeFigureOut">
              <a:rPr lang="en-US" smtClean="0">
                <a:solidFill>
                  <a:srgbClr val="F0A22E">
                    <a:shade val="75000"/>
                  </a:srgbClr>
                </a:solidFill>
              </a:rPr>
              <a:pPr/>
              <a:t>3/18/2022</a:t>
            </a:fld>
            <a:endParaRPr lang="en-US">
              <a:solidFill>
                <a:srgbClr val="F0A22E">
                  <a:shade val="75000"/>
                </a:srgbClr>
              </a:solidFill>
            </a:endParaRPr>
          </a:p>
        </p:txBody>
      </p:sp>
      <p:sp>
        <p:nvSpPr>
          <p:cNvPr id="29" name="Footer Placeholder 28"/>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p:txBody>
          <a:bodyPr/>
          <a:lstStyle/>
          <a:p>
            <a:fld id="{2CB3524A-EA57-44AF-A880-F4293A8CC151}"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28253974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F11DB831-D3FB-4F9E-9DDB-D445D032CAAF}" type="datetimeFigureOut">
              <a:rPr lang="en-US" smtClean="0">
                <a:solidFill>
                  <a:prstClr val="black">
                    <a:tint val="75000"/>
                  </a:prstClr>
                </a:solidFill>
              </a:rPr>
              <a:pPr/>
              <a:t>3/18/2022</a:t>
            </a:fld>
            <a:endParaRPr lang="en-US">
              <a:solidFill>
                <a:prstClr val="black">
                  <a:tint val="75000"/>
                </a:prstClr>
              </a:solidFill>
            </a:endParaRPr>
          </a:p>
        </p:txBody>
      </p:sp>
      <p:sp>
        <p:nvSpPr>
          <p:cNvPr id="19" name="Footer Placeholder 18"/>
          <p:cNvSpPr>
            <a:spLocks noGrp="1"/>
          </p:cNvSpPr>
          <p:nvPr>
            <p:ph type="ftr" sz="quarter" idx="11"/>
          </p:nvPr>
        </p:nvSpPr>
        <p:spPr>
          <a:xfrm>
            <a:off x="3581400" y="76200"/>
            <a:ext cx="2895600" cy="288925"/>
          </a:xfrm>
        </p:spPr>
        <p:txBody>
          <a:bodyPr/>
          <a:lstStyle/>
          <a:p>
            <a:endParaRPr lang="en-US">
              <a:solidFill>
                <a:prstClr val="black">
                  <a:tint val="75000"/>
                </a:prstClr>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fld id="{9AA2A158-67F2-4CC1-A97F-4BB9665A485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E99117B0-82BA-4121-A013-8B0AAA1B5B9A}"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31" name="Slide Number Placeholder 30"/>
          <p:cNvSpPr>
            <a:spLocks noGrp="1"/>
          </p:cNvSpPr>
          <p:nvPr>
            <p:ph type="sldNum" sz="quarter" idx="12"/>
          </p:nvPr>
        </p:nvSpPr>
        <p:spPr/>
        <p:txBody>
          <a:bodyPr/>
          <a:lstStyle/>
          <a:p>
            <a:fld id="{2CB3524A-EA57-44AF-A880-F4293A8CC151}" type="slidenum">
              <a:rPr lang="en-US" smtClean="0">
                <a:solidFill>
                  <a:srgbClr val="F0A22E">
                    <a:shade val="75000"/>
                  </a:srgbClr>
                </a:solidFill>
              </a:rPr>
              <a:pPr/>
              <a:t>‹#›</a:t>
            </a:fld>
            <a:endParaRPr lang="en-US">
              <a:solidFill>
                <a:srgbClr val="F0A22E">
                  <a:shade val="75000"/>
                </a:srgbClr>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403035189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99117B0-82BA-4121-A013-8B0AAA1B5B9A}"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2CB3524A-EA57-44AF-A880-F4293A8CC151}"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35512713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99117B0-82BA-4121-A013-8B0AAA1B5B9A}"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2CB3524A-EA57-44AF-A880-F4293A8CC151}"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1709474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F11DB831-D3FB-4F9E-9DDB-D445D032CAAF}" type="datetimeFigureOut">
              <a:rPr lang="en-US" smtClean="0">
                <a:solidFill>
                  <a:prstClr val="black">
                    <a:tint val="75000"/>
                  </a:prstClr>
                </a:solidFill>
              </a:rPr>
              <a:pPr/>
              <a:t>3/18/2022</a:t>
            </a:fld>
            <a:endParaRPr lang="en-US">
              <a:solidFill>
                <a:prstClr val="black">
                  <a:tint val="75000"/>
                </a:prstClr>
              </a:solidFill>
            </a:endParaRPr>
          </a:p>
        </p:txBody>
      </p:sp>
      <p:sp>
        <p:nvSpPr>
          <p:cNvPr id="11" name="Footer Placeholder 10"/>
          <p:cNvSpPr>
            <a:spLocks noGrp="1"/>
          </p:cNvSpPr>
          <p:nvPr>
            <p:ph type="ftr" sz="quarter" idx="11"/>
          </p:nvPr>
        </p:nvSpPr>
        <p:spPr/>
        <p:txBody>
          <a:bodyPr/>
          <a:lstStyle/>
          <a:p>
            <a:endParaRPr lang="en-US">
              <a:solidFill>
                <a:prstClr val="black">
                  <a:tint val="75000"/>
                </a:prstClr>
              </a:solidFill>
            </a:endParaRPr>
          </a:p>
        </p:txBody>
      </p:sp>
      <p:sp>
        <p:nvSpPr>
          <p:cNvPr id="16" name="Slide Number Placeholder 15"/>
          <p:cNvSpPr>
            <a:spLocks noGrp="1"/>
          </p:cNvSpPr>
          <p:nvPr>
            <p:ph type="sldNum" sz="quarter" idx="12"/>
          </p:nvPr>
        </p:nvSpPr>
        <p:spPr/>
        <p:txBody>
          <a:bodyPr/>
          <a:lstStyle/>
          <a:p>
            <a:fld id="{9AA2A158-67F2-4CC1-A97F-4BB9665A485B}" type="slidenum">
              <a:rPr lang="en-US" smtClean="0">
                <a:solidFill>
                  <a:prstClr val="black">
                    <a:tint val="75000"/>
                  </a:prstClr>
                </a:solidFill>
              </a:rPr>
              <a:pPr/>
              <a:t>‹#›</a:t>
            </a:fld>
            <a:endParaRPr lang="en-US">
              <a:solidFill>
                <a:prstClr val="black">
                  <a:tint val="75000"/>
                </a:prstClr>
              </a:solidFill>
            </a:endParaRP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F11DB831-D3FB-4F9E-9DDB-D445D032CAAF}" type="datetimeFigureOut">
              <a:rPr lang="en-US" smtClean="0">
                <a:solidFill>
                  <a:prstClr val="black">
                    <a:tint val="75000"/>
                  </a:prstClr>
                </a:solidFill>
              </a:rPr>
              <a:pPr/>
              <a:t>3/18/2022</a:t>
            </a:fld>
            <a:endParaRPr lang="en-US">
              <a:solidFill>
                <a:prstClr val="black">
                  <a:tint val="75000"/>
                </a:prstClr>
              </a:solidFill>
            </a:endParaRPr>
          </a:p>
        </p:txBody>
      </p:sp>
      <p:sp>
        <p:nvSpPr>
          <p:cNvPr id="10" name="Footer Placeholder 9"/>
          <p:cNvSpPr>
            <a:spLocks noGrp="1"/>
          </p:cNvSpPr>
          <p:nvPr>
            <p:ph type="ftr" sz="quarter" idx="11"/>
          </p:nvPr>
        </p:nvSpPr>
        <p:spPr/>
        <p:txBody>
          <a:bodyPr/>
          <a:lstStyle/>
          <a:p>
            <a:endParaRPr lang="en-US">
              <a:solidFill>
                <a:prstClr val="black">
                  <a:tint val="75000"/>
                </a:prstClr>
              </a:solidFill>
            </a:endParaRPr>
          </a:p>
        </p:txBody>
      </p:sp>
      <p:sp>
        <p:nvSpPr>
          <p:cNvPr id="31" name="Slide Number Placeholder 30"/>
          <p:cNvSpPr>
            <a:spLocks noGrp="1"/>
          </p:cNvSpPr>
          <p:nvPr>
            <p:ph type="sldNum" sz="quarter" idx="12"/>
          </p:nvPr>
        </p:nvSpPr>
        <p:spPr/>
        <p:txBody>
          <a:bodyPr/>
          <a:lstStyle/>
          <a:p>
            <a:fld id="{9AA2A158-67F2-4CC1-A97F-4BB9665A485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F11DB831-D3FB-4F9E-9DDB-D445D032CAAF}" type="datetimeFigureOut">
              <a:rPr lang="en-US" smtClean="0">
                <a:solidFill>
                  <a:prstClr val="black">
                    <a:tint val="75000"/>
                  </a:prstClr>
                </a:solidFill>
              </a:rPr>
              <a:pPr/>
              <a:t>3/18/2022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8229600" y="6477000"/>
            <a:ext cx="762000" cy="246888"/>
          </a:xfrm>
        </p:spPr>
        <p:txBody>
          <a:bodyPr/>
          <a:lstStyle/>
          <a:p>
            <a:fld id="{9AA2A158-67F2-4CC1-A97F-4BB9665A485B}" type="slidenum">
              <a:rPr lang="en-US" smtClean="0">
                <a:solidFill>
                  <a:prstClr val="black">
                    <a:tint val="75000"/>
                  </a:prstClr>
                </a:solidFill>
              </a:rPr>
              <a:pPr/>
              <a:t>‹#›</a:t>
            </a:fld>
            <a:endParaRPr lang="en-US">
              <a:solidFill>
                <a:prstClr val="black">
                  <a:tint val="75000"/>
                </a:prstClr>
              </a:solidFill>
            </a:endParaRPr>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F11DB831-D3FB-4F9E-9DDB-D445D032CAAF}" type="datetimeFigureOut">
              <a:rPr lang="en-US" smtClean="0">
                <a:solidFill>
                  <a:prstClr val="black">
                    <a:tint val="75000"/>
                  </a:prstClr>
                </a:solidFill>
              </a:rPr>
              <a:pPr/>
              <a:t>3/18/2022</a:t>
            </a:fld>
            <a:endParaRPr lang="en-US">
              <a:solidFill>
                <a:prstClr val="black">
                  <a:tint val="75000"/>
                </a:prstClr>
              </a:solidFill>
            </a:endParaRPr>
          </a:p>
        </p:txBody>
      </p:sp>
      <p:sp>
        <p:nvSpPr>
          <p:cNvPr id="21" name="Footer Placeholder 20"/>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2A158-67F2-4CC1-A97F-4BB9665A485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11DB831-D3FB-4F9E-9DDB-D445D032CAAF}" type="datetimeFigureOut">
              <a:rPr lang="en-US" smtClean="0">
                <a:solidFill>
                  <a:prstClr val="black">
                    <a:tint val="75000"/>
                  </a:prstClr>
                </a:solidFill>
              </a:rPr>
              <a:pPr/>
              <a:t>3/18/2022</a:t>
            </a:fld>
            <a:endParaRPr lang="en-US">
              <a:solidFill>
                <a:prstClr val="black">
                  <a:tint val="75000"/>
                </a:prstClr>
              </a:solidFill>
            </a:endParaRPr>
          </a:p>
        </p:txBody>
      </p:sp>
      <p:sp>
        <p:nvSpPr>
          <p:cNvPr id="24" name="Footer Placeholder 23"/>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2A158-67F2-4CC1-A97F-4BB9665A485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F11DB831-D3FB-4F9E-9DDB-D445D032CAAF}" type="datetimeFigureOut">
              <a:rPr lang="en-US" smtClean="0">
                <a:solidFill>
                  <a:prstClr val="black">
                    <a:tint val="75000"/>
                  </a:prstClr>
                </a:solidFill>
              </a:rPr>
              <a:pPr/>
              <a:t>3/18/2022</a:t>
            </a:fld>
            <a:endParaRPr lang="en-US">
              <a:solidFill>
                <a:prstClr val="black">
                  <a:tint val="75000"/>
                </a:prstClr>
              </a:solidFill>
            </a:endParaRPr>
          </a:p>
        </p:txBody>
      </p:sp>
      <p:sp>
        <p:nvSpPr>
          <p:cNvPr id="29" name="Footer Placeholder 28"/>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2A158-67F2-4CC1-A97F-4BB9665A485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F11DB831-D3FB-4F9E-9DDB-D445D032CAAF}" type="datetimeFigureOut">
              <a:rPr lang="en-US" smtClean="0">
                <a:solidFill>
                  <a:prstClr val="black">
                    <a:tint val="75000"/>
                  </a:prstClr>
                </a:solidFill>
              </a:rPr>
              <a:pPr/>
              <a:t>3/18/2022</a:t>
            </a:fld>
            <a:endParaRPr lang="en-US">
              <a:solidFill>
                <a:prstClr val="black">
                  <a:tint val="75000"/>
                </a:prstClr>
              </a:solidFill>
            </a:endParaRPr>
          </a:p>
        </p:txBody>
      </p:sp>
      <p:sp>
        <p:nvSpPr>
          <p:cNvPr id="19" name="Footer Placeholder 18"/>
          <p:cNvSpPr>
            <a:spLocks noGrp="1"/>
          </p:cNvSpPr>
          <p:nvPr>
            <p:ph type="ftr" sz="quarter" idx="11"/>
          </p:nvPr>
        </p:nvSpPr>
        <p:spPr>
          <a:xfrm>
            <a:off x="3581400" y="76200"/>
            <a:ext cx="2895600" cy="288925"/>
          </a:xfrm>
        </p:spPr>
        <p:txBody>
          <a:bodyPr/>
          <a:lstStyle/>
          <a:p>
            <a:endParaRPr lang="en-US">
              <a:solidFill>
                <a:prstClr val="black">
                  <a:tint val="75000"/>
                </a:prstClr>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fld id="{9AA2A158-67F2-4CC1-A97F-4BB9665A485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F11DB831-D3FB-4F9E-9DDB-D445D032CAAF}" type="datetimeFigureOut">
              <a:rPr lang="en-US" smtClean="0">
                <a:solidFill>
                  <a:prstClr val="black">
                    <a:tint val="75000"/>
                  </a:prstClr>
                </a:solidFill>
              </a:rPr>
              <a:pPr/>
              <a:t>3/18/2022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31" name="Slide Number Placeholder 30"/>
          <p:cNvSpPr>
            <a:spLocks noGrp="1"/>
          </p:cNvSpPr>
          <p:nvPr>
            <p:ph type="sldNum" sz="quarter" idx="12"/>
          </p:nvPr>
        </p:nvSpPr>
        <p:spPr/>
        <p:txBody>
          <a:bodyPr/>
          <a:lstStyle/>
          <a:p>
            <a:fld id="{9AA2A158-67F2-4CC1-A97F-4BB9665A485B}" type="slidenum">
              <a:rPr lang="en-US" smtClean="0">
                <a:solidFill>
                  <a:prstClr val="black">
                    <a:tint val="75000"/>
                  </a:prstClr>
                </a:solidFill>
              </a:rPr>
              <a:pPr/>
              <a:t>‹#›</a:t>
            </a:fld>
            <a:endParaRPr lang="en-US">
              <a:solidFill>
                <a:prstClr val="black">
                  <a:tint val="75000"/>
                </a:prstClr>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1DB831-D3FB-4F9E-9DDB-D445D032CAAF}" type="datetimeFigureOut">
              <a:rPr lang="en-US" smtClean="0">
                <a:solidFill>
                  <a:prstClr val="black">
                    <a:tint val="75000"/>
                  </a:prstClr>
                </a:solidFill>
              </a:rPr>
              <a:pPr/>
              <a:t>3/18/2022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2A158-67F2-4CC1-A97F-4BB9665A485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1DB831-D3FB-4F9E-9DDB-D445D032CAAF}" type="datetimeFigureOut">
              <a:rPr lang="en-US" smtClean="0">
                <a:solidFill>
                  <a:prstClr val="black">
                    <a:tint val="75000"/>
                  </a:prstClr>
                </a:solidFill>
              </a:rPr>
              <a:pPr/>
              <a:t>3/18/2022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2A158-67F2-4CC1-A97F-4BB9665A485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 name="Footer Placeholder 1"/>
          <p:cNvSpPr>
            <a:spLocks noGrp="1"/>
          </p:cNvSpPr>
          <p:nvPr>
            <p:ph type="ftr" sz="quarter" idx="11"/>
          </p:nvPr>
        </p:nvSpPr>
        <p:spPr/>
        <p:txBody>
          <a:bodyPr/>
          <a:lstStyle/>
          <a:p>
            <a:endParaRPr lang="en-US">
              <a:solidFill>
                <a:srgbClr val="F0A22E">
                  <a:shade val="75000"/>
                </a:srgb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4274592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9" name="Footer Placeholder 18"/>
          <p:cNvSpPr>
            <a:spLocks noGrp="1"/>
          </p:cNvSpPr>
          <p:nvPr>
            <p:ph type="ftr" sz="quarter" idx="11"/>
          </p:nvPr>
        </p:nvSpPr>
        <p:spPr>
          <a:xfrm>
            <a:off x="3581400" y="76200"/>
            <a:ext cx="2895600" cy="288925"/>
          </a:xfrm>
        </p:spPr>
        <p:txBody>
          <a:bodyPr/>
          <a:lstStyle/>
          <a:p>
            <a:endParaRPr lang="en-US">
              <a:solidFill>
                <a:srgbClr val="F0A22E">
                  <a:shade val="75000"/>
                </a:srgbClr>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30533343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1" name="Footer Placeholder 10"/>
          <p:cNvSpPr>
            <a:spLocks noGrp="1"/>
          </p:cNvSpPr>
          <p:nvPr>
            <p:ph type="ftr" sz="quarter" idx="11"/>
          </p:nvPr>
        </p:nvSpPr>
        <p:spPr/>
        <p:txBody>
          <a:bodyPr/>
          <a:lstStyle/>
          <a:p>
            <a:endParaRPr lang="en-US">
              <a:solidFill>
                <a:srgbClr val="F0A22E">
                  <a:shade val="75000"/>
                </a:srgbClr>
              </a:solidFill>
            </a:endParaRPr>
          </a:p>
        </p:txBody>
      </p:sp>
      <p:sp>
        <p:nvSpPr>
          <p:cNvPr id="16" name="Slide Number Placeholder 1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4156421465"/>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0" name="Footer Placeholder 9"/>
          <p:cNvSpPr>
            <a:spLocks noGrp="1"/>
          </p:cNvSpPr>
          <p:nvPr>
            <p:ph type="ftr" sz="quarter" idx="11"/>
          </p:nvPr>
        </p:nvSpPr>
        <p:spPr/>
        <p:txBody>
          <a:bodyPr/>
          <a:lstStyle/>
          <a:p>
            <a:endParaRPr lang="en-US">
              <a:solidFill>
                <a:srgbClr val="F0A22E">
                  <a:shade val="75000"/>
                </a:srgbClr>
              </a:solidFill>
            </a:endParaRPr>
          </a:p>
        </p:txBody>
      </p:sp>
      <p:sp>
        <p:nvSpPr>
          <p:cNvPr id="31" name="Slide Number Placeholder 30"/>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3812656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6" name="Footer Placeholder 5"/>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a:xfrm>
            <a:off x="8229600" y="6477000"/>
            <a:ext cx="762000"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29719875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1" name="Footer Placeholder 20"/>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223949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4" name="Footer Placeholder 23"/>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742847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F11DB831-D3FB-4F9E-9DDB-D445D032CAAF}" type="datetimeFigureOut">
              <a:rPr lang="en-US" smtClean="0">
                <a:solidFill>
                  <a:prstClr val="black">
                    <a:tint val="75000"/>
                  </a:prstClr>
                </a:solidFill>
              </a:rPr>
              <a:pPr/>
              <a:t>3/18/2022</a:t>
            </a:fld>
            <a:endParaRPr lang="en-US">
              <a:solidFill>
                <a:prstClr val="black">
                  <a:tint val="75000"/>
                </a:prstClr>
              </a:solidFill>
            </a:endParaRPr>
          </a:p>
        </p:txBody>
      </p:sp>
      <p:sp>
        <p:nvSpPr>
          <p:cNvPr id="11" name="Footer Placeholder 10"/>
          <p:cNvSpPr>
            <a:spLocks noGrp="1"/>
          </p:cNvSpPr>
          <p:nvPr>
            <p:ph type="ftr" sz="quarter" idx="11"/>
          </p:nvPr>
        </p:nvSpPr>
        <p:spPr/>
        <p:txBody>
          <a:bodyPr/>
          <a:lstStyle/>
          <a:p>
            <a:endParaRPr lang="en-US">
              <a:solidFill>
                <a:prstClr val="black">
                  <a:tint val="75000"/>
                </a:prstClr>
              </a:solidFill>
            </a:endParaRPr>
          </a:p>
        </p:txBody>
      </p:sp>
      <p:sp>
        <p:nvSpPr>
          <p:cNvPr id="16" name="Slide Number Placeholder 15"/>
          <p:cNvSpPr>
            <a:spLocks noGrp="1"/>
          </p:cNvSpPr>
          <p:nvPr>
            <p:ph type="sldNum" sz="quarter" idx="12"/>
          </p:nvPr>
        </p:nvSpPr>
        <p:spPr/>
        <p:txBody>
          <a:bodyPr/>
          <a:lstStyle/>
          <a:p>
            <a:fld id="{9AA2A158-67F2-4CC1-A97F-4BB9665A485B}" type="slidenum">
              <a:rPr lang="en-US" smtClean="0">
                <a:solidFill>
                  <a:prstClr val="black">
                    <a:tint val="75000"/>
                  </a:prstClr>
                </a:solidFill>
              </a:rPr>
              <a:pPr/>
              <a:t>‹#›</a:t>
            </a:fld>
            <a:endParaRPr lang="en-US">
              <a:solidFill>
                <a:prstClr val="black">
                  <a:tint val="75000"/>
                </a:prstClr>
              </a:solidFill>
            </a:endParaRP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9" name="Footer Placeholder 28"/>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38294244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31" name="Slide Number Placeholder 30"/>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1582202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42922373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8110285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 name="Footer Placeholder 1"/>
          <p:cNvSpPr>
            <a:spLocks noGrp="1"/>
          </p:cNvSpPr>
          <p:nvPr>
            <p:ph type="ftr" sz="quarter" idx="11"/>
          </p:nvPr>
        </p:nvSpPr>
        <p:spPr/>
        <p:txBody>
          <a:bodyPr/>
          <a:lstStyle/>
          <a:p>
            <a:endParaRPr lang="en-US">
              <a:solidFill>
                <a:srgbClr val="F0A22E">
                  <a:shade val="75000"/>
                </a:srgb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26307948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9" name="Footer Placeholder 18"/>
          <p:cNvSpPr>
            <a:spLocks noGrp="1"/>
          </p:cNvSpPr>
          <p:nvPr>
            <p:ph type="ftr" sz="quarter" idx="11"/>
          </p:nvPr>
        </p:nvSpPr>
        <p:spPr>
          <a:xfrm>
            <a:off x="3581400" y="76200"/>
            <a:ext cx="2895600" cy="288925"/>
          </a:xfrm>
        </p:spPr>
        <p:txBody>
          <a:bodyPr/>
          <a:lstStyle/>
          <a:p>
            <a:endParaRPr lang="en-US">
              <a:solidFill>
                <a:srgbClr val="F0A22E">
                  <a:shade val="75000"/>
                </a:srgbClr>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29935075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1" name="Footer Placeholder 10"/>
          <p:cNvSpPr>
            <a:spLocks noGrp="1"/>
          </p:cNvSpPr>
          <p:nvPr>
            <p:ph type="ftr" sz="quarter" idx="11"/>
          </p:nvPr>
        </p:nvSpPr>
        <p:spPr/>
        <p:txBody>
          <a:bodyPr/>
          <a:lstStyle/>
          <a:p>
            <a:endParaRPr lang="en-US">
              <a:solidFill>
                <a:srgbClr val="F0A22E">
                  <a:shade val="75000"/>
                </a:srgbClr>
              </a:solidFill>
            </a:endParaRPr>
          </a:p>
        </p:txBody>
      </p:sp>
      <p:sp>
        <p:nvSpPr>
          <p:cNvPr id="16" name="Slide Number Placeholder 1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2934277473"/>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0" name="Footer Placeholder 9"/>
          <p:cNvSpPr>
            <a:spLocks noGrp="1"/>
          </p:cNvSpPr>
          <p:nvPr>
            <p:ph type="ftr" sz="quarter" idx="11"/>
          </p:nvPr>
        </p:nvSpPr>
        <p:spPr/>
        <p:txBody>
          <a:bodyPr/>
          <a:lstStyle/>
          <a:p>
            <a:endParaRPr lang="en-US">
              <a:solidFill>
                <a:srgbClr val="F0A22E">
                  <a:shade val="75000"/>
                </a:srgbClr>
              </a:solidFill>
            </a:endParaRPr>
          </a:p>
        </p:txBody>
      </p:sp>
      <p:sp>
        <p:nvSpPr>
          <p:cNvPr id="31" name="Slide Number Placeholder 30"/>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25838570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6" name="Footer Placeholder 5"/>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a:xfrm>
            <a:off x="8229600" y="6477000"/>
            <a:ext cx="762000"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31395879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1" name="Footer Placeholder 20"/>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3451680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F11DB831-D3FB-4F9E-9DDB-D445D032CAAF}" type="datetimeFigureOut">
              <a:rPr lang="en-US" smtClean="0">
                <a:solidFill>
                  <a:prstClr val="black">
                    <a:tint val="75000"/>
                  </a:prstClr>
                </a:solidFill>
              </a:rPr>
              <a:pPr/>
              <a:t>3/18/2022</a:t>
            </a:fld>
            <a:endParaRPr lang="en-US">
              <a:solidFill>
                <a:prstClr val="black">
                  <a:tint val="75000"/>
                </a:prstClr>
              </a:solidFill>
            </a:endParaRPr>
          </a:p>
        </p:txBody>
      </p:sp>
      <p:sp>
        <p:nvSpPr>
          <p:cNvPr id="10" name="Footer Placeholder 9"/>
          <p:cNvSpPr>
            <a:spLocks noGrp="1"/>
          </p:cNvSpPr>
          <p:nvPr>
            <p:ph type="ftr" sz="quarter" idx="11"/>
          </p:nvPr>
        </p:nvSpPr>
        <p:spPr/>
        <p:txBody>
          <a:bodyPr/>
          <a:lstStyle/>
          <a:p>
            <a:endParaRPr lang="en-US">
              <a:solidFill>
                <a:prstClr val="black">
                  <a:tint val="75000"/>
                </a:prstClr>
              </a:solidFill>
            </a:endParaRPr>
          </a:p>
        </p:txBody>
      </p:sp>
      <p:sp>
        <p:nvSpPr>
          <p:cNvPr id="31" name="Slide Number Placeholder 30"/>
          <p:cNvSpPr>
            <a:spLocks noGrp="1"/>
          </p:cNvSpPr>
          <p:nvPr>
            <p:ph type="sldNum" sz="quarter" idx="12"/>
          </p:nvPr>
        </p:nvSpPr>
        <p:spPr/>
        <p:txBody>
          <a:bodyPr/>
          <a:lstStyle/>
          <a:p>
            <a:fld id="{9AA2A158-67F2-4CC1-A97F-4BB9665A485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4" name="Footer Placeholder 23"/>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6802625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9" name="Footer Placeholder 28"/>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9895676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31" name="Slide Number Placeholder 30"/>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71611397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2667465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5830618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 name="Footer Placeholder 1"/>
          <p:cNvSpPr>
            <a:spLocks noGrp="1"/>
          </p:cNvSpPr>
          <p:nvPr>
            <p:ph type="ftr" sz="quarter" idx="11"/>
          </p:nvPr>
        </p:nvSpPr>
        <p:spPr/>
        <p:txBody>
          <a:bodyPr/>
          <a:lstStyle/>
          <a:p>
            <a:endParaRPr lang="en-US">
              <a:solidFill>
                <a:srgbClr val="F0A22E">
                  <a:shade val="75000"/>
                </a:srgb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7390304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9" name="Footer Placeholder 18"/>
          <p:cNvSpPr>
            <a:spLocks noGrp="1"/>
          </p:cNvSpPr>
          <p:nvPr>
            <p:ph type="ftr" sz="quarter" idx="11"/>
          </p:nvPr>
        </p:nvSpPr>
        <p:spPr>
          <a:xfrm>
            <a:off x="3581400" y="76200"/>
            <a:ext cx="2895600" cy="288925"/>
          </a:xfrm>
        </p:spPr>
        <p:txBody>
          <a:bodyPr/>
          <a:lstStyle/>
          <a:p>
            <a:endParaRPr lang="en-US">
              <a:solidFill>
                <a:srgbClr val="F0A22E">
                  <a:shade val="75000"/>
                </a:srgbClr>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31392126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1" name="Footer Placeholder 10"/>
          <p:cNvSpPr>
            <a:spLocks noGrp="1"/>
          </p:cNvSpPr>
          <p:nvPr>
            <p:ph type="ftr" sz="quarter" idx="11"/>
          </p:nvPr>
        </p:nvSpPr>
        <p:spPr/>
        <p:txBody>
          <a:bodyPr/>
          <a:lstStyle/>
          <a:p>
            <a:endParaRPr lang="en-US">
              <a:solidFill>
                <a:srgbClr val="F0A22E">
                  <a:shade val="75000"/>
                </a:srgbClr>
              </a:solidFill>
            </a:endParaRPr>
          </a:p>
        </p:txBody>
      </p:sp>
      <p:sp>
        <p:nvSpPr>
          <p:cNvPr id="16" name="Slide Number Placeholder 1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166407565"/>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0" name="Footer Placeholder 9"/>
          <p:cNvSpPr>
            <a:spLocks noGrp="1"/>
          </p:cNvSpPr>
          <p:nvPr>
            <p:ph type="ftr" sz="quarter" idx="11"/>
          </p:nvPr>
        </p:nvSpPr>
        <p:spPr/>
        <p:txBody>
          <a:bodyPr/>
          <a:lstStyle/>
          <a:p>
            <a:endParaRPr lang="en-US">
              <a:solidFill>
                <a:srgbClr val="F0A22E">
                  <a:shade val="75000"/>
                </a:srgbClr>
              </a:solidFill>
            </a:endParaRPr>
          </a:p>
        </p:txBody>
      </p:sp>
      <p:sp>
        <p:nvSpPr>
          <p:cNvPr id="31" name="Slide Number Placeholder 30"/>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410860872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6" name="Footer Placeholder 5"/>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a:xfrm>
            <a:off x="8229600" y="6477000"/>
            <a:ext cx="762000"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1697302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F11DB831-D3FB-4F9E-9DDB-D445D032CAAF}" type="datetimeFigureOut">
              <a:rPr lang="en-US" smtClean="0">
                <a:solidFill>
                  <a:prstClr val="black">
                    <a:tint val="75000"/>
                  </a:prstClr>
                </a:solidFill>
              </a:rPr>
              <a:pPr/>
              <a:t>3/18/2022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8229600" y="6477000"/>
            <a:ext cx="762000" cy="246888"/>
          </a:xfrm>
        </p:spPr>
        <p:txBody>
          <a:bodyPr/>
          <a:lstStyle/>
          <a:p>
            <a:fld id="{9AA2A158-67F2-4CC1-A97F-4BB9665A485B}" type="slidenum">
              <a:rPr lang="en-US" smtClean="0">
                <a:solidFill>
                  <a:prstClr val="black">
                    <a:tint val="75000"/>
                  </a:prstClr>
                </a:solidFill>
              </a:rPr>
              <a:pPr/>
              <a:t>‹#›</a:t>
            </a:fld>
            <a:endParaRPr lang="en-US">
              <a:solidFill>
                <a:prstClr val="black">
                  <a:tint val="75000"/>
                </a:prstClr>
              </a:solidFill>
            </a:endParaRPr>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1" name="Footer Placeholder 20"/>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268465859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4" name="Footer Placeholder 23"/>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9113250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9" name="Footer Placeholder 28"/>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42489129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31" name="Slide Number Placeholder 30"/>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80971984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42364530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1603249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 name="Footer Placeholder 1"/>
          <p:cNvSpPr>
            <a:spLocks noGrp="1"/>
          </p:cNvSpPr>
          <p:nvPr>
            <p:ph type="ftr" sz="quarter" idx="11"/>
          </p:nvPr>
        </p:nvSpPr>
        <p:spPr/>
        <p:txBody>
          <a:bodyPr/>
          <a:lstStyle/>
          <a:p>
            <a:endParaRPr lang="en-US">
              <a:solidFill>
                <a:srgbClr val="F0A22E">
                  <a:shade val="75000"/>
                </a:srgb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334484115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9" name="Footer Placeholder 18"/>
          <p:cNvSpPr>
            <a:spLocks noGrp="1"/>
          </p:cNvSpPr>
          <p:nvPr>
            <p:ph type="ftr" sz="quarter" idx="11"/>
          </p:nvPr>
        </p:nvSpPr>
        <p:spPr>
          <a:xfrm>
            <a:off x="3581400" y="76200"/>
            <a:ext cx="2895600" cy="288925"/>
          </a:xfrm>
        </p:spPr>
        <p:txBody>
          <a:bodyPr/>
          <a:lstStyle/>
          <a:p>
            <a:endParaRPr lang="en-US">
              <a:solidFill>
                <a:srgbClr val="F0A22E">
                  <a:shade val="75000"/>
                </a:srgbClr>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8151158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1" name="Footer Placeholder 10"/>
          <p:cNvSpPr>
            <a:spLocks noGrp="1"/>
          </p:cNvSpPr>
          <p:nvPr>
            <p:ph type="ftr" sz="quarter" idx="11"/>
          </p:nvPr>
        </p:nvSpPr>
        <p:spPr/>
        <p:txBody>
          <a:bodyPr/>
          <a:lstStyle/>
          <a:p>
            <a:endParaRPr lang="en-US">
              <a:solidFill>
                <a:srgbClr val="F0A22E">
                  <a:shade val="75000"/>
                </a:srgbClr>
              </a:solidFill>
            </a:endParaRPr>
          </a:p>
        </p:txBody>
      </p:sp>
      <p:sp>
        <p:nvSpPr>
          <p:cNvPr id="16" name="Slide Number Placeholder 1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3174038897"/>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0" name="Footer Placeholder 9"/>
          <p:cNvSpPr>
            <a:spLocks noGrp="1"/>
          </p:cNvSpPr>
          <p:nvPr>
            <p:ph type="ftr" sz="quarter" idx="11"/>
          </p:nvPr>
        </p:nvSpPr>
        <p:spPr/>
        <p:txBody>
          <a:bodyPr/>
          <a:lstStyle/>
          <a:p>
            <a:endParaRPr lang="en-US">
              <a:solidFill>
                <a:srgbClr val="F0A22E">
                  <a:shade val="75000"/>
                </a:srgbClr>
              </a:solidFill>
            </a:endParaRPr>
          </a:p>
        </p:txBody>
      </p:sp>
      <p:sp>
        <p:nvSpPr>
          <p:cNvPr id="31" name="Slide Number Placeholder 30"/>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2829542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F11DB831-D3FB-4F9E-9DDB-D445D032CAAF}" type="datetimeFigureOut">
              <a:rPr lang="en-US" smtClean="0">
                <a:solidFill>
                  <a:prstClr val="black">
                    <a:tint val="75000"/>
                  </a:prstClr>
                </a:solidFill>
              </a:rPr>
              <a:pPr/>
              <a:t>3/18/2022</a:t>
            </a:fld>
            <a:endParaRPr lang="en-US">
              <a:solidFill>
                <a:prstClr val="black">
                  <a:tint val="75000"/>
                </a:prstClr>
              </a:solidFill>
            </a:endParaRPr>
          </a:p>
        </p:txBody>
      </p:sp>
      <p:sp>
        <p:nvSpPr>
          <p:cNvPr id="21" name="Footer Placeholder 20"/>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2A158-67F2-4CC1-A97F-4BB9665A485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6" name="Footer Placeholder 5"/>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a:xfrm>
            <a:off x="8229600" y="6477000"/>
            <a:ext cx="762000"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89725141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1" name="Footer Placeholder 20"/>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13981294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4" name="Footer Placeholder 23"/>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235826922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9" name="Footer Placeholder 28"/>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3325468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31" name="Slide Number Placeholder 30"/>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0367793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70493539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33721018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 name="Footer Placeholder 1"/>
          <p:cNvSpPr>
            <a:spLocks noGrp="1"/>
          </p:cNvSpPr>
          <p:nvPr>
            <p:ph type="ftr" sz="quarter" idx="11"/>
          </p:nvPr>
        </p:nvSpPr>
        <p:spPr/>
        <p:txBody>
          <a:bodyPr/>
          <a:lstStyle/>
          <a:p>
            <a:endParaRPr lang="en-US">
              <a:solidFill>
                <a:srgbClr val="F0A22E">
                  <a:shade val="75000"/>
                </a:srgb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229576229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9" name="Footer Placeholder 18"/>
          <p:cNvSpPr>
            <a:spLocks noGrp="1"/>
          </p:cNvSpPr>
          <p:nvPr>
            <p:ph type="ftr" sz="quarter" idx="11"/>
          </p:nvPr>
        </p:nvSpPr>
        <p:spPr>
          <a:xfrm>
            <a:off x="3581400" y="76200"/>
            <a:ext cx="2895600" cy="288925"/>
          </a:xfrm>
        </p:spPr>
        <p:txBody>
          <a:bodyPr/>
          <a:lstStyle/>
          <a:p>
            <a:endParaRPr lang="en-US">
              <a:solidFill>
                <a:srgbClr val="F0A22E">
                  <a:shade val="75000"/>
                </a:srgbClr>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67260986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1" name="Footer Placeholder 10"/>
          <p:cNvSpPr>
            <a:spLocks noGrp="1"/>
          </p:cNvSpPr>
          <p:nvPr>
            <p:ph type="ftr" sz="quarter" idx="11"/>
          </p:nvPr>
        </p:nvSpPr>
        <p:spPr/>
        <p:txBody>
          <a:bodyPr/>
          <a:lstStyle/>
          <a:p>
            <a:endParaRPr lang="en-US">
              <a:solidFill>
                <a:srgbClr val="F0A22E">
                  <a:shade val="75000"/>
                </a:srgbClr>
              </a:solidFill>
            </a:endParaRPr>
          </a:p>
        </p:txBody>
      </p:sp>
      <p:sp>
        <p:nvSpPr>
          <p:cNvPr id="16" name="Slide Number Placeholder 1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2973804059"/>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11DB831-D3FB-4F9E-9DDB-D445D032CAAF}" type="datetimeFigureOut">
              <a:rPr lang="en-US" smtClean="0">
                <a:solidFill>
                  <a:prstClr val="black">
                    <a:tint val="75000"/>
                  </a:prstClr>
                </a:solidFill>
              </a:rPr>
              <a:pPr/>
              <a:t>3/18/2022</a:t>
            </a:fld>
            <a:endParaRPr lang="en-US">
              <a:solidFill>
                <a:prstClr val="black">
                  <a:tint val="75000"/>
                </a:prstClr>
              </a:solidFill>
            </a:endParaRPr>
          </a:p>
        </p:txBody>
      </p:sp>
      <p:sp>
        <p:nvSpPr>
          <p:cNvPr id="24" name="Footer Placeholder 23"/>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2A158-67F2-4CC1-A97F-4BB9665A485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0" name="Footer Placeholder 9"/>
          <p:cNvSpPr>
            <a:spLocks noGrp="1"/>
          </p:cNvSpPr>
          <p:nvPr>
            <p:ph type="ftr" sz="quarter" idx="11"/>
          </p:nvPr>
        </p:nvSpPr>
        <p:spPr/>
        <p:txBody>
          <a:bodyPr/>
          <a:lstStyle/>
          <a:p>
            <a:endParaRPr lang="en-US">
              <a:solidFill>
                <a:srgbClr val="F0A22E">
                  <a:shade val="75000"/>
                </a:srgbClr>
              </a:solidFill>
            </a:endParaRPr>
          </a:p>
        </p:txBody>
      </p:sp>
      <p:sp>
        <p:nvSpPr>
          <p:cNvPr id="31" name="Slide Number Placeholder 30"/>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229622290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6" name="Footer Placeholder 5"/>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a:xfrm>
            <a:off x="8229600" y="6477000"/>
            <a:ext cx="762000"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214373949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1" name="Footer Placeholder 20"/>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333941526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4" name="Footer Placeholder 23"/>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225431412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9" name="Footer Placeholder 28"/>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75337373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31" name="Slide Number Placeholder 30"/>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33479244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32627062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26910025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 name="Footer Placeholder 1"/>
          <p:cNvSpPr>
            <a:spLocks noGrp="1"/>
          </p:cNvSpPr>
          <p:nvPr>
            <p:ph type="ftr" sz="quarter" idx="11"/>
          </p:nvPr>
        </p:nvSpPr>
        <p:spPr/>
        <p:txBody>
          <a:bodyPr/>
          <a:lstStyle/>
          <a:p>
            <a:endParaRPr lang="en-US">
              <a:solidFill>
                <a:srgbClr val="F0A22E">
                  <a:shade val="75000"/>
                </a:srgb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3116748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9" name="Footer Placeholder 18"/>
          <p:cNvSpPr>
            <a:spLocks noGrp="1"/>
          </p:cNvSpPr>
          <p:nvPr>
            <p:ph type="ftr" sz="quarter" idx="11"/>
          </p:nvPr>
        </p:nvSpPr>
        <p:spPr>
          <a:xfrm>
            <a:off x="3581400" y="76200"/>
            <a:ext cx="2895600" cy="288925"/>
          </a:xfrm>
        </p:spPr>
        <p:txBody>
          <a:bodyPr/>
          <a:lstStyle/>
          <a:p>
            <a:endParaRPr lang="en-US">
              <a:solidFill>
                <a:srgbClr val="F0A22E">
                  <a:shade val="75000"/>
                </a:srgbClr>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037267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F11DB831-D3FB-4F9E-9DDB-D445D032CAAF}" type="datetimeFigureOut">
              <a:rPr lang="en-US" smtClean="0">
                <a:solidFill>
                  <a:prstClr val="black">
                    <a:tint val="75000"/>
                  </a:prstClr>
                </a:solidFill>
              </a:rPr>
              <a:pPr/>
              <a:t>3/18/2022</a:t>
            </a:fld>
            <a:endParaRPr lang="en-US">
              <a:solidFill>
                <a:prstClr val="black">
                  <a:tint val="75000"/>
                </a:prstClr>
              </a:solidFill>
            </a:endParaRPr>
          </a:p>
        </p:txBody>
      </p:sp>
      <p:sp>
        <p:nvSpPr>
          <p:cNvPr id="29" name="Footer Placeholder 28"/>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2A158-67F2-4CC1-A97F-4BB9665A485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1" name="Footer Placeholder 10"/>
          <p:cNvSpPr>
            <a:spLocks noGrp="1"/>
          </p:cNvSpPr>
          <p:nvPr>
            <p:ph type="ftr" sz="quarter" idx="11"/>
          </p:nvPr>
        </p:nvSpPr>
        <p:spPr/>
        <p:txBody>
          <a:bodyPr/>
          <a:lstStyle/>
          <a:p>
            <a:endParaRPr lang="en-US">
              <a:solidFill>
                <a:srgbClr val="F0A22E">
                  <a:shade val="75000"/>
                </a:srgbClr>
              </a:solidFill>
            </a:endParaRPr>
          </a:p>
        </p:txBody>
      </p:sp>
      <p:sp>
        <p:nvSpPr>
          <p:cNvPr id="16" name="Slide Number Placeholder 1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37404441"/>
      </p:ext>
    </p:extLst>
  </p:cSld>
  <p:clrMapOvr>
    <a:overrideClrMapping bg1="dk1" tx1="lt1" bg2="dk2" tx2="lt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0" name="Footer Placeholder 9"/>
          <p:cNvSpPr>
            <a:spLocks noGrp="1"/>
          </p:cNvSpPr>
          <p:nvPr>
            <p:ph type="ftr" sz="quarter" idx="11"/>
          </p:nvPr>
        </p:nvSpPr>
        <p:spPr/>
        <p:txBody>
          <a:bodyPr/>
          <a:lstStyle/>
          <a:p>
            <a:endParaRPr lang="en-US">
              <a:solidFill>
                <a:srgbClr val="F0A22E">
                  <a:shade val="75000"/>
                </a:srgbClr>
              </a:solidFill>
            </a:endParaRPr>
          </a:p>
        </p:txBody>
      </p:sp>
      <p:sp>
        <p:nvSpPr>
          <p:cNvPr id="31" name="Slide Number Placeholder 30"/>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62693662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6" name="Footer Placeholder 5"/>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a:xfrm>
            <a:off x="8229600" y="6477000"/>
            <a:ext cx="762000"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421385796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1" name="Footer Placeholder 20"/>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232484504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4" name="Footer Placeholder 23"/>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402805514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9" name="Footer Placeholder 28"/>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306901593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31" name="Slide Number Placeholder 30"/>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91388606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76828407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253532734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 name="Footer Placeholder 1"/>
          <p:cNvSpPr>
            <a:spLocks noGrp="1"/>
          </p:cNvSpPr>
          <p:nvPr>
            <p:ph type="ftr" sz="quarter" idx="11"/>
          </p:nvPr>
        </p:nvSpPr>
        <p:spPr/>
        <p:txBody>
          <a:bodyPr/>
          <a:lstStyle/>
          <a:p>
            <a:endParaRPr lang="en-US">
              <a:solidFill>
                <a:srgbClr val="F0A22E">
                  <a:shade val="75000"/>
                </a:srgb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492219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F11DB831-D3FB-4F9E-9DDB-D445D032CAAF}" type="datetimeFigureOut">
              <a:rPr lang="en-US" smtClean="0">
                <a:solidFill>
                  <a:prstClr val="black">
                    <a:tint val="75000"/>
                  </a:prstClr>
                </a:solidFill>
              </a:rPr>
              <a:pPr/>
              <a:t>3/18/2022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31" name="Slide Number Placeholder 30"/>
          <p:cNvSpPr>
            <a:spLocks noGrp="1"/>
          </p:cNvSpPr>
          <p:nvPr>
            <p:ph type="sldNum" sz="quarter" idx="12"/>
          </p:nvPr>
        </p:nvSpPr>
        <p:spPr/>
        <p:txBody>
          <a:bodyPr/>
          <a:lstStyle/>
          <a:p>
            <a:fld id="{9AA2A158-67F2-4CC1-A97F-4BB9665A485B}" type="slidenum">
              <a:rPr lang="en-US" smtClean="0">
                <a:solidFill>
                  <a:prstClr val="black">
                    <a:tint val="75000"/>
                  </a:prstClr>
                </a:solidFill>
              </a:rPr>
              <a:pPr/>
              <a:t>‹#›</a:t>
            </a:fld>
            <a:endParaRPr lang="en-US">
              <a:solidFill>
                <a:prstClr val="black">
                  <a:tint val="75000"/>
                </a:prstClr>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9" name="Footer Placeholder 18"/>
          <p:cNvSpPr>
            <a:spLocks noGrp="1"/>
          </p:cNvSpPr>
          <p:nvPr>
            <p:ph type="ftr" sz="quarter" idx="11"/>
          </p:nvPr>
        </p:nvSpPr>
        <p:spPr>
          <a:xfrm>
            <a:off x="3581400" y="76200"/>
            <a:ext cx="2895600" cy="288925"/>
          </a:xfrm>
        </p:spPr>
        <p:txBody>
          <a:bodyPr/>
          <a:lstStyle/>
          <a:p>
            <a:endParaRPr lang="en-US">
              <a:solidFill>
                <a:srgbClr val="F0A22E">
                  <a:shade val="75000"/>
                </a:srgbClr>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319848122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1" name="Footer Placeholder 10"/>
          <p:cNvSpPr>
            <a:spLocks noGrp="1"/>
          </p:cNvSpPr>
          <p:nvPr>
            <p:ph type="ftr" sz="quarter" idx="11"/>
          </p:nvPr>
        </p:nvSpPr>
        <p:spPr/>
        <p:txBody>
          <a:bodyPr/>
          <a:lstStyle/>
          <a:p>
            <a:endParaRPr lang="en-US">
              <a:solidFill>
                <a:srgbClr val="F0A22E">
                  <a:shade val="75000"/>
                </a:srgbClr>
              </a:solidFill>
            </a:endParaRPr>
          </a:p>
        </p:txBody>
      </p:sp>
      <p:sp>
        <p:nvSpPr>
          <p:cNvPr id="16" name="Slide Number Placeholder 1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3371802654"/>
      </p:ext>
    </p:extLst>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10" name="Footer Placeholder 9"/>
          <p:cNvSpPr>
            <a:spLocks noGrp="1"/>
          </p:cNvSpPr>
          <p:nvPr>
            <p:ph type="ftr" sz="quarter" idx="11"/>
          </p:nvPr>
        </p:nvSpPr>
        <p:spPr/>
        <p:txBody>
          <a:bodyPr/>
          <a:lstStyle/>
          <a:p>
            <a:endParaRPr lang="en-US">
              <a:solidFill>
                <a:srgbClr val="F0A22E">
                  <a:shade val="75000"/>
                </a:srgbClr>
              </a:solidFill>
            </a:endParaRPr>
          </a:p>
        </p:txBody>
      </p:sp>
      <p:sp>
        <p:nvSpPr>
          <p:cNvPr id="31" name="Slide Number Placeholder 30"/>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372899832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6" name="Footer Placeholder 5"/>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a:xfrm>
            <a:off x="8229600" y="6477000"/>
            <a:ext cx="762000" cy="246888"/>
          </a:xfrm>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17673298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1" name="Footer Placeholder 20"/>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423575882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4" name="Footer Placeholder 23"/>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49333393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9" name="Footer Placeholder 28"/>
          <p:cNvSpPr>
            <a:spLocks noGrp="1"/>
          </p:cNvSpPr>
          <p:nvPr>
            <p:ph type="ftr" sz="quarter" idx="11"/>
          </p:nvPr>
        </p:nvSpPr>
        <p:spPr/>
        <p:txBody>
          <a:bodyPr/>
          <a:lstStyle/>
          <a:p>
            <a:endParaRPr lang="en-US">
              <a:solidFill>
                <a:srgbClr val="F0A22E">
                  <a:shade val="75000"/>
                </a:srgbClr>
              </a:solidFill>
            </a:endParaRPr>
          </a:p>
        </p:txBody>
      </p:sp>
      <p:sp>
        <p:nvSpPr>
          <p:cNvPr id="7" name="Slide Number Placeholder 6"/>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32961988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31" name="Slide Number Placeholder 30"/>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420953133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341328545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5" name="Footer Placeholder 4"/>
          <p:cNvSpPr>
            <a:spLocks noGrp="1"/>
          </p:cNvSpPr>
          <p:nvPr>
            <p:ph type="ftr" sz="quarter" idx="11"/>
          </p:nvPr>
        </p:nvSpPr>
        <p:spPr/>
        <p:txBody>
          <a:bodyPr/>
          <a:lstStyle/>
          <a:p>
            <a:endParaRPr lang="en-US">
              <a:solidFill>
                <a:srgbClr val="F0A22E">
                  <a:shade val="75000"/>
                </a:srgbClr>
              </a:solidFill>
            </a:endParaRPr>
          </a:p>
        </p:txBody>
      </p:sp>
      <p:sp>
        <p:nvSpPr>
          <p:cNvPr id="6" name="Slide Number Placeholder 5"/>
          <p:cNvSpPr>
            <a:spLocks noGrp="1"/>
          </p:cNvSpPr>
          <p:nvPr>
            <p:ph type="sldNum" sz="quarter" idx="12"/>
          </p:nvPr>
        </p:nvSpPr>
        <p:spPr/>
        <p:txBody>
          <a:body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Tree>
    <p:extLst>
      <p:ext uri="{BB962C8B-B14F-4D97-AF65-F5344CB8AC3E}">
        <p14:creationId xmlns:p14="http://schemas.microsoft.com/office/powerpoint/2010/main" val="1550540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F11DB831-D3FB-4F9E-9DDB-D445D032CAAF}" type="datetimeFigureOut">
              <a:rPr lang="en-US" smtClean="0">
                <a:solidFill>
                  <a:prstClr val="black">
                    <a:tint val="75000"/>
                  </a:prstClr>
                </a:solidFill>
              </a:rPr>
              <a:pPr/>
              <a:t>3/18/2022</a:t>
            </a:fld>
            <a:endParaRPr lang="en-US">
              <a:solidFill>
                <a:prstClr val="black">
                  <a:tint val="75000"/>
                </a:prstClr>
              </a:solidFill>
            </a:endParaRP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solidFill>
                <a:prstClr val="black">
                  <a:tint val="75000"/>
                </a:prstClr>
              </a:solidFill>
            </a:endParaRP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9AA2A158-67F2-4CC1-A97F-4BB9665A485B}" type="slidenum">
              <a:rPr lang="en-US" smtClean="0">
                <a:solidFill>
                  <a:prstClr val="black">
                    <a:tint val="75000"/>
                  </a:prstClr>
                </a:solidFill>
              </a:rPr>
              <a:pPr/>
              <a:t>‹#›</a:t>
            </a:fld>
            <a:endParaRPr lang="en-US">
              <a:solidFill>
                <a:prstClr val="black">
                  <a:tint val="75000"/>
                </a:prst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4225" r:id="rId1"/>
    <p:sldLayoutId id="2147484226" r:id="rId2"/>
    <p:sldLayoutId id="2147484227" r:id="rId3"/>
    <p:sldLayoutId id="2147484228" r:id="rId4"/>
    <p:sldLayoutId id="2147484229" r:id="rId5"/>
    <p:sldLayoutId id="2147484230" r:id="rId6"/>
    <p:sldLayoutId id="2147484231" r:id="rId7"/>
    <p:sldLayoutId id="2147484232" r:id="rId8"/>
    <p:sldLayoutId id="2147484233" r:id="rId9"/>
    <p:sldLayoutId id="2147484234" r:id="rId10"/>
    <p:sldLayoutId id="214748423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solidFill>
                <a:srgbClr val="F0A22E">
                  <a:shade val="75000"/>
                </a:srgbClr>
              </a:solidFill>
            </a:endParaRP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3020608589"/>
      </p:ext>
    </p:extLst>
  </p:cSld>
  <p:clrMap bg1="lt1" tx1="dk1" bg2="lt2" tx2="dk2" accent1="accent1" accent2="accent2" accent3="accent3" accent4="accent4" accent5="accent5" accent6="accent6" hlink="hlink" folHlink="folHlink"/>
  <p:sldLayoutIdLst>
    <p:sldLayoutId id="2147484345" r:id="rId1"/>
    <p:sldLayoutId id="2147484346" r:id="rId2"/>
    <p:sldLayoutId id="2147484347" r:id="rId3"/>
    <p:sldLayoutId id="2147484348" r:id="rId4"/>
    <p:sldLayoutId id="2147484349" r:id="rId5"/>
    <p:sldLayoutId id="2147484350" r:id="rId6"/>
    <p:sldLayoutId id="2147484351" r:id="rId7"/>
    <p:sldLayoutId id="2147484352" r:id="rId8"/>
    <p:sldLayoutId id="2147484353" r:id="rId9"/>
    <p:sldLayoutId id="2147484354" r:id="rId10"/>
    <p:sldLayoutId id="214748435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solidFill>
                <a:srgbClr val="F0A22E">
                  <a:shade val="75000"/>
                </a:srgbClr>
              </a:solidFill>
            </a:endParaRP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3795398031"/>
      </p:ext>
    </p:extLst>
  </p:cSld>
  <p:clrMap bg1="lt1" tx1="dk1" bg2="lt2" tx2="dk2" accent1="accent1" accent2="accent2" accent3="accent3" accent4="accent4" accent5="accent5" accent6="accent6" hlink="hlink" folHlink="folHlink"/>
  <p:sldLayoutIdLst>
    <p:sldLayoutId id="2147484357" r:id="rId1"/>
    <p:sldLayoutId id="2147484358" r:id="rId2"/>
    <p:sldLayoutId id="2147484359" r:id="rId3"/>
    <p:sldLayoutId id="2147484360" r:id="rId4"/>
    <p:sldLayoutId id="2147484361" r:id="rId5"/>
    <p:sldLayoutId id="2147484362" r:id="rId6"/>
    <p:sldLayoutId id="2147484363" r:id="rId7"/>
    <p:sldLayoutId id="2147484364" r:id="rId8"/>
    <p:sldLayoutId id="2147484365" r:id="rId9"/>
    <p:sldLayoutId id="2147484366" r:id="rId10"/>
    <p:sldLayoutId id="2147484367"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E99117B0-82BA-4121-A013-8B0AAA1B5B9A}" type="datetimeFigureOut">
              <a:rPr lang="en-US" smtClean="0">
                <a:solidFill>
                  <a:srgbClr val="F0A22E">
                    <a:shade val="75000"/>
                  </a:srgbClr>
                </a:solidFill>
              </a:rPr>
              <a:pPr/>
              <a:t>3/18/2022</a:t>
            </a:fld>
            <a:endParaRPr lang="en-US">
              <a:solidFill>
                <a:srgbClr val="F0A22E">
                  <a:shade val="75000"/>
                </a:srgbClr>
              </a:solidFill>
            </a:endParaRP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solidFill>
                <a:srgbClr val="F0A22E">
                  <a:shade val="75000"/>
                </a:srgbClr>
              </a:solidFill>
            </a:endParaRP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2CB3524A-EA57-44AF-A880-F4293A8CC151}" type="slidenum">
              <a:rPr lang="en-US" smtClean="0">
                <a:solidFill>
                  <a:srgbClr val="F0A22E">
                    <a:shade val="75000"/>
                  </a:srgbClr>
                </a:solidFill>
              </a:rPr>
              <a:pPr/>
              <a:t>‹#›</a:t>
            </a:fld>
            <a:endParaRPr lang="en-US">
              <a:solidFill>
                <a:srgbClr val="F0A22E">
                  <a:shade val="75000"/>
                </a:srgb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1824534380"/>
      </p:ext>
    </p:extLst>
  </p:cSld>
  <p:clrMap bg1="lt1" tx1="dk1" bg2="lt2" tx2="dk2" accent1="accent1" accent2="accent2" accent3="accent3" accent4="accent4" accent5="accent5" accent6="accent6" hlink="hlink" folHlink="folHlink"/>
  <p:sldLayoutIdLst>
    <p:sldLayoutId id="2147484369" r:id="rId1"/>
    <p:sldLayoutId id="2147484370" r:id="rId2"/>
    <p:sldLayoutId id="2147484371" r:id="rId3"/>
    <p:sldLayoutId id="2147484372" r:id="rId4"/>
    <p:sldLayoutId id="2147484373" r:id="rId5"/>
    <p:sldLayoutId id="2147484374" r:id="rId6"/>
    <p:sldLayoutId id="2147484375" r:id="rId7"/>
    <p:sldLayoutId id="2147484376" r:id="rId8"/>
    <p:sldLayoutId id="2147484377" r:id="rId9"/>
    <p:sldLayoutId id="2147484378" r:id="rId10"/>
    <p:sldLayoutId id="214748437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F11DB831-D3FB-4F9E-9DDB-D445D032CAAF}" type="datetimeFigureOut">
              <a:rPr lang="en-US" smtClean="0">
                <a:solidFill>
                  <a:prstClr val="black">
                    <a:tint val="75000"/>
                  </a:prstClr>
                </a:solidFill>
              </a:rPr>
              <a:pPr/>
              <a:t>3/18/2022</a:t>
            </a:fld>
            <a:endParaRPr lang="en-US">
              <a:solidFill>
                <a:prstClr val="black">
                  <a:tint val="75000"/>
                </a:prstClr>
              </a:solidFill>
            </a:endParaRP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solidFill>
                <a:prstClr val="black">
                  <a:tint val="75000"/>
                </a:prstClr>
              </a:solidFill>
            </a:endParaRP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9AA2A158-67F2-4CC1-A97F-4BB9665A485B}" type="slidenum">
              <a:rPr lang="en-US" smtClean="0">
                <a:solidFill>
                  <a:prstClr val="black">
                    <a:tint val="75000"/>
                  </a:prstClr>
                </a:solidFill>
              </a:rPr>
              <a:pPr/>
              <a:t>‹#›</a:t>
            </a:fld>
            <a:endParaRPr lang="en-US">
              <a:solidFill>
                <a:prstClr val="black">
                  <a:tint val="75000"/>
                </a:prst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 id="2147484246" r:id="rId10"/>
    <p:sldLayoutId id="2147484247"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solidFill>
                <a:srgbClr val="F0A22E">
                  <a:shade val="75000"/>
                </a:srgbClr>
              </a:solidFill>
            </a:endParaRP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576279598"/>
      </p:ext>
    </p:extLst>
  </p:cSld>
  <p:clrMap bg1="lt1" tx1="dk1" bg2="lt2" tx2="dk2" accent1="accent1" accent2="accent2" accent3="accent3" accent4="accent4" accent5="accent5" accent6="accent6" hlink="hlink" folHlink="folHlink"/>
  <p:sldLayoutIdLst>
    <p:sldLayoutId id="2147484249" r:id="rId1"/>
    <p:sldLayoutId id="2147484250" r:id="rId2"/>
    <p:sldLayoutId id="2147484251" r:id="rId3"/>
    <p:sldLayoutId id="2147484252" r:id="rId4"/>
    <p:sldLayoutId id="2147484253" r:id="rId5"/>
    <p:sldLayoutId id="2147484254" r:id="rId6"/>
    <p:sldLayoutId id="2147484255" r:id="rId7"/>
    <p:sldLayoutId id="2147484256" r:id="rId8"/>
    <p:sldLayoutId id="2147484257" r:id="rId9"/>
    <p:sldLayoutId id="2147484258" r:id="rId10"/>
    <p:sldLayoutId id="214748425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solidFill>
                <a:srgbClr val="F0A22E">
                  <a:shade val="75000"/>
                </a:srgbClr>
              </a:solidFill>
            </a:endParaRP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844064437"/>
      </p:ext>
    </p:extLst>
  </p:cSld>
  <p:clrMap bg1="lt1" tx1="dk1" bg2="lt2" tx2="dk2" accent1="accent1" accent2="accent2" accent3="accent3" accent4="accent4" accent5="accent5" accent6="accent6" hlink="hlink" folHlink="folHlink"/>
  <p:sldLayoutIdLst>
    <p:sldLayoutId id="2147484261" r:id="rId1"/>
    <p:sldLayoutId id="2147484262" r:id="rId2"/>
    <p:sldLayoutId id="2147484263" r:id="rId3"/>
    <p:sldLayoutId id="2147484264" r:id="rId4"/>
    <p:sldLayoutId id="2147484265" r:id="rId5"/>
    <p:sldLayoutId id="2147484266" r:id="rId6"/>
    <p:sldLayoutId id="2147484267" r:id="rId7"/>
    <p:sldLayoutId id="2147484268" r:id="rId8"/>
    <p:sldLayoutId id="2147484269" r:id="rId9"/>
    <p:sldLayoutId id="2147484270" r:id="rId10"/>
    <p:sldLayoutId id="21474842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solidFill>
                <a:srgbClr val="F0A22E">
                  <a:shade val="75000"/>
                </a:srgbClr>
              </a:solidFill>
            </a:endParaRP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3458474682"/>
      </p:ext>
    </p:extLst>
  </p:cSld>
  <p:clrMap bg1="lt1" tx1="dk1" bg2="lt2" tx2="dk2" accent1="accent1" accent2="accent2" accent3="accent3" accent4="accent4" accent5="accent5" accent6="accent6" hlink="hlink" folHlink="folHlink"/>
  <p:sldLayoutIdLst>
    <p:sldLayoutId id="2147484273" r:id="rId1"/>
    <p:sldLayoutId id="2147484274" r:id="rId2"/>
    <p:sldLayoutId id="2147484275" r:id="rId3"/>
    <p:sldLayoutId id="2147484276" r:id="rId4"/>
    <p:sldLayoutId id="2147484277" r:id="rId5"/>
    <p:sldLayoutId id="2147484278" r:id="rId6"/>
    <p:sldLayoutId id="2147484279" r:id="rId7"/>
    <p:sldLayoutId id="2147484280" r:id="rId8"/>
    <p:sldLayoutId id="2147484281" r:id="rId9"/>
    <p:sldLayoutId id="2147484282" r:id="rId10"/>
    <p:sldLayoutId id="214748428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solidFill>
                <a:srgbClr val="F0A22E">
                  <a:shade val="75000"/>
                </a:srgbClr>
              </a:solidFill>
            </a:endParaRP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756931454"/>
      </p:ext>
    </p:extLst>
  </p:cSld>
  <p:clrMap bg1="lt1" tx1="dk1" bg2="lt2" tx2="dk2" accent1="accent1" accent2="accent2" accent3="accent3" accent4="accent4" accent5="accent5" accent6="accent6" hlink="hlink" folHlink="folHlink"/>
  <p:sldLayoutIdLst>
    <p:sldLayoutId id="2147484297" r:id="rId1"/>
    <p:sldLayoutId id="2147484298" r:id="rId2"/>
    <p:sldLayoutId id="2147484299" r:id="rId3"/>
    <p:sldLayoutId id="2147484300" r:id="rId4"/>
    <p:sldLayoutId id="2147484301" r:id="rId5"/>
    <p:sldLayoutId id="2147484302" r:id="rId6"/>
    <p:sldLayoutId id="2147484303" r:id="rId7"/>
    <p:sldLayoutId id="2147484304" r:id="rId8"/>
    <p:sldLayoutId id="2147484305" r:id="rId9"/>
    <p:sldLayoutId id="2147484306" r:id="rId10"/>
    <p:sldLayoutId id="2147484307"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solidFill>
                <a:srgbClr val="F0A22E">
                  <a:shade val="75000"/>
                </a:srgbClr>
              </a:solidFill>
            </a:endParaRP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389044273"/>
      </p:ext>
    </p:extLst>
  </p:cSld>
  <p:clrMap bg1="lt1" tx1="dk1" bg2="lt2" tx2="dk2" accent1="accent1" accent2="accent2" accent3="accent3" accent4="accent4" accent5="accent5" accent6="accent6" hlink="hlink" folHlink="folHlink"/>
  <p:sldLayoutIdLst>
    <p:sldLayoutId id="2147484309" r:id="rId1"/>
    <p:sldLayoutId id="2147484310" r:id="rId2"/>
    <p:sldLayoutId id="2147484311" r:id="rId3"/>
    <p:sldLayoutId id="2147484312" r:id="rId4"/>
    <p:sldLayoutId id="2147484313" r:id="rId5"/>
    <p:sldLayoutId id="2147484314" r:id="rId6"/>
    <p:sldLayoutId id="2147484315" r:id="rId7"/>
    <p:sldLayoutId id="2147484316" r:id="rId8"/>
    <p:sldLayoutId id="2147484317" r:id="rId9"/>
    <p:sldLayoutId id="2147484318" r:id="rId10"/>
    <p:sldLayoutId id="214748431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solidFill>
                <a:srgbClr val="F0A22E">
                  <a:shade val="75000"/>
                </a:srgbClr>
              </a:solidFill>
            </a:endParaRP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1536830931"/>
      </p:ext>
    </p:extLst>
  </p:cSld>
  <p:clrMap bg1="lt1" tx1="dk1" bg2="lt2" tx2="dk2" accent1="accent1" accent2="accent2" accent3="accent3" accent4="accent4" accent5="accent5" accent6="accent6" hlink="hlink" folHlink="folHlink"/>
  <p:sldLayoutIdLst>
    <p:sldLayoutId id="2147484321" r:id="rId1"/>
    <p:sldLayoutId id="2147484322" r:id="rId2"/>
    <p:sldLayoutId id="2147484323" r:id="rId3"/>
    <p:sldLayoutId id="2147484324" r:id="rId4"/>
    <p:sldLayoutId id="2147484325" r:id="rId5"/>
    <p:sldLayoutId id="2147484326" r:id="rId6"/>
    <p:sldLayoutId id="2147484327" r:id="rId7"/>
    <p:sldLayoutId id="2147484328" r:id="rId8"/>
    <p:sldLayoutId id="2147484329" r:id="rId9"/>
    <p:sldLayoutId id="2147484330" r:id="rId10"/>
    <p:sldLayoutId id="214748433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D8E77144-8C0B-4FB3-9348-FEE02F843AA5}" type="datetimeFigureOut">
              <a:rPr lang="en-US" smtClean="0">
                <a:solidFill>
                  <a:srgbClr val="F0A22E">
                    <a:shade val="75000"/>
                  </a:srgbClr>
                </a:solidFill>
              </a:rPr>
              <a:pPr/>
              <a:t>3/18/2022</a:t>
            </a:fld>
            <a:endParaRPr lang="en-US">
              <a:solidFill>
                <a:srgbClr val="F0A22E">
                  <a:shade val="75000"/>
                </a:srgbClr>
              </a:solidFill>
            </a:endParaRP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solidFill>
                <a:srgbClr val="F0A22E">
                  <a:shade val="75000"/>
                </a:srgbClr>
              </a:solidFill>
            </a:endParaRP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4541F7F5-12E3-4EA8-A1F3-2F572CF77CAF}" type="slidenum">
              <a:rPr lang="en-US" smtClean="0">
                <a:solidFill>
                  <a:srgbClr val="F0A22E">
                    <a:shade val="75000"/>
                  </a:srgbClr>
                </a:solidFill>
              </a:rPr>
              <a:pPr/>
              <a:t>‹#›</a:t>
            </a:fld>
            <a:endParaRPr lang="en-US">
              <a:solidFill>
                <a:srgbClr val="F0A22E">
                  <a:shade val="75000"/>
                </a:srgb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4168383661"/>
      </p:ext>
    </p:extLst>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95.xml"/></Relationships>
</file>

<file path=ppt/slides/_rels/slide1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06.xml"/></Relationships>
</file>

<file path=ppt/slides/_rels/slide12.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84.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12.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73.xml"/></Relationships>
</file>

<file path=ppt/slides/_rels/slide23.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73.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3.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73.xml"/></Relationships>
</file>

<file path=ppt/slides/_rels/slide27.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9.xml"/></Relationships>
</file>

<file path=ppt/slides/_rels/slide32.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4.png"/><Relationship Id="rId1" Type="http://schemas.openxmlformats.org/officeDocument/2006/relationships/slideLayout" Target="../slideLayouts/slideLayout7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79.xml"/><Relationship Id="rId5" Type="http://schemas.openxmlformats.org/officeDocument/2006/relationships/image" Target="../media/image24.png"/><Relationship Id="rId4" Type="http://schemas.openxmlformats.org/officeDocument/2006/relationships/image" Target="../media/image23.png"/></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7.xml"/><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57.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png"/><Relationship Id="rId9" Type="http://schemas.openxmlformats.org/officeDocument/2006/relationships/image" Target="../media/image43.jpeg"/></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5.xml"/></Relationships>
</file>

<file path=ppt/slides/_rels/slide4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7.xml"/><Relationship Id="rId5" Type="http://schemas.openxmlformats.org/officeDocument/2006/relationships/image" Target="../media/image47.jpeg"/><Relationship Id="rId4" Type="http://schemas.openxmlformats.org/officeDocument/2006/relationships/image" Target="../media/image46.jpeg"/></Relationships>
</file>

<file path=ppt/slides/_rels/slide4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17.xml"/><Relationship Id="rId4" Type="http://schemas.openxmlformats.org/officeDocument/2006/relationships/image" Target="../media/image50.jpeg"/></Relationships>
</file>

<file path=ppt/slides/_rels/slide4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7.xml"/><Relationship Id="rId5" Type="http://schemas.openxmlformats.org/officeDocument/2006/relationships/image" Target="../media/image54.png"/><Relationship Id="rId4" Type="http://schemas.openxmlformats.org/officeDocument/2006/relationships/image" Target="../media/image53.jpeg"/></Relationships>
</file>

<file path=ppt/slides/_rels/slide43.xml.rels><?xml version="1.0" encoding="UTF-8" standalone="yes"?>
<Relationships xmlns="http://schemas.openxmlformats.org/package/2006/relationships"><Relationship Id="rId3" Type="http://schemas.openxmlformats.org/officeDocument/2006/relationships/image" Target="../media/image56.jpeg"/><Relationship Id="rId7" Type="http://schemas.openxmlformats.org/officeDocument/2006/relationships/image" Target="../media/image60.jpeg"/><Relationship Id="rId2" Type="http://schemas.openxmlformats.org/officeDocument/2006/relationships/image" Target="../media/image55.jpeg"/><Relationship Id="rId1" Type="http://schemas.openxmlformats.org/officeDocument/2006/relationships/slideLayout" Target="../slideLayouts/slideLayout17.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4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pn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57.xml"/><Relationship Id="rId4" Type="http://schemas.openxmlformats.org/officeDocument/2006/relationships/image" Target="../media/image6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127.xml"/><Relationship Id="rId5" Type="http://schemas.openxmlformats.org/officeDocument/2006/relationships/image" Target="../media/image69.jpeg"/><Relationship Id="rId4" Type="http://schemas.openxmlformats.org/officeDocument/2006/relationships/image" Target="../media/image68.jpeg"/></Relationships>
</file>

<file path=ppt/slides/_rels/slide4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127.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6.xml"/></Relationships>
</file>

<file path=ppt/slides/_rels/slide50.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57.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2.xml"/></Relationships>
</file>

<file path=ppt/slides/_rels/slide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8.xml"/></Relationships>
</file>

<file path=ppt/slides/_rels/slide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8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8600" y="2667000"/>
            <a:ext cx="8915400" cy="1524000"/>
          </a:xfrm>
        </p:spPr>
        <p:txBody>
          <a:bodyPr>
            <a:noAutofit/>
          </a:bodyPr>
          <a:lstStyle/>
          <a:p>
            <a:pPr indent="457200" algn="ctr">
              <a:spcAft>
                <a:spcPts val="0"/>
              </a:spcAft>
            </a:pPr>
            <a:r>
              <a:rPr lang="mn-MN" sz="4800" b="1" dirty="0" smtClean="0">
                <a:solidFill>
                  <a:srgbClr val="0070C0"/>
                </a:solidFill>
                <a:latin typeface="Bahnschrift SemiCondensed" pitchFamily="34" charset="0"/>
                <a:cs typeface="Arial" pitchFamily="34" charset="0"/>
              </a:rPr>
              <a:t>2021 онд хийсэн ажлын тайлан</a:t>
            </a:r>
            <a:endParaRPr lang="en-US" sz="4800" b="1" dirty="0">
              <a:solidFill>
                <a:srgbClr val="0070C0"/>
              </a:solidFill>
              <a:latin typeface="Lucida Bright" pitchFamily="18" charset="0"/>
              <a:cs typeface="Arial" pitchFamily="34" charset="0"/>
            </a:endParaRPr>
          </a:p>
        </p:txBody>
      </p:sp>
      <p:sp>
        <p:nvSpPr>
          <p:cNvPr id="3" name="Subtitle 2"/>
          <p:cNvSpPr>
            <a:spLocks noGrp="1"/>
          </p:cNvSpPr>
          <p:nvPr>
            <p:ph type="subTitle" idx="4294967295"/>
          </p:nvPr>
        </p:nvSpPr>
        <p:spPr>
          <a:xfrm>
            <a:off x="0" y="5715000"/>
            <a:ext cx="8686800" cy="457200"/>
          </a:xfrm>
        </p:spPr>
        <p:txBody>
          <a:bodyPr>
            <a:normAutofit/>
          </a:bodyPr>
          <a:lstStyle/>
          <a:p>
            <a:pPr marL="0" indent="0" algn="r">
              <a:buNone/>
            </a:pPr>
            <a:r>
              <a:rPr lang="mn-MN" sz="1400" b="1" dirty="0" smtClean="0">
                <a:solidFill>
                  <a:srgbClr val="0070C0"/>
                </a:solidFill>
                <a:latin typeface="Arial" pitchFamily="34" charset="0"/>
                <a:cs typeface="Arial" pitchFamily="34" charset="0"/>
              </a:rPr>
              <a:t>ЭРҮҮЛ МЭНДИЙН ТӨВИЙН ДАРГА С. СЭЛЭНГЭ </a:t>
            </a:r>
            <a:endParaRPr lang="en-US" sz="1400" b="1" dirty="0">
              <a:solidFill>
                <a:srgbClr val="0070C0"/>
              </a:solidFill>
              <a:latin typeface="Arial" pitchFamily="34" charset="0"/>
              <a:cs typeface="Arial" pitchFamily="34" charset="0"/>
            </a:endParaRPr>
          </a:p>
        </p:txBody>
      </p:sp>
      <p:pic>
        <p:nvPicPr>
          <p:cNvPr id="1026" name="Picture 2" descr="G:\2020 ОН\эрүүл мэнд\92081711_680132499469446_4429791615116115968_n (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95600" y="228601"/>
            <a:ext cx="24384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6652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323528" y="332656"/>
          <a:ext cx="8496944" cy="61206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672055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179512" y="404664"/>
            <a:ext cx="8686800" cy="648072"/>
          </a:xfrm>
          <a:prstGeom prst="rect">
            <a:avLst/>
          </a:prstGeom>
        </p:spPr>
        <p:txBody>
          <a:bodyPr vert="horz">
            <a:normAutofit/>
          </a:bodyPr>
          <a:lstStyle/>
          <a:p>
            <a:pPr marL="342900" indent="-342900" algn="ctr">
              <a:spcBef>
                <a:spcPct val="20000"/>
              </a:spcBef>
              <a:buClr>
                <a:srgbClr val="F0A22E"/>
              </a:buClr>
              <a:buSzPct val="70000"/>
              <a:buFont typeface="Wingdings 2"/>
              <a:buNone/>
              <a:defRPr/>
            </a:pPr>
            <a:r>
              <a:rPr lang="mn-MN" sz="3600" b="1" dirty="0" smtClean="0">
                <a:solidFill>
                  <a:srgbClr val="4E3B30"/>
                </a:solidFill>
              </a:rPr>
              <a:t>Нийт төрөлт</a:t>
            </a:r>
            <a:endParaRPr lang="en-US" sz="3600" b="1" dirty="0">
              <a:solidFill>
                <a:srgbClr val="4E3B30"/>
              </a:solidFill>
            </a:endParaRPr>
          </a:p>
        </p:txBody>
      </p:sp>
      <p:graphicFrame>
        <p:nvGraphicFramePr>
          <p:cNvPr id="3" name="Chart 2"/>
          <p:cNvGraphicFramePr/>
          <p:nvPr>
            <p:extLst>
              <p:ext uri="{D42A27DB-BD31-4B8C-83A1-F6EECF244321}">
                <p14:modId xmlns:p14="http://schemas.microsoft.com/office/powerpoint/2010/main" val="2870810907"/>
              </p:ext>
            </p:extLst>
          </p:nvPr>
        </p:nvGraphicFramePr>
        <p:xfrm>
          <a:off x="323528" y="1340768"/>
          <a:ext cx="8568952" cy="46805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945132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251520" y="404664"/>
            <a:ext cx="8686800" cy="864096"/>
          </a:xfrm>
          <a:prstGeom prst="rect">
            <a:avLst/>
          </a:prstGeom>
        </p:spPr>
        <p:txBody>
          <a:bodyPr vert="horz">
            <a:normAutofit/>
          </a:bodyPr>
          <a:lstStyle/>
          <a:p>
            <a:pPr marL="342900" indent="-342900" algn="ctr">
              <a:spcBef>
                <a:spcPct val="20000"/>
              </a:spcBef>
              <a:buClr>
                <a:srgbClr val="F0A22E"/>
              </a:buClr>
              <a:buSzPct val="70000"/>
              <a:buFont typeface="Wingdings 2"/>
              <a:buNone/>
              <a:defRPr/>
            </a:pPr>
            <a:r>
              <a:rPr lang="mn-MN" sz="4000" b="1" dirty="0">
                <a:solidFill>
                  <a:srgbClr val="4E3B30"/>
                </a:solidFill>
                <a:latin typeface="Arial" pitchFamily="34" charset="0"/>
                <a:cs typeface="Arial" pitchFamily="34" charset="0"/>
              </a:rPr>
              <a:t>Үзлэг</a:t>
            </a:r>
            <a:endParaRPr lang="en-US" sz="4000" b="1" dirty="0">
              <a:solidFill>
                <a:srgbClr val="4E3B30"/>
              </a:solidFill>
              <a:latin typeface="Arial" pitchFamily="34" charset="0"/>
              <a:cs typeface="Arial" pitchFamily="34" charset="0"/>
            </a:endParaRPr>
          </a:p>
        </p:txBody>
      </p:sp>
      <p:graphicFrame>
        <p:nvGraphicFramePr>
          <p:cNvPr id="5" name="Chart 4"/>
          <p:cNvGraphicFramePr/>
          <p:nvPr>
            <p:extLst>
              <p:ext uri="{D42A27DB-BD31-4B8C-83A1-F6EECF244321}">
                <p14:modId xmlns:p14="http://schemas.microsoft.com/office/powerpoint/2010/main" val="2567339260"/>
              </p:ext>
            </p:extLst>
          </p:nvPr>
        </p:nvGraphicFramePr>
        <p:xfrm>
          <a:off x="539552" y="1340768"/>
          <a:ext cx="7920880" cy="48245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874624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79512" y="188640"/>
            <a:ext cx="8686800" cy="836712"/>
          </a:xfrm>
          <a:prstGeom prst="rect">
            <a:avLst/>
          </a:prstGeom>
        </p:spPr>
        <p:txBody>
          <a:bodyPr vert="horz">
            <a:normAutofit/>
          </a:bodyPr>
          <a:lstStyle/>
          <a:p>
            <a:pPr marL="342900" indent="-342900" algn="ctr">
              <a:spcBef>
                <a:spcPct val="20000"/>
              </a:spcBef>
              <a:buClr>
                <a:srgbClr val="F0A22E"/>
              </a:buClr>
              <a:buSzPct val="70000"/>
              <a:buFont typeface="Wingdings 2"/>
              <a:buNone/>
              <a:defRPr/>
            </a:pPr>
            <a:r>
              <a:rPr lang="mn-MN" sz="3600" b="1" dirty="0">
                <a:solidFill>
                  <a:srgbClr val="4E3B30"/>
                </a:solidFill>
              </a:rPr>
              <a:t>Дуудлага</a:t>
            </a:r>
            <a:endParaRPr lang="en-US" sz="3600" b="1" dirty="0">
              <a:solidFill>
                <a:srgbClr val="4E3B30"/>
              </a:solidFill>
            </a:endParaRPr>
          </a:p>
        </p:txBody>
      </p:sp>
      <p:graphicFrame>
        <p:nvGraphicFramePr>
          <p:cNvPr id="5" name="Chart 4"/>
          <p:cNvGraphicFramePr/>
          <p:nvPr>
            <p:extLst>
              <p:ext uri="{D42A27DB-BD31-4B8C-83A1-F6EECF244321}">
                <p14:modId xmlns:p14="http://schemas.microsoft.com/office/powerpoint/2010/main" val="3866205815"/>
              </p:ext>
            </p:extLst>
          </p:nvPr>
        </p:nvGraphicFramePr>
        <p:xfrm>
          <a:off x="827584" y="1268760"/>
          <a:ext cx="7848872" cy="48245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101762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0" y="836712"/>
            <a:ext cx="8686800" cy="720080"/>
          </a:xfrm>
          <a:prstGeom prst="rect">
            <a:avLst/>
          </a:prstGeom>
        </p:spPr>
        <p:txBody>
          <a:bodyPr vert="horz">
            <a:normAutofit/>
          </a:bodyPr>
          <a:lstStyle/>
          <a:p>
            <a:pPr marL="342900" indent="-342900" algn="ctr">
              <a:spcBef>
                <a:spcPct val="20000"/>
              </a:spcBef>
              <a:buClr>
                <a:srgbClr val="F0A22E"/>
              </a:buClr>
              <a:buSzPct val="70000"/>
              <a:buFont typeface="Wingdings 2"/>
              <a:buNone/>
              <a:defRPr/>
            </a:pPr>
            <a:r>
              <a:rPr lang="mn-MN" sz="3200" b="1" dirty="0">
                <a:solidFill>
                  <a:srgbClr val="4E3B30"/>
                </a:solidFill>
              </a:rPr>
              <a:t>Хүүхдийн эндэгдэл 1000 хүн амд</a:t>
            </a:r>
            <a:endParaRPr lang="en-US" sz="3200" b="1" dirty="0">
              <a:solidFill>
                <a:srgbClr val="4E3B30"/>
              </a:solidFill>
            </a:endParaRPr>
          </a:p>
        </p:txBody>
      </p:sp>
      <p:graphicFrame>
        <p:nvGraphicFramePr>
          <p:cNvPr id="3" name="Chart 2"/>
          <p:cNvGraphicFramePr/>
          <p:nvPr>
            <p:extLst>
              <p:ext uri="{D42A27DB-BD31-4B8C-83A1-F6EECF244321}">
                <p14:modId xmlns:p14="http://schemas.microsoft.com/office/powerpoint/2010/main" val="3195871679"/>
              </p:ext>
            </p:extLst>
          </p:nvPr>
        </p:nvGraphicFramePr>
        <p:xfrm>
          <a:off x="611560" y="1412776"/>
          <a:ext cx="7848872" cy="46085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805098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1503508562"/>
              </p:ext>
            </p:extLst>
          </p:nvPr>
        </p:nvGraphicFramePr>
        <p:xfrm>
          <a:off x="228600" y="304800"/>
          <a:ext cx="8686800" cy="6324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457145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179512" y="404664"/>
            <a:ext cx="8686800" cy="648072"/>
          </a:xfrm>
          <a:prstGeom prst="rect">
            <a:avLst/>
          </a:prstGeom>
        </p:spPr>
        <p:txBody>
          <a:bodyPr vert="horz">
            <a:normAutofit/>
          </a:bodyPr>
          <a:lstStyle/>
          <a:p>
            <a:pPr marL="342900" indent="-342900" algn="ctr">
              <a:spcBef>
                <a:spcPct val="20000"/>
              </a:spcBef>
              <a:buClr>
                <a:srgbClr val="F0A22E"/>
              </a:buClr>
              <a:buSzPct val="70000"/>
              <a:buFont typeface="Wingdings 2"/>
              <a:buNone/>
              <a:defRPr/>
            </a:pPr>
            <a:r>
              <a:rPr lang="mn-MN" sz="3600" b="1" dirty="0">
                <a:solidFill>
                  <a:srgbClr val="4E3B30"/>
                </a:solidFill>
              </a:rPr>
              <a:t>Жирэмсний хяналт</a:t>
            </a:r>
            <a:endParaRPr lang="en-US" sz="3600" b="1" dirty="0">
              <a:solidFill>
                <a:srgbClr val="4E3B30"/>
              </a:solidFill>
            </a:endParaRPr>
          </a:p>
        </p:txBody>
      </p:sp>
      <p:graphicFrame>
        <p:nvGraphicFramePr>
          <p:cNvPr id="3" name="Chart 2"/>
          <p:cNvGraphicFramePr/>
          <p:nvPr>
            <p:extLst>
              <p:ext uri="{D42A27DB-BD31-4B8C-83A1-F6EECF244321}">
                <p14:modId xmlns:p14="http://schemas.microsoft.com/office/powerpoint/2010/main" val="1093081401"/>
              </p:ext>
            </p:extLst>
          </p:nvPr>
        </p:nvGraphicFramePr>
        <p:xfrm>
          <a:off x="611560" y="1124744"/>
          <a:ext cx="8136904" cy="52565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56175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179512" y="332656"/>
            <a:ext cx="8686800" cy="1115144"/>
          </a:xfrm>
          <a:prstGeom prst="rect">
            <a:avLst/>
          </a:prstGeom>
        </p:spPr>
        <p:txBody>
          <a:bodyPr vert="horz">
            <a:noAutofit/>
          </a:bodyPr>
          <a:lstStyle/>
          <a:p>
            <a:pPr marL="342900" indent="-342900" algn="ctr">
              <a:spcBef>
                <a:spcPct val="20000"/>
              </a:spcBef>
              <a:buClr>
                <a:srgbClr val="F0A22E"/>
              </a:buClr>
              <a:buSzPct val="70000"/>
              <a:buFont typeface="Wingdings 2"/>
              <a:buNone/>
              <a:defRPr/>
            </a:pPr>
            <a:r>
              <a:rPr lang="mn-MN" sz="3200" b="1" dirty="0">
                <a:solidFill>
                  <a:srgbClr val="4E3B30"/>
                </a:solidFill>
                <a:latin typeface="Arial" pitchFamily="34" charset="0"/>
                <a:cs typeface="Arial" pitchFamily="34" charset="0"/>
              </a:rPr>
              <a:t>Зорилтот бүлгийн хүн амын урьдчилан сэргийлэх үзлэг</a:t>
            </a:r>
            <a:endParaRPr lang="en-US" sz="3200" b="1" dirty="0">
              <a:solidFill>
                <a:srgbClr val="4E3B30"/>
              </a:solidFill>
              <a:latin typeface="Arial" pitchFamily="34" charset="0"/>
              <a:cs typeface="Arial" pitchFamily="34" charset="0"/>
            </a:endParaRPr>
          </a:p>
        </p:txBody>
      </p:sp>
      <p:graphicFrame>
        <p:nvGraphicFramePr>
          <p:cNvPr id="3" name="Chart 2"/>
          <p:cNvGraphicFramePr/>
          <p:nvPr>
            <p:extLst>
              <p:ext uri="{D42A27DB-BD31-4B8C-83A1-F6EECF244321}">
                <p14:modId xmlns:p14="http://schemas.microsoft.com/office/powerpoint/2010/main" val="4205198096"/>
              </p:ext>
            </p:extLst>
          </p:nvPr>
        </p:nvGraphicFramePr>
        <p:xfrm>
          <a:off x="467544" y="1600200"/>
          <a:ext cx="8208912" cy="4724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940080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179512" y="404664"/>
            <a:ext cx="8686800" cy="504056"/>
          </a:xfrm>
          <a:prstGeom prst="rect">
            <a:avLst/>
          </a:prstGeom>
        </p:spPr>
        <p:txBody>
          <a:bodyPr vert="horz">
            <a:noAutofit/>
          </a:bodyPr>
          <a:lstStyle/>
          <a:p>
            <a:pPr marL="342900" indent="-342900" algn="ctr">
              <a:spcBef>
                <a:spcPct val="20000"/>
              </a:spcBef>
              <a:buClr>
                <a:srgbClr val="F0A22E"/>
              </a:buClr>
              <a:buSzPct val="70000"/>
              <a:buFont typeface="Wingdings 2"/>
              <a:buNone/>
              <a:defRPr/>
            </a:pPr>
            <a:r>
              <a:rPr lang="mn-MN" sz="2800" b="1" dirty="0" smtClean="0">
                <a:solidFill>
                  <a:srgbClr val="4E3B30"/>
                </a:solidFill>
              </a:rPr>
              <a:t>Эрүүл мэндийн  үзүүлэлтийг дүгнэхэд</a:t>
            </a:r>
            <a:endParaRPr lang="en-US" sz="2800" b="1" dirty="0">
              <a:solidFill>
                <a:srgbClr val="4E3B30"/>
              </a:solidFill>
            </a:endParaRPr>
          </a:p>
        </p:txBody>
      </p:sp>
      <p:sp>
        <p:nvSpPr>
          <p:cNvPr id="3" name="Content Placeholder 2"/>
          <p:cNvSpPr txBox="1">
            <a:spLocks/>
          </p:cNvSpPr>
          <p:nvPr/>
        </p:nvSpPr>
        <p:spPr>
          <a:xfrm>
            <a:off x="395536" y="980728"/>
            <a:ext cx="8352928" cy="5472608"/>
          </a:xfrm>
          <a:prstGeom prst="rect">
            <a:avLst/>
          </a:prstGeom>
        </p:spPr>
        <p:txBody>
          <a:bodyPr vert="horz">
            <a:noAutofit/>
          </a:bodyPr>
          <a:lstStyle/>
          <a:p>
            <a:pPr marL="342900" indent="-342900" algn="just">
              <a:spcBef>
                <a:spcPct val="20000"/>
              </a:spcBef>
              <a:buClr>
                <a:srgbClr val="F0A22E"/>
              </a:buClr>
              <a:buSzPct val="70000"/>
              <a:buFont typeface="Arial" pitchFamily="34" charset="0"/>
              <a:buChar char="•"/>
              <a:defRPr/>
            </a:pPr>
            <a:endParaRPr lang="mn-MN" sz="2000" dirty="0" smtClean="0">
              <a:solidFill>
                <a:srgbClr val="4E3B30"/>
              </a:solidFill>
            </a:endParaRPr>
          </a:p>
        </p:txBody>
      </p:sp>
      <p:sp>
        <p:nvSpPr>
          <p:cNvPr id="35841" name="Rectangle 1"/>
          <p:cNvSpPr>
            <a:spLocks noChangeArrowheads="1"/>
          </p:cNvSpPr>
          <p:nvPr/>
        </p:nvSpPr>
        <p:spPr bwMode="auto">
          <a:xfrm>
            <a:off x="395536" y="1061020"/>
            <a:ext cx="8424936" cy="44935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ID" sz="2200" dirty="0" smtClean="0">
                <a:solidFill>
                  <a:prstClr val="black"/>
                </a:solidFill>
                <a:latin typeface="Arial" pitchFamily="34" charset="0"/>
                <a:cs typeface="Arial" pitchFamily="34" charset="0"/>
              </a:rPr>
              <a:t>202</a:t>
            </a:r>
            <a:r>
              <a:rPr lang="mn-MN" sz="2200" dirty="0" smtClean="0">
                <a:solidFill>
                  <a:prstClr val="black"/>
                </a:solidFill>
                <a:latin typeface="Arial" pitchFamily="34" charset="0"/>
                <a:cs typeface="Arial" pitchFamily="34" charset="0"/>
              </a:rPr>
              <a:t>1</a:t>
            </a:r>
            <a:r>
              <a:rPr lang="en-ID" sz="2200" dirty="0" smtClean="0">
                <a:solidFill>
                  <a:prstClr val="black"/>
                </a:solidFill>
                <a:latin typeface="Arial" pitchFamily="34" charset="0"/>
                <a:cs typeface="Arial" pitchFamily="34" charset="0"/>
              </a:rPr>
              <a:t> </a:t>
            </a:r>
            <a:r>
              <a:rPr lang="mn-MN" sz="2200" dirty="0" smtClean="0">
                <a:solidFill>
                  <a:prstClr val="black"/>
                </a:solidFill>
                <a:latin typeface="Arial" pitchFamily="34" charset="0"/>
                <a:cs typeface="Arial" pitchFamily="34" charset="0"/>
              </a:rPr>
              <a:t>онд  эх хүүхдийн эндэгдэлгүй,  жирэмсний   хяналт улс болон аймгийн дунджаас дээгүүр үзүүлэлтэй байна. </a:t>
            </a:r>
          </a:p>
          <a:p>
            <a:pPr algn="just" fontAlgn="base">
              <a:spcBef>
                <a:spcPct val="0"/>
              </a:spcBef>
              <a:spcAft>
                <a:spcPct val="0"/>
              </a:spcAft>
            </a:pPr>
            <a:r>
              <a:rPr lang="mn-MN" sz="2200" dirty="0" smtClean="0">
                <a:solidFill>
                  <a:prstClr val="black"/>
                </a:solidFill>
                <a:latin typeface="Arial" pitchFamily="34" charset="0"/>
                <a:cs typeface="Arial" pitchFamily="34" charset="0"/>
              </a:rPr>
              <a:t>Хэвтэн эмчлүүлэгчид болон амбулаториор үйлчлүүлэгчдийн дунд АЗХӨ болон коронавируст халдварт өвчин,  ЦЭТӨ ихэнх хувийг эзэлж байна.</a:t>
            </a:r>
          </a:p>
          <a:p>
            <a:pPr algn="just" fontAlgn="base">
              <a:spcBef>
                <a:spcPct val="0"/>
              </a:spcBef>
              <a:spcAft>
                <a:spcPct val="0"/>
              </a:spcAft>
            </a:pPr>
            <a:r>
              <a:rPr lang="mn-MN" sz="2200" dirty="0" smtClean="0">
                <a:solidFill>
                  <a:prstClr val="black"/>
                </a:solidFill>
                <a:latin typeface="Arial" pitchFamily="34" charset="0"/>
                <a:cs typeface="Arial" pitchFamily="34" charset="0"/>
              </a:rPr>
              <a:t> 2021 онд  коронавируст халдварт өвчин 928 тохиолдол бүртгэгдэж хөл хорио тогтоон  өндөржүүлсэн бэлэн байдлын зэрэгт шилжин ажиллаж байсантай холбоотойгоор    гэрийн эргэлт хяналтын хувь дээшилсэн, осол гэмтэл, нас баралтын дуудлага багассан.  Мөн  коронавируст халдварын улмаас эмнэлэгт хэвтэн эмчлүүлэгчийн тоо нэмэгдсэн.  Амбулаторийн болон урьдчилан сэргийлэх үзлэгийн хувь багассан үзүүлэлттэй байна. </a:t>
            </a:r>
          </a:p>
        </p:txBody>
      </p:sp>
    </p:spTree>
    <p:extLst>
      <p:ext uri="{BB962C8B-B14F-4D97-AF65-F5344CB8AC3E}">
        <p14:creationId xmlns:p14="http://schemas.microsoft.com/office/powerpoint/2010/main" val="33849127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381000"/>
          </a:xfrm>
        </p:spPr>
        <p:txBody>
          <a:bodyPr>
            <a:noAutofit/>
          </a:bodyPr>
          <a:lstStyle/>
          <a:p>
            <a:r>
              <a:rPr lang="en-US" sz="2000" b="1" dirty="0" smtClean="0">
                <a:latin typeface="Arial" pitchFamily="34" charset="0"/>
                <a:cs typeface="Arial" pitchFamily="34" charset="0"/>
              </a:rPr>
              <a:t>COVID19 </a:t>
            </a:r>
            <a:r>
              <a:rPr lang="mn-MN" sz="2000" b="1" dirty="0" smtClean="0">
                <a:latin typeface="Arial" pitchFamily="34" charset="0"/>
                <a:cs typeface="Arial" pitchFamily="34" charset="0"/>
              </a:rPr>
              <a:t>өвчлөл,</a:t>
            </a:r>
            <a:r>
              <a:rPr lang="en-US" sz="2000" b="1" dirty="0" smtClean="0">
                <a:latin typeface="Arial" pitchFamily="34" charset="0"/>
                <a:cs typeface="Arial" pitchFamily="34" charset="0"/>
              </a:rPr>
              <a:t> </a:t>
            </a:r>
            <a:r>
              <a:rPr lang="mn-MN" sz="2000" b="1" dirty="0" smtClean="0">
                <a:latin typeface="Arial" pitchFamily="34" charset="0"/>
                <a:cs typeface="Arial" pitchFamily="34" charset="0"/>
              </a:rPr>
              <a:t>эмчилгээ, дархлаажуулалт</a:t>
            </a:r>
            <a:endParaRPr lang="en-US" sz="2000" b="1" dirty="0">
              <a:latin typeface="Arial" pitchFamily="34" charset="0"/>
              <a:cs typeface="Arial" pitchFamily="34" charset="0"/>
            </a:endParaRPr>
          </a:p>
        </p:txBody>
      </p:sp>
      <p:sp>
        <p:nvSpPr>
          <p:cNvPr id="3" name="Content Placeholder 2"/>
          <p:cNvSpPr>
            <a:spLocks noGrp="1"/>
          </p:cNvSpPr>
          <p:nvPr>
            <p:ph idx="1"/>
          </p:nvPr>
        </p:nvSpPr>
        <p:spPr>
          <a:xfrm>
            <a:off x="457200" y="1600200"/>
            <a:ext cx="8382000" cy="4645152"/>
          </a:xfrm>
        </p:spPr>
        <p:txBody>
          <a:bodyPr>
            <a:normAutofit lnSpcReduction="10000"/>
          </a:bodyPr>
          <a:lstStyle/>
          <a:p>
            <a:pPr marL="0" indent="0" algn="just">
              <a:buNone/>
            </a:pPr>
            <a:r>
              <a:rPr lang="en-US" sz="2400" dirty="0" smtClean="0">
                <a:effectLst/>
                <a:latin typeface="Arial"/>
              </a:rPr>
              <a:t> </a:t>
            </a:r>
            <a:r>
              <a:rPr lang="mn-MN" sz="2400" dirty="0" smtClean="0">
                <a:effectLst/>
                <a:latin typeface="Arial"/>
              </a:rPr>
              <a:t>	</a:t>
            </a:r>
            <a:r>
              <a:rPr lang="en-US" sz="2300" dirty="0" err="1" smtClean="0">
                <a:effectLst/>
                <a:latin typeface="Arial"/>
              </a:rPr>
              <a:t>Ковид</a:t>
            </a:r>
            <a:r>
              <a:rPr lang="en-US" sz="2300" dirty="0" smtClean="0">
                <a:effectLst/>
                <a:latin typeface="Arial"/>
              </a:rPr>
              <a:t> -19 </a:t>
            </a:r>
            <a:r>
              <a:rPr lang="en-US" sz="2300" dirty="0" err="1" smtClean="0">
                <a:effectLst/>
                <a:latin typeface="Arial"/>
              </a:rPr>
              <a:t>өвчний</a:t>
            </a:r>
            <a:r>
              <a:rPr lang="en-US" sz="2300" dirty="0" smtClean="0">
                <a:effectLst/>
                <a:latin typeface="Arial"/>
              </a:rPr>
              <a:t> </a:t>
            </a:r>
            <a:r>
              <a:rPr lang="en-US" sz="2300" dirty="0" err="1" smtClean="0">
                <a:effectLst/>
                <a:latin typeface="Arial"/>
              </a:rPr>
              <a:t>үед</a:t>
            </a:r>
            <a:r>
              <a:rPr lang="en-US" sz="2300" dirty="0" smtClean="0">
                <a:effectLst/>
                <a:latin typeface="Arial"/>
              </a:rPr>
              <a:t> </a:t>
            </a:r>
            <a:r>
              <a:rPr lang="en-US" sz="2300" dirty="0" err="1" smtClean="0">
                <a:effectLst/>
                <a:latin typeface="Arial"/>
              </a:rPr>
              <a:t>ажиллах</a:t>
            </a:r>
            <a:r>
              <a:rPr lang="en-US" sz="2300" dirty="0" smtClean="0">
                <a:effectLst/>
                <a:latin typeface="Arial"/>
              </a:rPr>
              <a:t> </a:t>
            </a:r>
            <a:r>
              <a:rPr lang="en-US" sz="2300" dirty="0" err="1" smtClean="0">
                <a:effectLst/>
                <a:latin typeface="Arial"/>
              </a:rPr>
              <a:t>улаан</a:t>
            </a:r>
            <a:r>
              <a:rPr lang="en-US" sz="2300" dirty="0" smtClean="0">
                <a:effectLst/>
                <a:latin typeface="Arial"/>
              </a:rPr>
              <a:t> </a:t>
            </a:r>
            <a:r>
              <a:rPr lang="en-US" sz="2300" dirty="0" err="1" smtClean="0">
                <a:effectLst/>
                <a:latin typeface="Arial"/>
              </a:rPr>
              <a:t>бүсийн</a:t>
            </a:r>
            <a:r>
              <a:rPr lang="en-US" sz="2300" dirty="0" smtClean="0">
                <a:effectLst/>
                <a:latin typeface="Arial"/>
              </a:rPr>
              <a:t> </a:t>
            </a:r>
            <a:r>
              <a:rPr lang="en-US" sz="2300" dirty="0" err="1" smtClean="0">
                <a:effectLst/>
                <a:latin typeface="Arial"/>
              </a:rPr>
              <a:t>эмнэлгийг</a:t>
            </a:r>
            <a:r>
              <a:rPr lang="en-US" sz="2300" dirty="0" smtClean="0">
                <a:effectLst/>
                <a:latin typeface="Arial"/>
              </a:rPr>
              <a:t> </a:t>
            </a:r>
            <a:r>
              <a:rPr lang="en-US" sz="2300" dirty="0" err="1" smtClean="0">
                <a:effectLst/>
                <a:latin typeface="Arial"/>
              </a:rPr>
              <a:t>халдвартын</a:t>
            </a:r>
            <a:r>
              <a:rPr lang="en-US" sz="2300" dirty="0" smtClean="0">
                <a:effectLst/>
                <a:latin typeface="Arial"/>
              </a:rPr>
              <a:t> </a:t>
            </a:r>
            <a:r>
              <a:rPr lang="en-US" sz="2300" dirty="0" err="1" smtClean="0">
                <a:effectLst/>
                <a:latin typeface="Arial"/>
              </a:rPr>
              <a:t>хэсэг</a:t>
            </a:r>
            <a:r>
              <a:rPr lang="en-US" sz="2300" dirty="0" smtClean="0">
                <a:effectLst/>
                <a:latin typeface="Arial"/>
              </a:rPr>
              <a:t> </a:t>
            </a:r>
            <a:r>
              <a:rPr lang="en-US" sz="2300" dirty="0" err="1" smtClean="0">
                <a:effectLst/>
                <a:latin typeface="Arial"/>
              </a:rPr>
              <a:t>болон</a:t>
            </a:r>
            <a:r>
              <a:rPr lang="en-US" sz="2300" dirty="0" smtClean="0">
                <a:effectLst/>
                <a:latin typeface="Arial"/>
              </a:rPr>
              <a:t> </a:t>
            </a:r>
            <a:r>
              <a:rPr lang="en-US" sz="2300" dirty="0" err="1" smtClean="0">
                <a:effectLst/>
                <a:latin typeface="Arial"/>
              </a:rPr>
              <a:t>амбулаторийн</a:t>
            </a:r>
            <a:r>
              <a:rPr lang="en-US" sz="2300" dirty="0" smtClean="0">
                <a:effectLst/>
                <a:latin typeface="Arial"/>
              </a:rPr>
              <a:t> </a:t>
            </a:r>
            <a:r>
              <a:rPr lang="en-US" sz="2300" dirty="0" err="1" smtClean="0">
                <a:effectLst/>
                <a:latin typeface="Arial"/>
              </a:rPr>
              <a:t>хэсэгт</a:t>
            </a:r>
            <a:r>
              <a:rPr lang="en-US" sz="2300" dirty="0" smtClean="0">
                <a:effectLst/>
                <a:latin typeface="Arial"/>
              </a:rPr>
              <a:t> 20 </a:t>
            </a:r>
            <a:r>
              <a:rPr lang="en-US" sz="2300" dirty="0" err="1" smtClean="0">
                <a:effectLst/>
                <a:latin typeface="Arial"/>
              </a:rPr>
              <a:t>ортойгоор</a:t>
            </a:r>
            <a:r>
              <a:rPr lang="en-US" sz="2300" dirty="0" smtClean="0">
                <a:effectLst/>
                <a:latin typeface="Arial"/>
              </a:rPr>
              <a:t> </a:t>
            </a:r>
            <a:r>
              <a:rPr lang="en-US" sz="2300" dirty="0" err="1" smtClean="0">
                <a:effectLst/>
                <a:latin typeface="Arial"/>
              </a:rPr>
              <a:t>үйл</a:t>
            </a:r>
            <a:r>
              <a:rPr lang="en-US" sz="2300" dirty="0" smtClean="0">
                <a:effectLst/>
                <a:latin typeface="Arial"/>
              </a:rPr>
              <a:t> </a:t>
            </a:r>
            <a:r>
              <a:rPr lang="en-US" sz="2300" dirty="0" err="1" smtClean="0">
                <a:effectLst/>
                <a:latin typeface="Arial"/>
              </a:rPr>
              <a:t>ажиллагаа</a:t>
            </a:r>
            <a:r>
              <a:rPr lang="en-US" sz="2300" dirty="0" smtClean="0">
                <a:effectLst/>
                <a:latin typeface="Arial"/>
              </a:rPr>
              <a:t> </a:t>
            </a:r>
            <a:r>
              <a:rPr lang="en-US" sz="2300" dirty="0" err="1" smtClean="0">
                <a:effectLst/>
                <a:latin typeface="Arial"/>
              </a:rPr>
              <a:t>явуулахаар</a:t>
            </a:r>
            <a:r>
              <a:rPr lang="en-US" sz="2300" dirty="0" smtClean="0">
                <a:effectLst/>
                <a:latin typeface="Arial"/>
              </a:rPr>
              <a:t> </a:t>
            </a:r>
            <a:r>
              <a:rPr lang="en-US" sz="2300" dirty="0" err="1" smtClean="0">
                <a:effectLst/>
                <a:latin typeface="Arial"/>
              </a:rPr>
              <a:t>бэлдсэн</a:t>
            </a:r>
            <a:r>
              <a:rPr lang="en-US" sz="2300" dirty="0" smtClean="0">
                <a:effectLst/>
                <a:latin typeface="Arial"/>
              </a:rPr>
              <a:t>. </a:t>
            </a:r>
            <a:endParaRPr lang="mn-MN" sz="2300" dirty="0" smtClean="0">
              <a:effectLst/>
              <a:latin typeface="Arial"/>
            </a:endParaRPr>
          </a:p>
          <a:p>
            <a:pPr marL="0" lvl="0" indent="0">
              <a:spcBef>
                <a:spcPts val="0"/>
              </a:spcBef>
              <a:buClr>
                <a:srgbClr val="F0A22E"/>
              </a:buClr>
              <a:buNone/>
            </a:pPr>
            <a:r>
              <a:rPr lang="mn-MN" sz="2300" dirty="0">
                <a:solidFill>
                  <a:prstClr val="black"/>
                </a:solidFill>
                <a:latin typeface="Arial"/>
                <a:ea typeface="+mj-ea"/>
                <a:cs typeface="+mj-cs"/>
              </a:rPr>
              <a:t>	</a:t>
            </a:r>
            <a:r>
              <a:rPr lang="en-US" sz="2300" dirty="0" err="1" smtClean="0">
                <a:solidFill>
                  <a:prstClr val="black"/>
                </a:solidFill>
                <a:latin typeface="Arial"/>
                <a:ea typeface="+mj-ea"/>
                <a:cs typeface="+mj-cs"/>
              </a:rPr>
              <a:t>Мөн</a:t>
            </a:r>
            <a:r>
              <a:rPr lang="en-US" sz="2300" dirty="0" smtClean="0">
                <a:solidFill>
                  <a:prstClr val="black"/>
                </a:solidFill>
                <a:latin typeface="Arial"/>
                <a:ea typeface="+mj-ea"/>
                <a:cs typeface="+mj-cs"/>
              </a:rPr>
              <a:t> </a:t>
            </a:r>
            <a:r>
              <a:rPr lang="en-US" sz="2300" dirty="0" err="1">
                <a:solidFill>
                  <a:prstClr val="black"/>
                </a:solidFill>
                <a:latin typeface="Arial"/>
                <a:ea typeface="+mj-ea"/>
                <a:cs typeface="+mj-cs"/>
              </a:rPr>
              <a:t>өвчлөл</a:t>
            </a:r>
            <a:r>
              <a:rPr lang="en-US" sz="2300" dirty="0">
                <a:solidFill>
                  <a:prstClr val="black"/>
                </a:solidFill>
                <a:latin typeface="Arial"/>
                <a:ea typeface="+mj-ea"/>
                <a:cs typeface="+mj-cs"/>
              </a:rPr>
              <a:t>      </a:t>
            </a:r>
            <a:r>
              <a:rPr lang="en-US" sz="2300" dirty="0" err="1">
                <a:solidFill>
                  <a:prstClr val="black"/>
                </a:solidFill>
                <a:latin typeface="Arial"/>
                <a:ea typeface="+mj-ea"/>
                <a:cs typeface="+mj-cs"/>
              </a:rPr>
              <a:t>ихсэх</a:t>
            </a:r>
            <a:r>
              <a:rPr lang="en-US" sz="2300" dirty="0">
                <a:solidFill>
                  <a:prstClr val="black"/>
                </a:solidFill>
                <a:latin typeface="Arial"/>
                <a:ea typeface="+mj-ea"/>
                <a:cs typeface="+mj-cs"/>
              </a:rPr>
              <a:t> </a:t>
            </a:r>
            <a:r>
              <a:rPr lang="en-US" sz="2300" dirty="0" err="1">
                <a:solidFill>
                  <a:prstClr val="black"/>
                </a:solidFill>
                <a:latin typeface="Arial"/>
                <a:ea typeface="+mj-ea"/>
                <a:cs typeface="+mj-cs"/>
              </a:rPr>
              <a:t>үед</a:t>
            </a:r>
            <a:r>
              <a:rPr lang="en-US" sz="2300" dirty="0">
                <a:solidFill>
                  <a:prstClr val="black"/>
                </a:solidFill>
                <a:latin typeface="Arial"/>
                <a:ea typeface="+mj-ea"/>
                <a:cs typeface="+mj-cs"/>
              </a:rPr>
              <a:t> </a:t>
            </a:r>
            <a:r>
              <a:rPr lang="en-US" sz="2300" dirty="0" err="1">
                <a:solidFill>
                  <a:prstClr val="black"/>
                </a:solidFill>
                <a:latin typeface="Arial"/>
                <a:ea typeface="+mj-ea"/>
                <a:cs typeface="+mj-cs"/>
              </a:rPr>
              <a:t>сумын</a:t>
            </a:r>
            <a:r>
              <a:rPr lang="en-US" sz="2300" dirty="0">
                <a:solidFill>
                  <a:prstClr val="black"/>
                </a:solidFill>
                <a:latin typeface="Arial"/>
                <a:ea typeface="+mj-ea"/>
                <a:cs typeface="+mj-cs"/>
              </a:rPr>
              <a:t> “</a:t>
            </a:r>
            <a:r>
              <a:rPr lang="en-US" sz="2300" dirty="0" err="1">
                <a:solidFill>
                  <a:prstClr val="black"/>
                </a:solidFill>
                <a:latin typeface="Arial"/>
                <a:ea typeface="+mj-ea"/>
                <a:cs typeface="+mj-cs"/>
              </a:rPr>
              <a:t>Соёлын</a:t>
            </a:r>
            <a:r>
              <a:rPr lang="en-US" sz="2300" dirty="0">
                <a:solidFill>
                  <a:prstClr val="black"/>
                </a:solidFill>
                <a:latin typeface="Arial"/>
                <a:ea typeface="+mj-ea"/>
                <a:cs typeface="+mj-cs"/>
              </a:rPr>
              <a:t> </a:t>
            </a:r>
            <a:r>
              <a:rPr lang="en-US" sz="2300" dirty="0" err="1">
                <a:solidFill>
                  <a:prstClr val="black"/>
                </a:solidFill>
                <a:latin typeface="Arial"/>
                <a:ea typeface="+mj-ea"/>
                <a:cs typeface="+mj-cs"/>
              </a:rPr>
              <a:t>төв</a:t>
            </a:r>
            <a:r>
              <a:rPr lang="en-US" sz="2300" dirty="0">
                <a:solidFill>
                  <a:prstClr val="black"/>
                </a:solidFill>
                <a:latin typeface="Arial"/>
                <a:ea typeface="+mj-ea"/>
                <a:cs typeface="+mj-cs"/>
              </a:rPr>
              <a:t>”-</a:t>
            </a:r>
            <a:r>
              <a:rPr lang="en-US" sz="2300" dirty="0" err="1">
                <a:solidFill>
                  <a:prstClr val="black"/>
                </a:solidFill>
                <a:latin typeface="Arial"/>
                <a:ea typeface="+mj-ea"/>
                <a:cs typeface="+mj-cs"/>
              </a:rPr>
              <a:t>ийг</a:t>
            </a:r>
            <a:r>
              <a:rPr lang="en-US" sz="2300" dirty="0">
                <a:solidFill>
                  <a:prstClr val="black"/>
                </a:solidFill>
                <a:latin typeface="Arial"/>
                <a:ea typeface="+mj-ea"/>
                <a:cs typeface="+mj-cs"/>
              </a:rPr>
              <a:t> 50   </a:t>
            </a:r>
            <a:r>
              <a:rPr lang="en-US" sz="2300" dirty="0" err="1">
                <a:solidFill>
                  <a:prstClr val="black"/>
                </a:solidFill>
                <a:latin typeface="Arial"/>
                <a:ea typeface="+mj-ea"/>
                <a:cs typeface="+mj-cs"/>
              </a:rPr>
              <a:t>ортойгоор</a:t>
            </a:r>
            <a:r>
              <a:rPr lang="en-US" sz="2300" dirty="0">
                <a:solidFill>
                  <a:prstClr val="black"/>
                </a:solidFill>
                <a:latin typeface="Arial"/>
                <a:ea typeface="+mj-ea"/>
                <a:cs typeface="+mj-cs"/>
              </a:rPr>
              <a:t> </a:t>
            </a:r>
            <a:r>
              <a:rPr lang="en-US" sz="2300" dirty="0" err="1">
                <a:solidFill>
                  <a:prstClr val="black"/>
                </a:solidFill>
                <a:latin typeface="Arial"/>
                <a:ea typeface="+mj-ea"/>
                <a:cs typeface="+mj-cs"/>
              </a:rPr>
              <a:t>дэлгэхээр</a:t>
            </a:r>
            <a:r>
              <a:rPr lang="en-US" sz="2300" dirty="0">
                <a:solidFill>
                  <a:prstClr val="black"/>
                </a:solidFill>
                <a:latin typeface="Arial"/>
                <a:ea typeface="+mj-ea"/>
                <a:cs typeface="+mj-cs"/>
              </a:rPr>
              <a:t> </a:t>
            </a:r>
            <a:r>
              <a:rPr lang="en-US" sz="2300" dirty="0" err="1">
                <a:solidFill>
                  <a:prstClr val="black"/>
                </a:solidFill>
                <a:latin typeface="Arial"/>
                <a:ea typeface="+mj-ea"/>
                <a:cs typeface="+mj-cs"/>
              </a:rPr>
              <a:t>зохион</a:t>
            </a:r>
            <a:r>
              <a:rPr lang="en-US" sz="2300" dirty="0">
                <a:solidFill>
                  <a:prstClr val="black"/>
                </a:solidFill>
                <a:latin typeface="Arial"/>
                <a:ea typeface="+mj-ea"/>
                <a:cs typeface="+mj-cs"/>
              </a:rPr>
              <a:t> </a:t>
            </a:r>
            <a:r>
              <a:rPr lang="en-US" sz="2300" dirty="0" err="1">
                <a:solidFill>
                  <a:prstClr val="black"/>
                </a:solidFill>
                <a:latin typeface="Arial"/>
                <a:ea typeface="+mj-ea"/>
                <a:cs typeface="+mj-cs"/>
              </a:rPr>
              <a:t>байгуулалт</a:t>
            </a:r>
            <a:r>
              <a:rPr lang="en-US" sz="2300" dirty="0">
                <a:solidFill>
                  <a:prstClr val="black"/>
                </a:solidFill>
                <a:latin typeface="Arial"/>
                <a:ea typeface="+mj-ea"/>
                <a:cs typeface="+mj-cs"/>
              </a:rPr>
              <a:t> </a:t>
            </a:r>
            <a:r>
              <a:rPr lang="en-US" sz="2300" dirty="0" err="1">
                <a:solidFill>
                  <a:prstClr val="black"/>
                </a:solidFill>
                <a:latin typeface="Arial"/>
                <a:ea typeface="+mj-ea"/>
                <a:cs typeface="+mj-cs"/>
              </a:rPr>
              <a:t>хийсэн</a:t>
            </a:r>
            <a:r>
              <a:rPr lang="en-US" sz="2300" dirty="0">
                <a:solidFill>
                  <a:prstClr val="black"/>
                </a:solidFill>
                <a:latin typeface="Arial"/>
                <a:ea typeface="+mj-ea"/>
                <a:cs typeface="+mj-cs"/>
              </a:rPr>
              <a:t>. </a:t>
            </a:r>
            <a:r>
              <a:rPr lang="en-US" sz="2300" dirty="0">
                <a:solidFill>
                  <a:prstClr val="black"/>
                </a:solidFill>
                <a:ea typeface="+mj-ea"/>
                <a:cs typeface="+mj-cs"/>
              </a:rPr>
              <a:t/>
            </a:r>
            <a:br>
              <a:rPr lang="en-US" sz="2300" dirty="0">
                <a:solidFill>
                  <a:prstClr val="black"/>
                </a:solidFill>
                <a:ea typeface="+mj-ea"/>
                <a:cs typeface="+mj-cs"/>
              </a:rPr>
            </a:br>
            <a:r>
              <a:rPr lang="en-US" sz="2300" dirty="0" err="1">
                <a:solidFill>
                  <a:prstClr val="black"/>
                </a:solidFill>
                <a:latin typeface="Arial"/>
                <a:ea typeface="+mj-ea"/>
                <a:cs typeface="+mj-cs"/>
              </a:rPr>
              <a:t>Сорьц</a:t>
            </a:r>
            <a:r>
              <a:rPr lang="en-US" sz="2300" dirty="0">
                <a:solidFill>
                  <a:prstClr val="black"/>
                </a:solidFill>
                <a:latin typeface="Arial"/>
                <a:ea typeface="+mj-ea"/>
                <a:cs typeface="+mj-cs"/>
              </a:rPr>
              <a:t> </a:t>
            </a:r>
            <a:r>
              <a:rPr lang="en-US" sz="2300" dirty="0" err="1">
                <a:solidFill>
                  <a:prstClr val="black"/>
                </a:solidFill>
                <a:latin typeface="Arial"/>
                <a:ea typeface="+mj-ea"/>
                <a:cs typeface="+mj-cs"/>
              </a:rPr>
              <a:t>цуглуулахад</a:t>
            </a:r>
            <a:r>
              <a:rPr lang="en-US" sz="2300" dirty="0">
                <a:solidFill>
                  <a:prstClr val="black"/>
                </a:solidFill>
                <a:latin typeface="Arial"/>
                <a:ea typeface="+mj-ea"/>
                <a:cs typeface="+mj-cs"/>
              </a:rPr>
              <a:t> </a:t>
            </a:r>
            <a:r>
              <a:rPr lang="en-US" sz="2300" dirty="0" err="1">
                <a:solidFill>
                  <a:prstClr val="black"/>
                </a:solidFill>
                <a:latin typeface="Arial"/>
                <a:ea typeface="+mj-ea"/>
                <a:cs typeface="+mj-cs"/>
              </a:rPr>
              <a:t>шаардлагатай</a:t>
            </a:r>
            <a:r>
              <a:rPr lang="en-US" sz="2300" dirty="0">
                <a:solidFill>
                  <a:prstClr val="black"/>
                </a:solidFill>
                <a:latin typeface="Arial"/>
                <a:ea typeface="+mj-ea"/>
                <a:cs typeface="+mj-cs"/>
              </a:rPr>
              <a:t> </a:t>
            </a:r>
            <a:r>
              <a:rPr lang="en-US" sz="2300" dirty="0" err="1">
                <a:solidFill>
                  <a:prstClr val="black"/>
                </a:solidFill>
                <a:latin typeface="Arial"/>
                <a:ea typeface="+mj-ea"/>
                <a:cs typeface="+mj-cs"/>
              </a:rPr>
              <a:t>хувийн</a:t>
            </a:r>
            <a:r>
              <a:rPr lang="en-US" sz="2300" dirty="0">
                <a:solidFill>
                  <a:prstClr val="black"/>
                </a:solidFill>
                <a:latin typeface="Arial"/>
                <a:ea typeface="+mj-ea"/>
                <a:cs typeface="+mj-cs"/>
              </a:rPr>
              <a:t> </a:t>
            </a:r>
            <a:r>
              <a:rPr lang="en-US" sz="2300" dirty="0" err="1">
                <a:solidFill>
                  <a:prstClr val="black"/>
                </a:solidFill>
                <a:latin typeface="Arial"/>
                <a:ea typeface="+mj-ea"/>
                <a:cs typeface="+mj-cs"/>
              </a:rPr>
              <a:t>машинтай</a:t>
            </a:r>
            <a:r>
              <a:rPr lang="en-US" sz="2300" dirty="0">
                <a:solidFill>
                  <a:prstClr val="black"/>
                </a:solidFill>
                <a:latin typeface="Arial"/>
                <a:ea typeface="+mj-ea"/>
                <a:cs typeface="+mj-cs"/>
              </a:rPr>
              <a:t> </a:t>
            </a:r>
            <a:r>
              <a:rPr lang="en-US" sz="2300" dirty="0" err="1">
                <a:solidFill>
                  <a:prstClr val="black"/>
                </a:solidFill>
                <a:latin typeface="Arial"/>
                <a:ea typeface="+mj-ea"/>
                <a:cs typeface="+mj-cs"/>
              </a:rPr>
              <a:t>жолоочтой</a:t>
            </a:r>
            <a:r>
              <a:rPr lang="en-US" sz="2300" dirty="0">
                <a:solidFill>
                  <a:prstClr val="black"/>
                </a:solidFill>
                <a:latin typeface="Arial"/>
                <a:ea typeface="+mj-ea"/>
                <a:cs typeface="+mj-cs"/>
              </a:rPr>
              <a:t> </a:t>
            </a:r>
            <a:r>
              <a:rPr lang="en-US" sz="2300" dirty="0" err="1">
                <a:solidFill>
                  <a:prstClr val="black"/>
                </a:solidFill>
                <a:latin typeface="Arial"/>
                <a:ea typeface="+mj-ea"/>
                <a:cs typeface="+mj-cs"/>
              </a:rPr>
              <a:t>гэрээ</a:t>
            </a:r>
            <a:r>
              <a:rPr lang="en-US" sz="2300" dirty="0">
                <a:solidFill>
                  <a:prstClr val="black"/>
                </a:solidFill>
                <a:latin typeface="Arial"/>
                <a:ea typeface="+mj-ea"/>
                <a:cs typeface="+mj-cs"/>
              </a:rPr>
              <a:t> </a:t>
            </a:r>
            <a:r>
              <a:rPr lang="en-US" sz="2300" dirty="0" err="1">
                <a:solidFill>
                  <a:prstClr val="black"/>
                </a:solidFill>
                <a:latin typeface="Arial"/>
                <a:ea typeface="+mj-ea"/>
                <a:cs typeface="+mj-cs"/>
              </a:rPr>
              <a:t>байгуулан</a:t>
            </a:r>
            <a:r>
              <a:rPr lang="en-US" sz="2300" dirty="0">
                <a:solidFill>
                  <a:prstClr val="black"/>
                </a:solidFill>
                <a:latin typeface="Arial"/>
                <a:ea typeface="+mj-ea"/>
                <a:cs typeface="+mj-cs"/>
              </a:rPr>
              <a:t> </a:t>
            </a:r>
            <a:r>
              <a:rPr lang="en-US" sz="2300" dirty="0" err="1">
                <a:solidFill>
                  <a:prstClr val="black"/>
                </a:solidFill>
                <a:latin typeface="Arial"/>
                <a:ea typeface="+mj-ea"/>
                <a:cs typeface="+mj-cs"/>
              </a:rPr>
              <a:t>ажилласан</a:t>
            </a:r>
            <a:r>
              <a:rPr lang="en-US" sz="2300" dirty="0">
                <a:solidFill>
                  <a:prstClr val="black"/>
                </a:solidFill>
                <a:latin typeface="Arial"/>
                <a:ea typeface="+mj-ea"/>
                <a:cs typeface="+mj-cs"/>
              </a:rPr>
              <a:t>. </a:t>
            </a:r>
            <a:r>
              <a:rPr lang="en-US" sz="2300" dirty="0">
                <a:solidFill>
                  <a:prstClr val="black"/>
                </a:solidFill>
                <a:ea typeface="+mj-ea"/>
                <a:cs typeface="+mj-cs"/>
              </a:rPr>
              <a:t/>
            </a:r>
            <a:br>
              <a:rPr lang="en-US" sz="2300" dirty="0">
                <a:solidFill>
                  <a:prstClr val="black"/>
                </a:solidFill>
                <a:ea typeface="+mj-ea"/>
                <a:cs typeface="+mj-cs"/>
              </a:rPr>
            </a:br>
            <a:r>
              <a:rPr lang="en-US" sz="2300" dirty="0" smtClean="0">
                <a:effectLst/>
                <a:latin typeface="Arial"/>
                <a:ea typeface="Calibri"/>
              </a:rPr>
              <a:t> </a:t>
            </a:r>
            <a:r>
              <a:rPr lang="mn-MN" sz="2300" dirty="0" smtClean="0">
                <a:effectLst/>
                <a:latin typeface="Arial"/>
                <a:ea typeface="Calibri"/>
              </a:rPr>
              <a:t>       </a:t>
            </a:r>
            <a:r>
              <a:rPr lang="en-US" sz="2300" dirty="0" smtClean="0">
                <a:solidFill>
                  <a:prstClr val="black"/>
                </a:solidFill>
                <a:latin typeface="Arial"/>
              </a:rPr>
              <a:t>2021 </a:t>
            </a:r>
            <a:r>
              <a:rPr lang="en-US" sz="2300" dirty="0" err="1">
                <a:solidFill>
                  <a:prstClr val="black"/>
                </a:solidFill>
                <a:latin typeface="Arial"/>
              </a:rPr>
              <a:t>оны</a:t>
            </a:r>
            <a:r>
              <a:rPr lang="en-US" sz="2300" dirty="0">
                <a:solidFill>
                  <a:prstClr val="black"/>
                </a:solidFill>
                <a:latin typeface="Arial"/>
              </a:rPr>
              <a:t> 7 </a:t>
            </a:r>
            <a:r>
              <a:rPr lang="en-US" sz="2300" dirty="0" err="1">
                <a:solidFill>
                  <a:prstClr val="black"/>
                </a:solidFill>
                <a:latin typeface="Arial"/>
              </a:rPr>
              <a:t>сараас</a:t>
            </a:r>
            <a:r>
              <a:rPr lang="en-US" sz="2300" dirty="0">
                <a:solidFill>
                  <a:prstClr val="black"/>
                </a:solidFill>
                <a:latin typeface="Arial"/>
              </a:rPr>
              <a:t> </a:t>
            </a:r>
            <a:r>
              <a:rPr lang="en-US" sz="2300" dirty="0" err="1">
                <a:solidFill>
                  <a:prstClr val="black"/>
                </a:solidFill>
                <a:latin typeface="Arial"/>
              </a:rPr>
              <a:t>эхлэн</a:t>
            </a:r>
            <a:r>
              <a:rPr lang="en-US" sz="2300" dirty="0">
                <a:solidFill>
                  <a:prstClr val="black"/>
                </a:solidFill>
                <a:latin typeface="Arial"/>
              </a:rPr>
              <a:t> “</a:t>
            </a:r>
            <a:r>
              <a:rPr lang="en-US" sz="2300" dirty="0" err="1">
                <a:solidFill>
                  <a:prstClr val="black"/>
                </a:solidFill>
                <a:latin typeface="Arial"/>
              </a:rPr>
              <a:t>Соёлын</a:t>
            </a:r>
            <a:r>
              <a:rPr lang="en-US" sz="2300" dirty="0">
                <a:solidFill>
                  <a:prstClr val="black"/>
                </a:solidFill>
                <a:latin typeface="Arial"/>
              </a:rPr>
              <a:t> </a:t>
            </a:r>
            <a:r>
              <a:rPr lang="en-US" sz="2300" dirty="0" err="1">
                <a:solidFill>
                  <a:prstClr val="black"/>
                </a:solidFill>
                <a:latin typeface="Arial"/>
              </a:rPr>
              <a:t>төв</a:t>
            </a:r>
            <a:r>
              <a:rPr lang="en-US" sz="2300" dirty="0">
                <a:solidFill>
                  <a:prstClr val="black"/>
                </a:solidFill>
                <a:latin typeface="Arial"/>
              </a:rPr>
              <a:t>”-д 50 </a:t>
            </a:r>
            <a:r>
              <a:rPr lang="en-US" sz="2300" dirty="0" err="1">
                <a:solidFill>
                  <a:prstClr val="black"/>
                </a:solidFill>
                <a:latin typeface="Arial"/>
              </a:rPr>
              <a:t>ортой</a:t>
            </a:r>
            <a:r>
              <a:rPr lang="en-US" sz="2300" dirty="0">
                <a:solidFill>
                  <a:prstClr val="black"/>
                </a:solidFill>
                <a:latin typeface="Arial"/>
              </a:rPr>
              <a:t> </a:t>
            </a:r>
            <a:r>
              <a:rPr lang="en-US" sz="2300" dirty="0" err="1">
                <a:solidFill>
                  <a:prstClr val="black"/>
                </a:solidFill>
                <a:latin typeface="Arial"/>
              </a:rPr>
              <a:t>улаан</a:t>
            </a:r>
            <a:r>
              <a:rPr lang="en-US" sz="2300" dirty="0">
                <a:solidFill>
                  <a:prstClr val="black"/>
                </a:solidFill>
                <a:latin typeface="Arial"/>
              </a:rPr>
              <a:t> </a:t>
            </a:r>
            <a:r>
              <a:rPr lang="en-US" sz="2300" dirty="0" err="1">
                <a:solidFill>
                  <a:prstClr val="black"/>
                </a:solidFill>
                <a:latin typeface="Arial"/>
              </a:rPr>
              <a:t>бүсийн</a:t>
            </a:r>
            <a:r>
              <a:rPr lang="en-US" sz="2300" dirty="0">
                <a:solidFill>
                  <a:prstClr val="black"/>
                </a:solidFill>
                <a:latin typeface="Arial"/>
              </a:rPr>
              <a:t> </a:t>
            </a:r>
            <a:r>
              <a:rPr lang="en-US" sz="2300" dirty="0" err="1">
                <a:solidFill>
                  <a:prstClr val="black"/>
                </a:solidFill>
                <a:latin typeface="Arial"/>
              </a:rPr>
              <a:t>эмнэлэг</a:t>
            </a:r>
            <a:r>
              <a:rPr lang="en-US" sz="2300" dirty="0">
                <a:solidFill>
                  <a:prstClr val="black"/>
                </a:solidFill>
                <a:latin typeface="Arial"/>
              </a:rPr>
              <a:t> </a:t>
            </a:r>
            <a:r>
              <a:rPr lang="en-US" sz="2300" dirty="0" err="1">
                <a:solidFill>
                  <a:prstClr val="black"/>
                </a:solidFill>
                <a:latin typeface="Arial"/>
              </a:rPr>
              <a:t>дэлгэж</a:t>
            </a:r>
            <a:r>
              <a:rPr lang="en-US" sz="2300" dirty="0">
                <a:solidFill>
                  <a:prstClr val="black"/>
                </a:solidFill>
                <a:latin typeface="Arial"/>
              </a:rPr>
              <a:t> </a:t>
            </a:r>
            <a:r>
              <a:rPr lang="en-US" sz="2300" dirty="0" err="1">
                <a:solidFill>
                  <a:prstClr val="black"/>
                </a:solidFill>
                <a:latin typeface="Arial"/>
              </a:rPr>
              <a:t>үйл</a:t>
            </a:r>
            <a:r>
              <a:rPr lang="en-US" sz="2300" dirty="0">
                <a:solidFill>
                  <a:prstClr val="black"/>
                </a:solidFill>
                <a:latin typeface="Arial"/>
              </a:rPr>
              <a:t> </a:t>
            </a:r>
            <a:r>
              <a:rPr lang="en-US" sz="2300" dirty="0" err="1">
                <a:solidFill>
                  <a:prstClr val="black"/>
                </a:solidFill>
                <a:latin typeface="Arial"/>
              </a:rPr>
              <a:t>ажиллагаа</a:t>
            </a:r>
            <a:r>
              <a:rPr lang="en-US" sz="2300" dirty="0">
                <a:solidFill>
                  <a:prstClr val="black"/>
                </a:solidFill>
                <a:latin typeface="Arial"/>
              </a:rPr>
              <a:t> </a:t>
            </a:r>
            <a:r>
              <a:rPr lang="en-US" sz="2300" dirty="0" err="1">
                <a:solidFill>
                  <a:prstClr val="black"/>
                </a:solidFill>
                <a:latin typeface="Arial"/>
              </a:rPr>
              <a:t>явуулсан</a:t>
            </a:r>
            <a:r>
              <a:rPr lang="en-US" sz="2300" dirty="0">
                <a:solidFill>
                  <a:prstClr val="black"/>
                </a:solidFill>
                <a:latin typeface="Arial"/>
              </a:rPr>
              <a:t>. </a:t>
            </a:r>
            <a:endParaRPr lang="mn-MN" sz="2300" dirty="0">
              <a:solidFill>
                <a:prstClr val="black"/>
              </a:solidFill>
              <a:latin typeface="Arial"/>
            </a:endParaRPr>
          </a:p>
          <a:p>
            <a:pPr marL="0" indent="0" algn="just">
              <a:buNone/>
            </a:pPr>
            <a:r>
              <a:rPr lang="mn-MN" sz="2300" dirty="0" smtClean="0">
                <a:effectLst/>
                <a:latin typeface="Arial"/>
                <a:ea typeface="Calibri"/>
              </a:rPr>
              <a:t>             </a:t>
            </a:r>
            <a:r>
              <a:rPr lang="en-US" sz="2300" dirty="0" err="1" smtClean="0">
                <a:effectLst/>
                <a:latin typeface="Arial"/>
                <a:ea typeface="Calibri"/>
              </a:rPr>
              <a:t>Суманд</a:t>
            </a:r>
            <a:r>
              <a:rPr lang="en-US" sz="2300" dirty="0" smtClean="0">
                <a:effectLst/>
                <a:latin typeface="Arial"/>
                <a:ea typeface="Calibri"/>
              </a:rPr>
              <a:t> 3 </a:t>
            </a:r>
            <a:r>
              <a:rPr lang="en-US" sz="2300" dirty="0" err="1" smtClean="0">
                <a:effectLst/>
                <a:latin typeface="Arial"/>
                <a:ea typeface="Calibri"/>
              </a:rPr>
              <a:t>сарын</a:t>
            </a:r>
            <a:r>
              <a:rPr lang="en-US" sz="2300" dirty="0" smtClean="0">
                <a:effectLst/>
                <a:latin typeface="Arial"/>
                <a:ea typeface="Calibri"/>
              </a:rPr>
              <a:t> 28нд </a:t>
            </a:r>
            <a:r>
              <a:rPr lang="en-US" sz="2300" dirty="0" err="1" smtClean="0">
                <a:effectLst/>
                <a:latin typeface="Arial"/>
                <a:ea typeface="Calibri"/>
              </a:rPr>
              <a:t>Ковид</a:t>
            </a:r>
            <a:r>
              <a:rPr lang="en-US" sz="2300" dirty="0" smtClean="0">
                <a:effectLst/>
                <a:latin typeface="Arial"/>
                <a:ea typeface="Calibri"/>
              </a:rPr>
              <a:t> -19 </a:t>
            </a:r>
            <a:r>
              <a:rPr lang="en-US" sz="2300" dirty="0" err="1" smtClean="0">
                <a:effectLst/>
                <a:latin typeface="Arial"/>
                <a:ea typeface="Calibri"/>
              </a:rPr>
              <a:t>халдварын</a:t>
            </a:r>
            <a:r>
              <a:rPr lang="en-US" sz="2300" dirty="0" smtClean="0">
                <a:effectLst/>
                <a:latin typeface="Arial"/>
                <a:ea typeface="Calibri"/>
              </a:rPr>
              <a:t> </a:t>
            </a:r>
            <a:r>
              <a:rPr lang="en-US" sz="2300" dirty="0" err="1" smtClean="0">
                <a:effectLst/>
                <a:latin typeface="Arial"/>
                <a:ea typeface="Calibri"/>
              </a:rPr>
              <a:t>анхны</a:t>
            </a:r>
            <a:r>
              <a:rPr lang="en-US" sz="2300" dirty="0" smtClean="0">
                <a:effectLst/>
                <a:latin typeface="Arial"/>
                <a:ea typeface="Calibri"/>
              </a:rPr>
              <a:t> </a:t>
            </a:r>
            <a:r>
              <a:rPr lang="en-US" sz="2300" dirty="0" err="1" smtClean="0">
                <a:effectLst/>
                <a:latin typeface="Arial"/>
                <a:ea typeface="Calibri"/>
              </a:rPr>
              <a:t>тохиолдол</a:t>
            </a:r>
            <a:r>
              <a:rPr lang="en-US" sz="2300" dirty="0" smtClean="0">
                <a:effectLst/>
                <a:latin typeface="Arial"/>
                <a:ea typeface="Calibri"/>
              </a:rPr>
              <a:t> </a:t>
            </a:r>
            <a:r>
              <a:rPr lang="en-US" sz="2300" dirty="0" err="1" smtClean="0">
                <a:effectLst/>
                <a:latin typeface="Arial"/>
                <a:ea typeface="Calibri"/>
              </a:rPr>
              <a:t>бүртгэгдэж</a:t>
            </a:r>
            <a:r>
              <a:rPr lang="en-US" sz="2300" dirty="0" smtClean="0">
                <a:effectLst/>
                <a:latin typeface="Arial"/>
                <a:ea typeface="Calibri"/>
              </a:rPr>
              <a:t> </a:t>
            </a:r>
            <a:r>
              <a:rPr lang="mn-MN" sz="2300" dirty="0" smtClean="0">
                <a:effectLst/>
                <a:latin typeface="Arial"/>
                <a:ea typeface="Calibri"/>
              </a:rPr>
              <a:t> </a:t>
            </a:r>
            <a:r>
              <a:rPr lang="mn-MN" sz="2300" dirty="0">
                <a:solidFill>
                  <a:prstClr val="black"/>
                </a:solidFill>
                <a:latin typeface="Arial"/>
              </a:rPr>
              <a:t> </a:t>
            </a:r>
            <a:r>
              <a:rPr lang="mn-MN" sz="2300" dirty="0" smtClean="0">
                <a:solidFill>
                  <a:prstClr val="black"/>
                </a:solidFill>
                <a:latin typeface="Arial"/>
              </a:rPr>
              <a:t>нийт </a:t>
            </a:r>
            <a:r>
              <a:rPr lang="mn-MN" sz="2300" dirty="0">
                <a:solidFill>
                  <a:prstClr val="black"/>
                </a:solidFill>
                <a:latin typeface="Arial"/>
              </a:rPr>
              <a:t>928 тохиолдол </a:t>
            </a:r>
            <a:r>
              <a:rPr lang="mn-MN" sz="2300" dirty="0" smtClean="0">
                <a:solidFill>
                  <a:prstClr val="black"/>
                </a:solidFill>
                <a:latin typeface="Arial"/>
              </a:rPr>
              <a:t>батлагдаж эмчлэгдсэн.  </a:t>
            </a:r>
            <a:endParaRPr lang="mn-MN" sz="2300" dirty="0">
              <a:latin typeface="Arial"/>
            </a:endParaRPr>
          </a:p>
          <a:p>
            <a:pPr marL="0" lvl="0" indent="0">
              <a:spcBef>
                <a:spcPts val="0"/>
              </a:spcBef>
              <a:buNone/>
            </a:pPr>
            <a:r>
              <a:rPr lang="mn-MN" sz="2300" dirty="0" smtClean="0">
                <a:solidFill>
                  <a:prstClr val="black"/>
                </a:solidFill>
                <a:latin typeface="Arial"/>
              </a:rPr>
              <a:t>	</a:t>
            </a:r>
            <a:endParaRPr lang="en-US" sz="2300" dirty="0"/>
          </a:p>
        </p:txBody>
      </p:sp>
      <p:sp>
        <p:nvSpPr>
          <p:cNvPr id="4" name="Rectangle 3"/>
          <p:cNvSpPr/>
          <p:nvPr/>
        </p:nvSpPr>
        <p:spPr>
          <a:xfrm>
            <a:off x="1143000" y="4038600"/>
            <a:ext cx="7696200" cy="369332"/>
          </a:xfrm>
          <a:prstGeom prst="rect">
            <a:avLst/>
          </a:prstGeom>
        </p:spPr>
        <p:txBody>
          <a:bodyPr wrap="square">
            <a:spAutoFit/>
          </a:bodyPr>
          <a:lstStyle/>
          <a:p>
            <a:r>
              <a:rPr lang="en-US" dirty="0" smtClean="0">
                <a:effectLst/>
                <a:latin typeface="Arial"/>
              </a:rPr>
              <a:t> </a:t>
            </a:r>
            <a:endParaRPr lang="en-US" dirty="0"/>
          </a:p>
        </p:txBody>
      </p:sp>
    </p:spTree>
    <p:extLst>
      <p:ext uri="{BB962C8B-B14F-4D97-AF65-F5344CB8AC3E}">
        <p14:creationId xmlns:p14="http://schemas.microsoft.com/office/powerpoint/2010/main" val="23287422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cer\Downloads\273243720_636561104264258_5500361647889723936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320842"/>
            <a:ext cx="7467600" cy="4648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4648200"/>
            <a:ext cx="8305800" cy="2057400"/>
          </a:xfrm>
        </p:spPr>
        <p:txBody>
          <a:bodyPr>
            <a:normAutofit/>
          </a:bodyPr>
          <a:lstStyle/>
          <a:p>
            <a:r>
              <a:rPr lang="en-US" sz="2000" dirty="0" smtClean="0">
                <a:latin typeface="Arial" pitchFamily="34" charset="0"/>
                <a:cs typeface="Arial" pitchFamily="34" charset="0"/>
              </a:rPr>
              <a:t>2021 </a:t>
            </a:r>
            <a:r>
              <a:rPr lang="mn-MN" sz="2000" dirty="0" smtClean="0">
                <a:latin typeface="Arial" pitchFamily="34" charset="0"/>
                <a:cs typeface="Arial" pitchFamily="34" charset="0"/>
              </a:rPr>
              <a:t>онд </a:t>
            </a:r>
            <a:r>
              <a:rPr lang="mn-MN" sz="2000" dirty="0">
                <a:latin typeface="Arial" pitchFamily="34" charset="0"/>
                <a:cs typeface="Arial" pitchFamily="34" charset="0"/>
              </a:rPr>
              <a:t> </a:t>
            </a:r>
            <a:r>
              <a:rPr lang="mn-MN" sz="2000" dirty="0" smtClean="0">
                <a:latin typeface="Arial" pitchFamily="34" charset="0"/>
                <a:cs typeface="Arial" pitchFamily="34" charset="0"/>
              </a:rPr>
              <a:t>506 557 700 Төсөвтэй /нэмэлт санхүүжилтээр 377 423 958 77/ -р их эмч 5, бага эмч 4, сувилагч 8, нэма 1, лаборант 1, бусад 7 ажилтантай нэм-ийн болон анхан шатны тусламж үйлчилгээг үзүүлэн ажиллаа</a:t>
            </a:r>
            <a:endParaRPr lang="en-US" sz="2000" dirty="0">
              <a:latin typeface="Arial" pitchFamily="34" charset="0"/>
              <a:cs typeface="Arial" pitchFamily="34" charset="0"/>
            </a:endParaRPr>
          </a:p>
        </p:txBody>
      </p:sp>
    </p:spTree>
    <p:extLst>
      <p:ext uri="{BB962C8B-B14F-4D97-AF65-F5344CB8AC3E}">
        <p14:creationId xmlns:p14="http://schemas.microsoft.com/office/powerpoint/2010/main" val="3071568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457200" y="533400"/>
          <a:ext cx="8153400" cy="5562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86842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685800"/>
            <a:ext cx="8686800" cy="914400"/>
          </a:xfrm>
        </p:spPr>
        <p:txBody>
          <a:bodyPr>
            <a:normAutofit fontScale="90000"/>
          </a:bodyPr>
          <a:lstStyle/>
          <a:p>
            <a:pPr lvl="0">
              <a:lnSpc>
                <a:spcPct val="115000"/>
              </a:lnSpc>
              <a:spcBef>
                <a:spcPts val="0"/>
              </a:spcBef>
              <a:spcAft>
                <a:spcPts val="1000"/>
              </a:spcAft>
            </a:pPr>
            <a:r>
              <a:rPr lang="mn-MN" sz="1800" b="1" cap="none" dirty="0">
                <a:solidFill>
                  <a:prstClr val="black"/>
                </a:solidFill>
                <a:effectLst/>
                <a:latin typeface="Arial"/>
                <a:ea typeface="Calibri"/>
                <a:cs typeface="Times New Roman"/>
              </a:rPr>
              <a:t>50 ортой эмнэлэг дэлгэсэн:</a:t>
            </a:r>
            <a:r>
              <a:rPr lang="en-US" sz="1600" b="1" cap="none" dirty="0">
                <a:solidFill>
                  <a:prstClr val="black"/>
                </a:solidFill>
                <a:effectLst/>
                <a:latin typeface="Calibri"/>
                <a:ea typeface="Calibri"/>
                <a:cs typeface="Times New Roman"/>
              </a:rPr>
              <a:t/>
            </a:r>
            <a:br>
              <a:rPr lang="en-US" sz="1600" b="1" cap="none" dirty="0">
                <a:solidFill>
                  <a:prstClr val="black"/>
                </a:solidFill>
                <a:effectLst/>
                <a:latin typeface="Calibri"/>
                <a:ea typeface="Calibri"/>
                <a:cs typeface="Times New Roman"/>
              </a:rPr>
            </a:br>
            <a:r>
              <a:rPr lang="mn-MN" sz="1800" b="1" cap="none" dirty="0">
                <a:solidFill>
                  <a:prstClr val="black"/>
                </a:solidFill>
                <a:effectLst/>
                <a:latin typeface="Arial"/>
                <a:ea typeface="Calibri"/>
                <a:cs typeface="Times New Roman"/>
              </a:rPr>
              <a:t>                -тохижилтонд 2 сая төгрөг зарцуулж  </a:t>
            </a:r>
            <a:r>
              <a:rPr lang="mn-MN" sz="1800" b="1" cap="none" dirty="0" smtClean="0">
                <a:solidFill>
                  <a:prstClr val="black"/>
                </a:solidFill>
                <a:effectLst/>
                <a:latin typeface="Arial"/>
                <a:ea typeface="Calibri"/>
                <a:cs typeface="Times New Roman"/>
              </a:rPr>
              <a:t>435 хүн </a:t>
            </a:r>
            <a:r>
              <a:rPr lang="mn-MN" sz="1800" b="1" cap="none" dirty="0">
                <a:solidFill>
                  <a:prstClr val="black"/>
                </a:solidFill>
                <a:effectLst/>
                <a:latin typeface="Arial"/>
                <a:ea typeface="Calibri"/>
                <a:cs typeface="Times New Roman"/>
              </a:rPr>
              <a:t>хэвтэн эмчлүүлсэн байна. </a:t>
            </a:r>
            <a:r>
              <a:rPr lang="en-US" sz="1600" b="1" cap="none" dirty="0">
                <a:solidFill>
                  <a:prstClr val="black"/>
                </a:solidFill>
                <a:effectLst/>
                <a:latin typeface="Calibri"/>
                <a:ea typeface="Calibri"/>
                <a:cs typeface="Times New Roman"/>
              </a:rPr>
              <a:t/>
            </a:r>
            <a:br>
              <a:rPr lang="en-US" sz="1600" b="1" cap="none" dirty="0">
                <a:solidFill>
                  <a:prstClr val="black"/>
                </a:solidFill>
                <a:effectLst/>
                <a:latin typeface="Calibri"/>
                <a:ea typeface="Calibri"/>
                <a:cs typeface="Times New Roman"/>
              </a:rPr>
            </a:br>
            <a:endParaRPr lang="en-US"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1676400"/>
            <a:ext cx="2809683"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2895600"/>
            <a:ext cx="2530475" cy="273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3962400"/>
            <a:ext cx="2994025" cy="272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32112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0" y="0"/>
          <a:ext cx="9372600" cy="6019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017481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457200" y="762000"/>
          <a:ext cx="8153400" cy="5334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299009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600200"/>
            <a:ext cx="2352062"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9415" y="2566736"/>
            <a:ext cx="2488331" cy="341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3585605"/>
            <a:ext cx="3617495" cy="3079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381000" y="304800"/>
            <a:ext cx="8153400" cy="1494768"/>
          </a:xfrm>
          <a:prstGeom prst="rect">
            <a:avLst/>
          </a:prstGeom>
        </p:spPr>
        <p:txBody>
          <a:bodyPr wrap="square">
            <a:spAutoFit/>
          </a:bodyPr>
          <a:lstStyle/>
          <a:p>
            <a:pPr lvl="0">
              <a:lnSpc>
                <a:spcPct val="115000"/>
              </a:lnSpc>
              <a:spcAft>
                <a:spcPts val="1000"/>
              </a:spcAft>
            </a:pPr>
            <a:r>
              <a:rPr lang="mn-MN" b="1" dirty="0">
                <a:solidFill>
                  <a:prstClr val="black"/>
                </a:solidFill>
                <a:latin typeface="Arial"/>
                <a:ea typeface="Calibri"/>
                <a:cs typeface="Times New Roman"/>
              </a:rPr>
              <a:t>Дархлаажуулалтанд </a:t>
            </a:r>
            <a:endParaRPr lang="en-US" sz="1600" b="1" dirty="0">
              <a:solidFill>
                <a:prstClr val="black"/>
              </a:solidFill>
              <a:latin typeface="Calibri"/>
              <a:ea typeface="Calibri"/>
              <a:cs typeface="Times New Roman"/>
            </a:endParaRPr>
          </a:p>
          <a:p>
            <a:pPr lvl="0">
              <a:lnSpc>
                <a:spcPct val="115000"/>
              </a:lnSpc>
            </a:pPr>
            <a:r>
              <a:rPr lang="mn-MN" b="1" dirty="0">
                <a:solidFill>
                  <a:prstClr val="black"/>
                </a:solidFill>
                <a:latin typeface="Arial"/>
                <a:ea typeface="Calibri"/>
                <a:cs typeface="Times New Roman"/>
              </a:rPr>
              <a:t>                      - </a:t>
            </a:r>
            <a:r>
              <a:rPr lang="en-US" b="1" dirty="0">
                <a:solidFill>
                  <a:prstClr val="black"/>
                </a:solidFill>
                <a:latin typeface="Arial"/>
                <a:ea typeface="Calibri"/>
                <a:cs typeface="Times New Roman"/>
              </a:rPr>
              <a:t>I </a:t>
            </a:r>
            <a:r>
              <a:rPr lang="mn-MN" b="1" dirty="0">
                <a:solidFill>
                  <a:prstClr val="black"/>
                </a:solidFill>
                <a:latin typeface="Arial"/>
                <a:ea typeface="Calibri"/>
                <a:cs typeface="Times New Roman"/>
              </a:rPr>
              <a:t>тун 92%</a:t>
            </a:r>
            <a:endParaRPr lang="en-US" sz="1600" b="1" dirty="0">
              <a:solidFill>
                <a:prstClr val="black"/>
              </a:solidFill>
              <a:latin typeface="Calibri"/>
              <a:ea typeface="Calibri"/>
              <a:cs typeface="Times New Roman"/>
            </a:endParaRPr>
          </a:p>
          <a:p>
            <a:pPr lvl="0">
              <a:lnSpc>
                <a:spcPct val="115000"/>
              </a:lnSpc>
            </a:pPr>
            <a:r>
              <a:rPr lang="mn-MN" b="1" dirty="0">
                <a:solidFill>
                  <a:prstClr val="black"/>
                </a:solidFill>
                <a:latin typeface="Arial"/>
                <a:ea typeface="Calibri"/>
                <a:cs typeface="Times New Roman"/>
              </a:rPr>
              <a:t>                      - </a:t>
            </a:r>
            <a:r>
              <a:rPr lang="en-US" b="1" dirty="0">
                <a:solidFill>
                  <a:prstClr val="black"/>
                </a:solidFill>
                <a:latin typeface="Arial"/>
                <a:ea typeface="Calibri"/>
                <a:cs typeface="Times New Roman"/>
              </a:rPr>
              <a:t>II</a:t>
            </a:r>
            <a:r>
              <a:rPr lang="mn-MN" b="1" dirty="0">
                <a:solidFill>
                  <a:prstClr val="black"/>
                </a:solidFill>
                <a:latin typeface="Arial"/>
                <a:ea typeface="Calibri"/>
                <a:cs typeface="Times New Roman"/>
              </a:rPr>
              <a:t> тун 86%</a:t>
            </a:r>
            <a:endParaRPr lang="mn-MN" sz="1600" b="1" dirty="0">
              <a:solidFill>
                <a:prstClr val="black"/>
              </a:solidFill>
              <a:latin typeface="Calibri"/>
              <a:ea typeface="Calibri"/>
              <a:cs typeface="Times New Roman"/>
            </a:endParaRPr>
          </a:p>
          <a:p>
            <a:pPr lvl="0">
              <a:lnSpc>
                <a:spcPct val="115000"/>
              </a:lnSpc>
            </a:pPr>
            <a:r>
              <a:rPr lang="mn-MN" sz="1600" b="1" dirty="0">
                <a:solidFill>
                  <a:prstClr val="black"/>
                </a:solidFill>
                <a:latin typeface="Calibri"/>
                <a:ea typeface="Calibri"/>
                <a:cs typeface="Times New Roman"/>
              </a:rPr>
              <a:t>                              - </a:t>
            </a:r>
            <a:r>
              <a:rPr lang="en-US" b="1" dirty="0">
                <a:solidFill>
                  <a:prstClr val="black"/>
                </a:solidFill>
                <a:latin typeface="Arial"/>
                <a:ea typeface="Calibri"/>
                <a:cs typeface="Times New Roman"/>
              </a:rPr>
              <a:t>III</a:t>
            </a:r>
            <a:r>
              <a:rPr lang="mn-MN" b="1" dirty="0">
                <a:solidFill>
                  <a:prstClr val="black"/>
                </a:solidFill>
                <a:latin typeface="Arial"/>
                <a:ea typeface="Calibri"/>
                <a:cs typeface="Times New Roman"/>
              </a:rPr>
              <a:t> тун </a:t>
            </a:r>
            <a:r>
              <a:rPr lang="mn-MN" b="1" dirty="0" smtClean="0">
                <a:solidFill>
                  <a:prstClr val="black"/>
                </a:solidFill>
                <a:latin typeface="Arial"/>
                <a:ea typeface="Calibri"/>
                <a:cs typeface="Times New Roman"/>
              </a:rPr>
              <a:t>51,</a:t>
            </a:r>
            <a:r>
              <a:rPr lang="en-US" b="1" dirty="0" smtClean="0">
                <a:solidFill>
                  <a:prstClr val="black"/>
                </a:solidFill>
                <a:latin typeface="Arial"/>
                <a:ea typeface="Calibri"/>
                <a:cs typeface="Times New Roman"/>
              </a:rPr>
              <a:t>2</a:t>
            </a:r>
            <a:r>
              <a:rPr lang="mn-MN" b="1" dirty="0" smtClean="0">
                <a:solidFill>
                  <a:prstClr val="black"/>
                </a:solidFill>
                <a:latin typeface="Arial"/>
                <a:ea typeface="Calibri"/>
                <a:cs typeface="Times New Roman"/>
              </a:rPr>
              <a:t>% </a:t>
            </a:r>
            <a:r>
              <a:rPr lang="mn-MN" b="1" dirty="0">
                <a:solidFill>
                  <a:prstClr val="black"/>
                </a:solidFill>
                <a:latin typeface="Arial"/>
                <a:ea typeface="Calibri"/>
                <a:cs typeface="Times New Roman"/>
              </a:rPr>
              <a:t>-тай хамрагдаад байна. </a:t>
            </a:r>
            <a:endParaRPr lang="en-US" sz="1600" b="1" dirty="0">
              <a:solidFill>
                <a:prstClr val="black"/>
              </a:solidFill>
              <a:latin typeface="Calibri"/>
              <a:ea typeface="Calibri"/>
              <a:cs typeface="Times New Roman"/>
            </a:endParaRPr>
          </a:p>
        </p:txBody>
      </p:sp>
    </p:spTree>
    <p:extLst>
      <p:ext uri="{BB962C8B-B14F-4D97-AF65-F5344CB8AC3E}">
        <p14:creationId xmlns:p14="http://schemas.microsoft.com/office/powerpoint/2010/main" val="9560393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295400"/>
            <a:ext cx="8534400" cy="4953000"/>
          </a:xfrm>
        </p:spPr>
        <p:txBody>
          <a:bodyPr>
            <a:normAutofit fontScale="90000"/>
          </a:bodyPr>
          <a:lstStyle/>
          <a:p>
            <a:r>
              <a:rPr lang="mn-MN" sz="3600" dirty="0" smtClean="0"/>
              <a:t>	</a:t>
            </a:r>
            <a:r>
              <a:rPr lang="mn-MN" sz="3100" dirty="0" smtClean="0">
                <a:latin typeface="Arial" pitchFamily="34" charset="0"/>
                <a:cs typeface="Arial" pitchFamily="34" charset="0"/>
              </a:rPr>
              <a:t>2021 онд Эрүүл мэндийн даатгалын сангаас  Ковид -19 халдварын эмчилгээний төлбөр </a:t>
            </a:r>
            <a:r>
              <a:rPr lang="mn-MN" sz="3100" b="1" dirty="0" smtClean="0">
                <a:latin typeface="Arial" pitchFamily="34" charset="0"/>
                <a:cs typeface="Arial" pitchFamily="34" charset="0"/>
              </a:rPr>
              <a:t>399.060.000 </a:t>
            </a:r>
            <a:r>
              <a:rPr lang="mn-MN" sz="3100" dirty="0" smtClean="0">
                <a:latin typeface="Arial" pitchFamily="34" charset="0"/>
                <a:cs typeface="Arial" pitchFamily="34" charset="0"/>
              </a:rPr>
              <a:t>төгрөг нэхэмжилсэнээс</a:t>
            </a:r>
            <a:r>
              <a:rPr lang="mn-MN" sz="3100" b="1" dirty="0" smtClean="0">
                <a:latin typeface="Arial" pitchFamily="34" charset="0"/>
                <a:cs typeface="Arial" pitchFamily="34" charset="0"/>
              </a:rPr>
              <a:t> 306.966.000 </a:t>
            </a:r>
            <a:r>
              <a:rPr lang="mn-MN" sz="3100" dirty="0" smtClean="0">
                <a:latin typeface="Arial" pitchFamily="34" charset="0"/>
                <a:cs typeface="Arial" pitchFamily="34" charset="0"/>
              </a:rPr>
              <a:t>төгрөг буюу </a:t>
            </a:r>
            <a:r>
              <a:rPr lang="mn-MN" sz="3100" b="1" dirty="0" smtClean="0">
                <a:latin typeface="Arial" pitchFamily="34" charset="0"/>
                <a:cs typeface="Arial" pitchFamily="34" charset="0"/>
              </a:rPr>
              <a:t>76,9% </a:t>
            </a:r>
            <a:r>
              <a:rPr lang="mn-MN" sz="3100" dirty="0" smtClean="0">
                <a:latin typeface="Arial" pitchFamily="34" charset="0"/>
                <a:cs typeface="Arial" pitchFamily="34" charset="0"/>
              </a:rPr>
              <a:t>-ийн санхүүжилт ирсэн . </a:t>
            </a:r>
            <a:br>
              <a:rPr lang="mn-MN" sz="3100" dirty="0" smtClean="0">
                <a:latin typeface="Arial" pitchFamily="34" charset="0"/>
                <a:cs typeface="Arial" pitchFamily="34" charset="0"/>
              </a:rPr>
            </a:br>
            <a:r>
              <a:rPr lang="mn-MN" sz="3100" dirty="0" smtClean="0">
                <a:latin typeface="Arial" pitchFamily="34" charset="0"/>
                <a:cs typeface="Arial" pitchFamily="34" charset="0"/>
              </a:rPr>
              <a:t>         /2021 онд гэрийн багцаар эмчилсэн 240 хүний эмчилгээний зардал шивэгдэх боломжгүй болсон тул 38 400 000 төгрөг нэхэмжлэгдээгүй/ </a:t>
            </a:r>
            <a:br>
              <a:rPr lang="mn-MN" sz="3100" dirty="0" smtClean="0">
                <a:latin typeface="Arial" pitchFamily="34" charset="0"/>
                <a:cs typeface="Arial" pitchFamily="34" charset="0"/>
              </a:rPr>
            </a:br>
            <a:r>
              <a:rPr lang="en-US" sz="3100" dirty="0" smtClean="0">
                <a:latin typeface="Arial" pitchFamily="34" charset="0"/>
                <a:cs typeface="Arial" pitchFamily="34" charset="0"/>
              </a:rPr>
              <a:t/>
            </a:r>
            <a:br>
              <a:rPr lang="en-US" sz="3100" dirty="0" smtClean="0">
                <a:latin typeface="Arial" pitchFamily="34" charset="0"/>
                <a:cs typeface="Arial" pitchFamily="34" charset="0"/>
              </a:rPr>
            </a:br>
            <a:endParaRPr lang="en-US" sz="3100" dirty="0">
              <a:latin typeface="Arial" pitchFamily="34" charset="0"/>
              <a:cs typeface="Arial" pitchFamily="34" charset="0"/>
            </a:endParaRPr>
          </a:p>
        </p:txBody>
      </p:sp>
    </p:spTree>
    <p:extLst>
      <p:ext uri="{BB962C8B-B14F-4D97-AF65-F5344CB8AC3E}">
        <p14:creationId xmlns:p14="http://schemas.microsoft.com/office/powerpoint/2010/main" val="3846517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381000" y="609600"/>
          <a:ext cx="8381999" cy="58673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329696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179512" y="0"/>
          <a:ext cx="8602735" cy="64533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392825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179512" y="0"/>
          <a:ext cx="8784976" cy="65253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474879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1143000" y="381000"/>
            <a:ext cx="7391400" cy="707886"/>
          </a:xfrm>
          <a:prstGeom prst="rect">
            <a:avLst/>
          </a:prstGeom>
        </p:spPr>
        <p:txBody>
          <a:bodyPr wrap="square">
            <a:spAutoFit/>
          </a:bodyPr>
          <a:lstStyle/>
          <a:p>
            <a:pPr indent="457200" algn="ctr"/>
            <a:r>
              <a:rPr lang="mn-MN" sz="2000" b="1" dirty="0">
                <a:solidFill>
                  <a:prstClr val="black"/>
                </a:solidFill>
                <a:latin typeface="Arial"/>
              </a:rPr>
              <a:t>Хамгаалах хувцас, ариутгал, оношлуур, эм тарианы </a:t>
            </a:r>
            <a:endParaRPr lang="en-US" sz="2000" b="1" dirty="0">
              <a:solidFill>
                <a:prstClr val="black"/>
              </a:solidFill>
            </a:endParaRPr>
          </a:p>
          <a:p>
            <a:pPr indent="457200" algn="ctr"/>
            <a:r>
              <a:rPr lang="mn-MN" sz="2000" b="1" dirty="0">
                <a:solidFill>
                  <a:prstClr val="black"/>
                </a:solidFill>
                <a:latin typeface="Arial"/>
              </a:rPr>
              <a:t>зарцуулсан зардал       / ЭМТ төсөв /</a:t>
            </a:r>
            <a:endParaRPr lang="en-US" sz="2000" b="1" dirty="0">
              <a:solidFill>
                <a:prstClr val="black"/>
              </a:solidFill>
            </a:endParaRPr>
          </a:p>
        </p:txBody>
      </p:sp>
      <p:graphicFrame>
        <p:nvGraphicFramePr>
          <p:cNvPr id="6" name="Chart 5"/>
          <p:cNvGraphicFramePr/>
          <p:nvPr>
            <p:extLst>
              <p:ext uri="{D42A27DB-BD31-4B8C-83A1-F6EECF244321}">
                <p14:modId xmlns:p14="http://schemas.microsoft.com/office/powerpoint/2010/main" val="1544599112"/>
              </p:ext>
            </p:extLst>
          </p:nvPr>
        </p:nvGraphicFramePr>
        <p:xfrm>
          <a:off x="228600" y="1600200"/>
          <a:ext cx="8686800" cy="4953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831468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251520" y="1700808"/>
            <a:ext cx="8686800" cy="2160240"/>
          </a:xfrm>
          <a:prstGeom prst="rect">
            <a:avLst/>
          </a:prstGeom>
        </p:spPr>
        <p:txBody>
          <a:bodyPr/>
          <a:lstStyle/>
          <a:p>
            <a:pPr marL="342900" indent="-342900" algn="ctr">
              <a:spcBef>
                <a:spcPct val="20000"/>
              </a:spcBef>
              <a:buClr>
                <a:srgbClr val="F0A22E"/>
              </a:buClr>
              <a:buSzPct val="70000"/>
              <a:buFont typeface="Wingdings 2"/>
              <a:buNone/>
              <a:defRPr/>
            </a:pPr>
            <a:r>
              <a:rPr lang="mn-MN" sz="6000" dirty="0" smtClean="0">
                <a:solidFill>
                  <a:srgbClr val="4E3B30"/>
                </a:solidFill>
              </a:rPr>
              <a:t>Хүн амын эрүүл мэндийн  үзүүлэлт </a:t>
            </a:r>
            <a:endParaRPr lang="en-US" sz="6000" dirty="0">
              <a:solidFill>
                <a:srgbClr val="4E3B30"/>
              </a:solidFill>
            </a:endParaRPr>
          </a:p>
        </p:txBody>
      </p:sp>
    </p:spTree>
    <p:extLst>
      <p:ext uri="{BB962C8B-B14F-4D97-AF65-F5344CB8AC3E}">
        <p14:creationId xmlns:p14="http://schemas.microsoft.com/office/powerpoint/2010/main" val="6867381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1752" y="2362200"/>
            <a:ext cx="8686800" cy="838200"/>
          </a:xfrm>
        </p:spPr>
        <p:txBody>
          <a:bodyPr>
            <a:noAutofit/>
          </a:bodyPr>
          <a:lstStyle/>
          <a:p>
            <a:pPr algn="ctr"/>
            <a:r>
              <a:rPr lang="mn-MN" dirty="0" smtClean="0">
                <a:latin typeface="Arial" pitchFamily="34" charset="0"/>
                <a:cs typeface="Arial" pitchFamily="34" charset="0"/>
              </a:rPr>
              <a:t>Хөрөнгө оруулалт, шинэлэг ажлуудаас </a:t>
            </a:r>
            <a:endParaRPr lang="en-US" dirty="0">
              <a:latin typeface="Arial" pitchFamily="34" charset="0"/>
              <a:cs typeface="Arial" pitchFamily="34" charset="0"/>
            </a:endParaRPr>
          </a:p>
        </p:txBody>
      </p:sp>
    </p:spTree>
    <p:extLst>
      <p:ext uri="{BB962C8B-B14F-4D97-AF65-F5344CB8AC3E}">
        <p14:creationId xmlns:p14="http://schemas.microsoft.com/office/powerpoint/2010/main" val="11631216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457200"/>
            <a:ext cx="8686800" cy="762000"/>
          </a:xfrm>
        </p:spPr>
        <p:txBody>
          <a:bodyPr>
            <a:noAutofit/>
          </a:bodyPr>
          <a:lstStyle/>
          <a:p>
            <a:pPr lvl="0">
              <a:spcBef>
                <a:spcPts val="0"/>
              </a:spcBef>
            </a:pPr>
            <a:r>
              <a:rPr lang="mn-MN" sz="2400" b="1" cap="none" dirty="0">
                <a:solidFill>
                  <a:srgbClr val="002060"/>
                </a:solidFill>
                <a:effectLst/>
                <a:latin typeface="Arial"/>
                <a:ea typeface="Calibri"/>
                <a:cs typeface="+mn-cs"/>
              </a:rPr>
              <a:t>Рентген аппарат –МУЗГ цөмийн энергийн комисс </a:t>
            </a:r>
            <a:r>
              <a:rPr lang="en-US" sz="2400" b="1" cap="none" dirty="0">
                <a:solidFill>
                  <a:srgbClr val="002060"/>
                </a:solidFill>
                <a:effectLst/>
                <a:latin typeface="Franklin Gothic Book"/>
                <a:ea typeface="+mn-ea"/>
                <a:cs typeface="+mn-cs"/>
              </a:rPr>
              <a:t/>
            </a:r>
            <a:br>
              <a:rPr lang="en-US" sz="2400" b="1" cap="none" dirty="0">
                <a:solidFill>
                  <a:srgbClr val="002060"/>
                </a:solidFill>
                <a:effectLst/>
                <a:latin typeface="Franklin Gothic Book"/>
                <a:ea typeface="+mn-ea"/>
                <a:cs typeface="+mn-cs"/>
              </a:rPr>
            </a:br>
            <a:r>
              <a:rPr lang="mn-MN" sz="2400" b="1" cap="none" dirty="0" smtClean="0">
                <a:solidFill>
                  <a:srgbClr val="002060"/>
                </a:solidFill>
                <a:effectLst/>
                <a:latin typeface="Franklin Gothic Book"/>
                <a:ea typeface="+mn-ea"/>
                <a:cs typeface="+mn-cs"/>
              </a:rPr>
              <a:t>/6700 евро/          /28 хүнд/</a:t>
            </a:r>
            <a:endParaRPr lang="en-US" sz="44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1524000"/>
            <a:ext cx="41148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2842" y="1524000"/>
            <a:ext cx="3655808"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05126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1066800"/>
          </a:xfrm>
        </p:spPr>
        <p:txBody>
          <a:bodyPr>
            <a:normAutofit fontScale="90000"/>
          </a:bodyPr>
          <a:lstStyle/>
          <a:p>
            <a:pPr lvl="0">
              <a:lnSpc>
                <a:spcPct val="115000"/>
              </a:lnSpc>
              <a:spcBef>
                <a:spcPts val="0"/>
              </a:spcBef>
              <a:spcAft>
                <a:spcPts val="1000"/>
              </a:spcAft>
            </a:pPr>
            <a:r>
              <a:rPr lang="mn-MN" sz="1800" b="1" i="1" cap="none" dirty="0" smtClean="0">
                <a:solidFill>
                  <a:schemeClr val="tx1"/>
                </a:solidFill>
                <a:effectLst/>
                <a:latin typeface="Arial"/>
                <a:ea typeface="Calibri"/>
                <a:cs typeface="Times New Roman"/>
              </a:rPr>
              <a:t>1. ЭМЯамны төсөвөөр 3х1,900,000</a:t>
            </a:r>
            <a:r>
              <a:rPr lang="en-US" sz="1800" b="1" i="1" cap="none" dirty="0" smtClean="0">
                <a:solidFill>
                  <a:schemeClr val="tx1"/>
                </a:solidFill>
                <a:effectLst/>
                <a:latin typeface="Arial"/>
                <a:ea typeface="Calibri"/>
                <a:cs typeface="Times New Roman"/>
              </a:rPr>
              <a:t>=</a:t>
            </a:r>
            <a:r>
              <a:rPr lang="mn-MN" sz="1800" b="1" i="1" cap="none" dirty="0">
                <a:solidFill>
                  <a:schemeClr val="tx1"/>
                </a:solidFill>
                <a:effectLst/>
                <a:latin typeface="Arial"/>
                <a:ea typeface="Calibri"/>
                <a:cs typeface="Times New Roman"/>
              </a:rPr>
              <a:t> </a:t>
            </a:r>
            <a:r>
              <a:rPr lang="mn-MN" sz="1800" b="1" i="1" cap="none" dirty="0" smtClean="0">
                <a:solidFill>
                  <a:schemeClr val="tx1"/>
                </a:solidFill>
                <a:effectLst/>
                <a:latin typeface="Arial"/>
                <a:ea typeface="Calibri"/>
                <a:cs typeface="Times New Roman"/>
              </a:rPr>
              <a:t>5.700.000 төгрөг </a:t>
            </a:r>
            <a:br>
              <a:rPr lang="mn-MN" sz="1800" b="1" i="1" cap="none" dirty="0" smtClean="0">
                <a:solidFill>
                  <a:schemeClr val="tx1"/>
                </a:solidFill>
                <a:effectLst/>
                <a:latin typeface="Arial"/>
                <a:ea typeface="Calibri"/>
                <a:cs typeface="Times New Roman"/>
              </a:rPr>
            </a:br>
            <a:r>
              <a:rPr lang="mn-MN" sz="1800" b="1" i="1" cap="none" dirty="0" smtClean="0">
                <a:solidFill>
                  <a:schemeClr val="tx1"/>
                </a:solidFill>
                <a:effectLst/>
                <a:latin typeface="Arial"/>
                <a:ea typeface="Calibri"/>
                <a:cs typeface="Times New Roman"/>
              </a:rPr>
              <a:t>2. ЭМТөвийн төсөвөөр 3х</a:t>
            </a:r>
            <a:r>
              <a:rPr lang="mn-MN" sz="1800" b="1" i="1" cap="none" dirty="0">
                <a:solidFill>
                  <a:schemeClr val="tx1"/>
                </a:solidFill>
                <a:effectLst/>
                <a:latin typeface="Arial"/>
                <a:ea typeface="Calibri"/>
                <a:cs typeface="Times New Roman"/>
              </a:rPr>
              <a:t> </a:t>
            </a:r>
            <a:r>
              <a:rPr lang="mn-MN" sz="1800" b="1" i="1" cap="none" dirty="0" smtClean="0">
                <a:solidFill>
                  <a:schemeClr val="tx1"/>
                </a:solidFill>
                <a:effectLst/>
                <a:latin typeface="Arial"/>
                <a:ea typeface="Calibri"/>
                <a:cs typeface="Times New Roman"/>
              </a:rPr>
              <a:t>833,333 </a:t>
            </a:r>
            <a:r>
              <a:rPr lang="en-US" sz="1800" b="1" i="1" cap="none" dirty="0" smtClean="0">
                <a:solidFill>
                  <a:schemeClr val="tx1"/>
                </a:solidFill>
                <a:effectLst/>
                <a:latin typeface="Arial"/>
                <a:ea typeface="Calibri"/>
                <a:cs typeface="Times New Roman"/>
              </a:rPr>
              <a:t>=</a:t>
            </a:r>
            <a:r>
              <a:rPr lang="mn-MN" sz="1800" b="1" i="1" cap="none" dirty="0" smtClean="0">
                <a:solidFill>
                  <a:schemeClr val="tx1"/>
                </a:solidFill>
                <a:effectLst/>
                <a:latin typeface="Arial"/>
                <a:ea typeface="Calibri"/>
                <a:cs typeface="Times New Roman"/>
              </a:rPr>
              <a:t>2,500,000, 1х2,100.000 төгрөгөөр авч үйл ажиллагаандаа хэрэглэж байна.</a:t>
            </a:r>
            <a:r>
              <a:rPr lang="en-US" sz="1600" b="1" i="1" cap="none" dirty="0">
                <a:solidFill>
                  <a:schemeClr val="tx1"/>
                </a:solidFill>
                <a:effectLst/>
                <a:latin typeface="Calibri"/>
                <a:ea typeface="Calibri"/>
                <a:cs typeface="Times New Roman"/>
              </a:rPr>
              <a:t/>
            </a:r>
            <a:br>
              <a:rPr lang="en-US" sz="1600" b="1" i="1" cap="none" dirty="0">
                <a:solidFill>
                  <a:schemeClr val="tx1"/>
                </a:solidFill>
                <a:effectLst/>
                <a:latin typeface="Calibri"/>
                <a:ea typeface="Calibri"/>
                <a:cs typeface="Times New Roman"/>
              </a:rPr>
            </a:br>
            <a:endParaRPr lang="en-US" b="1" i="1" dirty="0">
              <a:solidFill>
                <a:schemeClr val="tx1"/>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0293" y="1361473"/>
            <a:ext cx="2530023" cy="2296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4717" y="1398086"/>
            <a:ext cx="2646718" cy="2259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8342" y="1361473"/>
            <a:ext cx="2438233" cy="2296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1750" y="4353795"/>
            <a:ext cx="2060450" cy="1738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67000" y="4353794"/>
            <a:ext cx="1887366" cy="1738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descr="C:\Users\Acer\Desktop\зураг\255333803_1049067599279712_4822296256372418647_n.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10166"/>
          <a:stretch/>
        </p:blipFill>
        <p:spPr bwMode="auto">
          <a:xfrm>
            <a:off x="4876800" y="4353794"/>
            <a:ext cx="1752600" cy="173873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Acer\Desktop\зураг одоо\274316449_260856626224898_5282517380249559507_n.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4117" r="14347"/>
          <a:stretch/>
        </p:blipFill>
        <p:spPr bwMode="auto">
          <a:xfrm>
            <a:off x="6973933" y="4353794"/>
            <a:ext cx="1941467" cy="1738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6705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sz="1800" cap="none" dirty="0">
                <a:solidFill>
                  <a:prstClr val="black"/>
                </a:solidFill>
                <a:effectLst/>
                <a:latin typeface="Arial"/>
                <a:ea typeface="Calibri"/>
                <a:cs typeface="Times New Roman"/>
              </a:rPr>
              <a:t> </a:t>
            </a:r>
            <a:r>
              <a:rPr lang="mn-MN" sz="2000" cap="none" dirty="0">
                <a:solidFill>
                  <a:prstClr val="black"/>
                </a:solidFill>
                <a:effectLst/>
                <a:latin typeface="Arial"/>
                <a:ea typeface="Calibri"/>
                <a:cs typeface="Times New Roman"/>
              </a:rPr>
              <a:t>Мананцар үүсгэгч хаалга 2 сая /хандив/ </a:t>
            </a:r>
            <a:r>
              <a:rPr lang="mn-MN" sz="2000" cap="none" dirty="0" smtClean="0">
                <a:solidFill>
                  <a:prstClr val="black"/>
                </a:solidFill>
                <a:effectLst/>
                <a:latin typeface="Arial"/>
                <a:ea typeface="Calibri"/>
                <a:cs typeface="Times New Roman"/>
              </a:rPr>
              <a:t>суурилуулж, мананцар үүсгэгч, автомаксыг  нэмж  авч  </a:t>
            </a:r>
            <a:r>
              <a:rPr lang="mn-MN" sz="2000" cap="none" dirty="0">
                <a:solidFill>
                  <a:prstClr val="black"/>
                </a:solidFill>
                <a:effectLst/>
                <a:latin typeface="Arial"/>
                <a:ea typeface="Calibri"/>
                <a:cs typeface="Times New Roman"/>
              </a:rPr>
              <a:t>үйл ажиллагаандаа хэрэглэж байна.  </a:t>
            </a:r>
            <a:endParaRPr lang="en-US" sz="4000" dirty="0"/>
          </a:p>
        </p:txBody>
      </p:sp>
      <p:pic>
        <p:nvPicPr>
          <p:cNvPr id="4"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295400"/>
            <a:ext cx="4269908"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C:\Users\Acer\Desktop\зураг одоо\272786105_487042059726808_6990362619944004739_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87581" y="1295400"/>
            <a:ext cx="3257350" cy="24424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79560" y="4545328"/>
            <a:ext cx="3039969" cy="2281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28946" y="3429000"/>
            <a:ext cx="1912702" cy="2257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94011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1371600"/>
          </a:xfrm>
        </p:spPr>
        <p:txBody>
          <a:bodyPr>
            <a:normAutofit fontScale="90000"/>
          </a:bodyPr>
          <a:lstStyle/>
          <a:p>
            <a:pPr lvl="0">
              <a:lnSpc>
                <a:spcPct val="115000"/>
              </a:lnSpc>
              <a:spcBef>
                <a:spcPts val="0"/>
              </a:spcBef>
              <a:spcAft>
                <a:spcPts val="1000"/>
              </a:spcAft>
            </a:pPr>
            <a:r>
              <a:rPr lang="en-US" sz="2400" cap="none" dirty="0">
                <a:solidFill>
                  <a:prstClr val="black"/>
                </a:solidFill>
                <a:effectLst/>
                <a:latin typeface="Arial"/>
                <a:ea typeface="Calibri"/>
                <a:cs typeface="Times New Roman"/>
              </a:rPr>
              <a:t>2021 </a:t>
            </a:r>
            <a:r>
              <a:rPr lang="mn-MN" sz="2400" cap="none" dirty="0">
                <a:solidFill>
                  <a:prstClr val="black"/>
                </a:solidFill>
                <a:effectLst/>
                <a:latin typeface="Arial"/>
                <a:ea typeface="Calibri"/>
                <a:cs typeface="Times New Roman"/>
              </a:rPr>
              <a:t> оны 9 сард  Аймгийн засаг даргын нөөцөөс ЭМТөвд өгсөн 10 сая төгрөгний үнэтэй Мобайл технологийг үйл ажиллагаандаа хэрэглэж байна. </a:t>
            </a:r>
            <a:r>
              <a:rPr lang="mn-MN" sz="2400" cap="none" dirty="0" smtClean="0">
                <a:solidFill>
                  <a:prstClr val="black"/>
                </a:solidFill>
                <a:effectLst/>
                <a:latin typeface="Arial"/>
                <a:ea typeface="Calibri"/>
                <a:cs typeface="Times New Roman"/>
              </a:rPr>
              <a:t>/ 17 хүнд/ </a:t>
            </a:r>
            <a:r>
              <a:rPr lang="en-US" sz="2000" cap="none" dirty="0">
                <a:solidFill>
                  <a:prstClr val="black"/>
                </a:solidFill>
                <a:effectLst/>
                <a:latin typeface="Calibri"/>
                <a:ea typeface="Calibri"/>
                <a:cs typeface="Times New Roman"/>
              </a:rPr>
              <a:t/>
            </a:r>
            <a:br>
              <a:rPr lang="en-US" sz="2000" cap="none" dirty="0">
                <a:solidFill>
                  <a:prstClr val="black"/>
                </a:solidFill>
                <a:effectLst/>
                <a:latin typeface="Calibri"/>
                <a:ea typeface="Calibri"/>
                <a:cs typeface="Times New Roman"/>
              </a:rPr>
            </a:br>
            <a:endParaRPr lang="en-US"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14800" y="2514600"/>
            <a:ext cx="464820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524000"/>
            <a:ext cx="4038600" cy="3952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137660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533400"/>
          </a:xfrm>
        </p:spPr>
        <p:txBody>
          <a:bodyPr>
            <a:noAutofit/>
          </a:bodyPr>
          <a:lstStyle/>
          <a:p>
            <a:r>
              <a:rPr lang="mn-MN" sz="1800" dirty="0" smtClean="0">
                <a:latin typeface="Arial" pitchFamily="34" charset="0"/>
                <a:cs typeface="Arial" pitchFamily="34" charset="0"/>
              </a:rPr>
              <a:t>эмтӨВД 8 ХҮЧИЛТӨРӨГЧ ӨТГӨРҮҮЛЭГЧ АППАРАТ АЖИЛЛАЖ БАЙНА. </a:t>
            </a:r>
            <a:br>
              <a:rPr lang="mn-MN" sz="1800" dirty="0" smtClean="0">
                <a:latin typeface="Arial" pitchFamily="34" charset="0"/>
                <a:cs typeface="Arial" pitchFamily="34" charset="0"/>
              </a:rPr>
            </a:br>
            <a:r>
              <a:rPr lang="mn-MN" sz="1800" dirty="0" smtClean="0">
                <a:latin typeface="Arial" pitchFamily="34" charset="0"/>
                <a:cs typeface="Arial" pitchFamily="34" charset="0"/>
              </a:rPr>
              <a:t>/2021 ОНД 5Ш ХҮЧИЛТӨРӨГЧ ӨТГӨРҮҮЛЭГЧ  АВСАН</a:t>
            </a:r>
            <a:r>
              <a:rPr lang="mn-MN" sz="1800" dirty="0" smtClean="0"/>
              <a:t>/  /6.600.000/</a:t>
            </a:r>
            <a:endParaRPr lang="en-US" sz="1800" dirty="0"/>
          </a:p>
        </p:txBody>
      </p:sp>
      <p:pic>
        <p:nvPicPr>
          <p:cNvPr id="5123"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2511"/>
          <a:stretch/>
        </p:blipFill>
        <p:spPr bwMode="auto">
          <a:xfrm>
            <a:off x="5934496" y="4038600"/>
            <a:ext cx="3209504"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descr="C:\Users\Acer\Desktop\зураг одоо\273929486_533849714560701_1886350331713151186_n.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b="22131"/>
          <a:stretch/>
        </p:blipFill>
        <p:spPr bwMode="auto">
          <a:xfrm>
            <a:off x="228600" y="1371600"/>
            <a:ext cx="5791200"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466865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457200"/>
            <a:ext cx="8686800" cy="1295400"/>
          </a:xfrm>
        </p:spPr>
        <p:txBody>
          <a:bodyPr>
            <a:normAutofit fontScale="90000"/>
          </a:bodyPr>
          <a:lstStyle/>
          <a:p>
            <a:pPr lvl="0">
              <a:lnSpc>
                <a:spcPct val="115000"/>
              </a:lnSpc>
              <a:spcBef>
                <a:spcPts val="0"/>
              </a:spcBef>
              <a:spcAft>
                <a:spcPts val="1000"/>
              </a:spcAft>
            </a:pPr>
            <a:r>
              <a:rPr lang="mn-MN" sz="1800" b="1" cap="none" dirty="0">
                <a:solidFill>
                  <a:prstClr val="black"/>
                </a:solidFill>
                <a:effectLst/>
                <a:latin typeface="Arial"/>
                <a:ea typeface="Calibri"/>
                <a:cs typeface="Times New Roman"/>
              </a:rPr>
              <a:t>ЭМТ баригдаж буй барилга – 2 тэрбум 32 сая төгрөг төсөвлөгдсөнөөс  500.000.000 төгрөгний үйл ажиллагаа хийгдээд байна. </a:t>
            </a:r>
            <a:r>
              <a:rPr lang="en-US" sz="1600" b="1" cap="none" dirty="0">
                <a:solidFill>
                  <a:prstClr val="black"/>
                </a:solidFill>
                <a:effectLst/>
                <a:latin typeface="Calibri"/>
                <a:ea typeface="Calibri"/>
                <a:cs typeface="Times New Roman"/>
              </a:rPr>
              <a:t/>
            </a:r>
            <a:br>
              <a:rPr lang="en-US" sz="1600" b="1" cap="none" dirty="0">
                <a:solidFill>
                  <a:prstClr val="black"/>
                </a:solidFill>
                <a:effectLst/>
                <a:latin typeface="Calibri"/>
                <a:ea typeface="Calibri"/>
                <a:cs typeface="Times New Roman"/>
              </a:rPr>
            </a:br>
            <a:endParaRPr lang="en-US"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1207736"/>
            <a:ext cx="3048000" cy="2754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2924676"/>
            <a:ext cx="2949295" cy="275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49695" y="4114800"/>
            <a:ext cx="2841905" cy="2717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176325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mn-MN" sz="2000" dirty="0" smtClean="0">
                <a:latin typeface="Arial" pitchFamily="34" charset="0"/>
                <a:cs typeface="Arial" pitchFamily="34" charset="0"/>
              </a:rPr>
              <a:t>ЭХ НЯРАЙН ТУСЛАМЖИЙГ САЙЖРУУЛАХ  АЖЛЫН ХҮРЭЭНД ШАРЛАЛТ ЭМЧЛЭХ ФОТОТЕРАПИЯ АППАРАТ, ШАРЛАЛТ ХЭМЖИХ БИЛИМЕТР АППАРАТЫГ 7.330.000 ТӨГРӨГӨӨР эмтӨВИЙН ТӨСӨВӨӨР АВСАН. </a:t>
            </a:r>
            <a:endParaRPr lang="en-US" sz="2000" dirty="0">
              <a:latin typeface="Arial" pitchFamily="34" charset="0"/>
              <a:cs typeface="Arial" pitchFamily="34" charset="0"/>
            </a:endParaRPr>
          </a:p>
        </p:txBody>
      </p:sp>
      <p:pic>
        <p:nvPicPr>
          <p:cNvPr id="4" name="Content Placeholder 3" descr="C:\Users\Acer\Desktop\зураг одоо\273866471_1120555398707908_47265043112907165_n.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1447800"/>
            <a:ext cx="3352800" cy="4724401"/>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C:\Users\Acer\Desktop\зураг одоо\273975015_3037837729816442_6436514717378730210_n.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869" t="9540" r="7675" b="4276"/>
          <a:stretch/>
        </p:blipFill>
        <p:spPr bwMode="auto">
          <a:xfrm>
            <a:off x="4596063" y="1447800"/>
            <a:ext cx="3429000"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487507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8991600" cy="762000"/>
          </a:xfrm>
        </p:spPr>
        <p:txBody>
          <a:bodyPr>
            <a:normAutofit fontScale="90000"/>
          </a:bodyPr>
          <a:lstStyle/>
          <a:p>
            <a:r>
              <a:rPr lang="mn-MN" sz="1800" cap="none" dirty="0">
                <a:solidFill>
                  <a:prstClr val="black"/>
                </a:solidFill>
                <a:effectLst/>
                <a:latin typeface="Arial"/>
                <a:ea typeface="Calibri"/>
                <a:cs typeface="Times New Roman"/>
              </a:rPr>
              <a:t> </a:t>
            </a:r>
            <a:r>
              <a:rPr lang="mn-MN" sz="2400" cap="none" dirty="0">
                <a:solidFill>
                  <a:prstClr val="black"/>
                </a:solidFill>
                <a:effectLst/>
                <a:latin typeface="Arial"/>
                <a:ea typeface="Calibri"/>
                <a:cs typeface="Times New Roman"/>
              </a:rPr>
              <a:t>Эх хүүхдийн эмчилгээний багц /3,410,500 / үйл ажиллагаандаа хэрэглэж байна. </a:t>
            </a:r>
            <a:r>
              <a:rPr lang="mn-MN" sz="2400" cap="none" dirty="0" smtClean="0">
                <a:solidFill>
                  <a:prstClr val="black"/>
                </a:solidFill>
                <a:effectLst/>
                <a:latin typeface="Arial"/>
                <a:ea typeface="Calibri"/>
                <a:cs typeface="Times New Roman"/>
              </a:rPr>
              <a:t>/ЭМЯам/</a:t>
            </a:r>
            <a:endParaRPr lang="en-US" sz="4400"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524000"/>
            <a:ext cx="4008994"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758" y="1524000"/>
            <a:ext cx="3978442"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207818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838200"/>
          </a:xfrm>
        </p:spPr>
        <p:txBody>
          <a:bodyPr>
            <a:normAutofit/>
          </a:bodyPr>
          <a:lstStyle/>
          <a:p>
            <a:r>
              <a:rPr lang="mn-MN" sz="1800" dirty="0" smtClean="0">
                <a:latin typeface="Arial" pitchFamily="34" charset="0"/>
                <a:cs typeface="Arial" pitchFamily="34" charset="0"/>
              </a:rPr>
              <a:t>ЭМНЭЛГИЙН ДОТОР ГЭРЭЛТҮҮЛЭГ, ХУЛДААС, /3.100.000/  АЖИЛЧДЫН НОРМЫН ХУВЦАСЫГ /3.150.000/  ШИНЭЧИЛСЭН. </a:t>
            </a:r>
            <a:endParaRPr lang="en-US" sz="1800" dirty="0">
              <a:latin typeface="Arial" pitchFamily="34" charset="0"/>
              <a:cs typeface="Arial" pitchFamily="34" charset="0"/>
            </a:endParaRPr>
          </a:p>
        </p:txBody>
      </p:sp>
      <p:pic>
        <p:nvPicPr>
          <p:cNvPr id="8194" name="Picture 2" descr="C:\Users\Acer\Desktop\зураг одоо\260101690_1446726675723940_8709462363487855767_n.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295400"/>
            <a:ext cx="2607558" cy="35052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76600" y="1295400"/>
            <a:ext cx="2514600"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0" y="1295400"/>
            <a:ext cx="2554706"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C:\Users\Acer\Desktop\зураг одоо\272891363_990318318566107_3392273789768100825_n.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5027" y="5039226"/>
            <a:ext cx="1251374" cy="17526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cer\Desktop\зураг одоо\273821680_353558773287744_1294192865153770877_n.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1598"/>
          <a:stretch/>
        </p:blipFill>
        <p:spPr bwMode="auto">
          <a:xfrm>
            <a:off x="1905000" y="5039227"/>
            <a:ext cx="1219200" cy="175260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Acer\Desktop\зураг одоо\273086287_348967417084954_5914193147028278799_n.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86600" y="5039227"/>
            <a:ext cx="1191260" cy="17526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37541" y="5039227"/>
            <a:ext cx="1220259" cy="1752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descr="C:\Users\Acer\Desktop\зураг одоо\273635269_360711309235808_6268046210886001958_n.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38800" y="5039227"/>
            <a:ext cx="1165994" cy="1734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33910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686800" cy="648072"/>
          </a:xfrm>
        </p:spPr>
        <p:txBody>
          <a:bodyPr>
            <a:normAutofit fontScale="70000" lnSpcReduction="20000"/>
          </a:bodyPr>
          <a:lstStyle/>
          <a:p>
            <a:pPr algn="ctr">
              <a:buNone/>
            </a:pPr>
            <a:endParaRPr lang="mn-MN" sz="2800" b="1" dirty="0" smtClean="0"/>
          </a:p>
          <a:p>
            <a:pPr algn="ctr">
              <a:buNone/>
            </a:pPr>
            <a:r>
              <a:rPr lang="mn-MN" sz="2800" b="1" dirty="0" smtClean="0"/>
              <a:t>Халдварт өвчин</a:t>
            </a:r>
            <a:endParaRPr lang="en-US" sz="2800" b="1" dirty="0"/>
          </a:p>
        </p:txBody>
      </p:sp>
      <p:graphicFrame>
        <p:nvGraphicFramePr>
          <p:cNvPr id="5" name="Chart 4"/>
          <p:cNvGraphicFramePr/>
          <p:nvPr>
            <p:extLst>
              <p:ext uri="{D42A27DB-BD31-4B8C-83A1-F6EECF244321}">
                <p14:modId xmlns:p14="http://schemas.microsoft.com/office/powerpoint/2010/main" val="3274186790"/>
              </p:ext>
            </p:extLst>
          </p:nvPr>
        </p:nvGraphicFramePr>
        <p:xfrm>
          <a:off x="395536" y="1268760"/>
          <a:ext cx="8424936" cy="52565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62650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cer\Desktop\зураг одоо\273948353_1048994005683475_2272357772054905887_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95503" y="451184"/>
            <a:ext cx="2193591" cy="3048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cer\Desktop\зураг одоо\273864344_1098975020879349_6723867535292722242_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5854" y="3661860"/>
            <a:ext cx="4064000" cy="286928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cer\Desktop\зураг одоо\273885257_3105094913075265_1530204996951946668_n.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5400" y="3661860"/>
            <a:ext cx="3733800" cy="2869282"/>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cer\Desktop\зураг одоо\273859487_378972256897877_114727457254886737_n.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25453" y="407068"/>
            <a:ext cx="3810000" cy="304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52399" y="336884"/>
            <a:ext cx="2643103" cy="3118184"/>
          </a:xfrm>
        </p:spPr>
        <p:txBody>
          <a:bodyPr>
            <a:normAutofit/>
          </a:bodyPr>
          <a:lstStyle/>
          <a:p>
            <a:pPr algn="just"/>
            <a:r>
              <a:rPr lang="mn-MN" sz="1400" b="1" i="1" dirty="0" smtClean="0">
                <a:latin typeface="Arial" pitchFamily="34" charset="0"/>
                <a:cs typeface="Arial" pitchFamily="34" charset="0"/>
              </a:rPr>
              <a:t>АЖИЛЧДЫН БОЛОН  ҮЙЛЧЛҮҮЛЭГЧДИЙН ТАВ ТУХЫГ ХАНГАН САНДАЛ ШИРЭЭГ ШИНЭЧИЛЭН  ӨДРИЙН ЭМЧИЛГЭЭНИЙ САНДАЛ ОРТОЙ БОЛСОН. </a:t>
            </a:r>
            <a:r>
              <a:rPr lang="en-US" sz="1400" b="1" i="1" dirty="0" smtClean="0">
                <a:latin typeface="Arial" pitchFamily="34" charset="0"/>
                <a:cs typeface="Arial" pitchFamily="34" charset="0"/>
              </a:rPr>
              <a:t/>
            </a:r>
            <a:br>
              <a:rPr lang="en-US" sz="1400" b="1" i="1" dirty="0" smtClean="0">
                <a:latin typeface="Arial" pitchFamily="34" charset="0"/>
                <a:cs typeface="Arial" pitchFamily="34" charset="0"/>
              </a:rPr>
            </a:br>
            <a:r>
              <a:rPr lang="en-US" sz="1400" b="1" i="1" dirty="0" smtClean="0">
                <a:latin typeface="Arial" pitchFamily="34" charset="0"/>
                <a:cs typeface="Arial" pitchFamily="34" charset="0"/>
              </a:rPr>
              <a:t>/12</a:t>
            </a:r>
            <a:r>
              <a:rPr lang="mn-MN" sz="1400" b="1" i="1" dirty="0" smtClean="0">
                <a:latin typeface="Arial" pitchFamily="34" charset="0"/>
                <a:cs typeface="Arial" pitchFamily="34" charset="0"/>
              </a:rPr>
              <a:t>.521.000/</a:t>
            </a:r>
            <a:endParaRPr lang="en-US" sz="1400" b="1" i="1" dirty="0">
              <a:latin typeface="Arial" pitchFamily="34" charset="0"/>
              <a:cs typeface="Arial" pitchFamily="34" charset="0"/>
            </a:endParaRPr>
          </a:p>
        </p:txBody>
      </p:sp>
    </p:spTree>
    <p:extLst>
      <p:ext uri="{BB962C8B-B14F-4D97-AF65-F5344CB8AC3E}">
        <p14:creationId xmlns:p14="http://schemas.microsoft.com/office/powerpoint/2010/main" val="293696736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cer\Desktop\зураг одоо\256007587_1107426499990483_529050556861726712_n.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9053"/>
          <a:stretch/>
        </p:blipFill>
        <p:spPr bwMode="auto">
          <a:xfrm>
            <a:off x="1676400" y="448175"/>
            <a:ext cx="2819400" cy="29718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cer\Desktop\зураг одоо\273886707_797009684609478_1659632112065651233_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448175"/>
            <a:ext cx="3962400" cy="29718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Acer\Desktop\зураг одоо\273540417_4706129486149743_4410772325916580031_n (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05200" y="3581400"/>
            <a:ext cx="4495800" cy="29908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52399" y="2819400"/>
            <a:ext cx="3200401" cy="2971800"/>
          </a:xfrm>
        </p:spPr>
        <p:txBody>
          <a:bodyPr>
            <a:normAutofit/>
          </a:bodyPr>
          <a:lstStyle/>
          <a:p>
            <a:r>
              <a:rPr lang="mn-MN" sz="1400" b="1" i="1" dirty="0">
                <a:solidFill>
                  <a:srgbClr val="4E3B30"/>
                </a:solidFill>
                <a:latin typeface="Arial" pitchFamily="34" charset="0"/>
                <a:cs typeface="Arial" pitchFamily="34" charset="0"/>
              </a:rPr>
              <a:t>АЖИЛЧДЫН БОЛОН  ҮЙЛЧЛҮҮЛЭГЧДИЙН ТАВ ТУХЫГ ХАНГАН САНДАЛ </a:t>
            </a:r>
            <a:r>
              <a:rPr lang="mn-MN" sz="1400" b="1" i="1" dirty="0" smtClean="0">
                <a:solidFill>
                  <a:srgbClr val="4E3B30"/>
                </a:solidFill>
                <a:latin typeface="Arial" pitchFamily="34" charset="0"/>
                <a:cs typeface="Arial" pitchFamily="34" charset="0"/>
              </a:rPr>
              <a:t>ШИРЭЭ, ШКАФ, ТАВИУРЫГ ШИНЭЧИЛСЭН. </a:t>
            </a:r>
            <a:endParaRPr lang="en-US" sz="1200" b="1" i="1" dirty="0">
              <a:latin typeface="Arial" pitchFamily="34" charset="0"/>
              <a:cs typeface="Arial" pitchFamily="34" charset="0"/>
            </a:endParaRPr>
          </a:p>
        </p:txBody>
      </p:sp>
    </p:spTree>
    <p:extLst>
      <p:ext uri="{BB962C8B-B14F-4D97-AF65-F5344CB8AC3E}">
        <p14:creationId xmlns:p14="http://schemas.microsoft.com/office/powerpoint/2010/main" val="325246718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1"/>
            <a:ext cx="8689848" cy="914400"/>
          </a:xfrm>
        </p:spPr>
        <p:txBody>
          <a:bodyPr>
            <a:normAutofit fontScale="90000"/>
          </a:bodyPr>
          <a:lstStyle/>
          <a:p>
            <a:r>
              <a:rPr lang="mn-MN" sz="2000" b="1" i="1" dirty="0" smtClean="0">
                <a:latin typeface="Arial" pitchFamily="34" charset="0"/>
                <a:cs typeface="Arial" pitchFamily="34" charset="0"/>
              </a:rPr>
              <a:t>Үйлчлүүлэгчийн ая тухтай байдлыг хангаж амбулаторийн хэсэг, үзлэгийн өрөөНИЙ  ХАТУУ ЭДЛЭЛЭИЙГ ШИНЭЧИЛСЭН. </a:t>
            </a:r>
            <a:endParaRPr lang="en-US" sz="2000" b="1" i="1" dirty="0">
              <a:latin typeface="Arial" pitchFamily="34" charset="0"/>
              <a:cs typeface="Arial" pitchFamily="34" charset="0"/>
            </a:endParaRPr>
          </a:p>
        </p:txBody>
      </p:sp>
      <p:pic>
        <p:nvPicPr>
          <p:cNvPr id="4098" name="Picture 2" descr="C:\Users\Acer\Desktop\зураг одоо\273868509_939751676736746_6393321410849300649_n.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3222"/>
          <a:stretch/>
        </p:blipFill>
        <p:spPr bwMode="auto">
          <a:xfrm>
            <a:off x="228600" y="1219200"/>
            <a:ext cx="3349625" cy="3429000"/>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Acer\Desktop\зураг одоо\273889629_343838574302063_5826415682473844112_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09999" y="1187116"/>
            <a:ext cx="2133599" cy="22860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Acer\Desktop\зураг одоо\273911444_521673916043856_443977646084701440_n.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55858" y="4207042"/>
            <a:ext cx="2667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72200" y="1219200"/>
            <a:ext cx="2667000" cy="2967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040756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C:\Users\Acer\Desktop\зураг одоо\273958028_7335430999830259_185755514898055004_n.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1639" t="8472" r="5177" b="3979"/>
          <a:stretch/>
        </p:blipFill>
        <p:spPr bwMode="auto">
          <a:xfrm>
            <a:off x="5400814" y="1379788"/>
            <a:ext cx="2152371" cy="327660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Users\Acer\Desktop\зураг одоо\273775131_481111260401039_3482590353838751462_n.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050" r="24812"/>
          <a:stretch/>
        </p:blipFill>
        <p:spPr bwMode="auto">
          <a:xfrm>
            <a:off x="469233" y="1292956"/>
            <a:ext cx="1714500" cy="2969797"/>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C:\Users\Acer\Desktop\зураг одоо\273508346_916100429089294_1189655825318409505_n.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4931" r="23543"/>
          <a:stretch/>
        </p:blipFill>
        <p:spPr bwMode="auto">
          <a:xfrm>
            <a:off x="2817394" y="1166016"/>
            <a:ext cx="1932069" cy="4303245"/>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Acer\Desktop\зураг одоо\273894460_343545947780214_4631380006756539390_n.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8231" t="15304" r="17632" b="6107"/>
          <a:stretch/>
        </p:blipFill>
        <p:spPr bwMode="auto">
          <a:xfrm>
            <a:off x="232353" y="4656389"/>
            <a:ext cx="2510847" cy="189681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505199" y="3718969"/>
            <a:ext cx="1447800" cy="410882"/>
          </a:xfrm>
          <a:prstGeom prst="rect">
            <a:avLst/>
          </a:prstGeom>
        </p:spPr>
        <p:txBody>
          <a:bodyPr wrap="square">
            <a:spAutoFit/>
          </a:bodyPr>
          <a:lstStyle/>
          <a:p>
            <a:pPr>
              <a:lnSpc>
                <a:spcPct val="115000"/>
              </a:lnSpc>
              <a:spcAft>
                <a:spcPts val="1000"/>
              </a:spcAft>
            </a:pPr>
            <a:r>
              <a:rPr lang="mn-MN" b="1" dirty="0" smtClean="0">
                <a:solidFill>
                  <a:srgbClr val="FFFF00"/>
                </a:solidFill>
                <a:latin typeface="Calibri"/>
                <a:ea typeface="Calibri"/>
                <a:cs typeface="Times New Roman"/>
              </a:rPr>
              <a:t>689,900</a:t>
            </a:r>
            <a:endParaRPr lang="en-US" b="1" dirty="0">
              <a:solidFill>
                <a:srgbClr val="FFFF00"/>
              </a:solidFill>
              <a:effectLst/>
              <a:latin typeface="Calibri"/>
              <a:ea typeface="Calibri"/>
              <a:cs typeface="Times New Roman"/>
            </a:endParaRPr>
          </a:p>
        </p:txBody>
      </p:sp>
      <p:sp>
        <p:nvSpPr>
          <p:cNvPr id="4" name="Rectangle 3"/>
          <p:cNvSpPr/>
          <p:nvPr/>
        </p:nvSpPr>
        <p:spPr>
          <a:xfrm>
            <a:off x="914401" y="5206409"/>
            <a:ext cx="1292392" cy="392159"/>
          </a:xfrm>
          <a:prstGeom prst="rect">
            <a:avLst/>
          </a:prstGeom>
        </p:spPr>
        <p:txBody>
          <a:bodyPr wrap="square">
            <a:spAutoFit/>
          </a:bodyPr>
          <a:lstStyle/>
          <a:p>
            <a:pPr>
              <a:lnSpc>
                <a:spcPct val="115000"/>
              </a:lnSpc>
              <a:spcAft>
                <a:spcPts val="1000"/>
              </a:spcAft>
            </a:pPr>
            <a:r>
              <a:rPr lang="mn-MN" dirty="0">
                <a:solidFill>
                  <a:srgbClr val="FFFF00"/>
                </a:solidFill>
                <a:latin typeface="Calibri"/>
                <a:ea typeface="Calibri"/>
                <a:cs typeface="Times New Roman"/>
              </a:rPr>
              <a:t>649,900</a:t>
            </a:r>
            <a:endParaRPr lang="en-US" dirty="0">
              <a:solidFill>
                <a:srgbClr val="FFFF00"/>
              </a:solidFill>
              <a:effectLst/>
              <a:latin typeface="Calibri"/>
              <a:ea typeface="Calibri"/>
              <a:cs typeface="Times New Roman"/>
            </a:endParaRPr>
          </a:p>
        </p:txBody>
      </p:sp>
      <p:sp>
        <p:nvSpPr>
          <p:cNvPr id="5" name="Rectangle 4"/>
          <p:cNvSpPr/>
          <p:nvPr/>
        </p:nvSpPr>
        <p:spPr>
          <a:xfrm>
            <a:off x="6096000" y="2780296"/>
            <a:ext cx="1981200" cy="410882"/>
          </a:xfrm>
          <a:prstGeom prst="rect">
            <a:avLst/>
          </a:prstGeom>
        </p:spPr>
        <p:txBody>
          <a:bodyPr wrap="square">
            <a:spAutoFit/>
          </a:bodyPr>
          <a:lstStyle/>
          <a:p>
            <a:pPr>
              <a:lnSpc>
                <a:spcPct val="115000"/>
              </a:lnSpc>
              <a:spcAft>
                <a:spcPts val="1000"/>
              </a:spcAft>
            </a:pPr>
            <a:r>
              <a:rPr lang="mn-MN" dirty="0">
                <a:solidFill>
                  <a:srgbClr val="FFFF00"/>
                </a:solidFill>
                <a:latin typeface="Calibri"/>
                <a:ea typeface="Calibri"/>
                <a:cs typeface="Times New Roman"/>
              </a:rPr>
              <a:t>3,800,000</a:t>
            </a:r>
            <a:endParaRPr lang="en-US" dirty="0">
              <a:solidFill>
                <a:srgbClr val="FFFF00"/>
              </a:solidFill>
              <a:effectLst/>
              <a:latin typeface="Calibri"/>
              <a:ea typeface="Calibri"/>
              <a:cs typeface="Times New Roman"/>
            </a:endParaRPr>
          </a:p>
        </p:txBody>
      </p:sp>
      <p:sp>
        <p:nvSpPr>
          <p:cNvPr id="6" name="Rectangle 5"/>
          <p:cNvSpPr/>
          <p:nvPr/>
        </p:nvSpPr>
        <p:spPr>
          <a:xfrm>
            <a:off x="761999" y="2925480"/>
            <a:ext cx="1143001" cy="392159"/>
          </a:xfrm>
          <a:prstGeom prst="rect">
            <a:avLst/>
          </a:prstGeom>
        </p:spPr>
        <p:txBody>
          <a:bodyPr wrap="square">
            <a:spAutoFit/>
          </a:bodyPr>
          <a:lstStyle/>
          <a:p>
            <a:pPr>
              <a:lnSpc>
                <a:spcPct val="115000"/>
              </a:lnSpc>
              <a:spcAft>
                <a:spcPts val="1000"/>
              </a:spcAft>
            </a:pPr>
            <a:r>
              <a:rPr lang="mn-MN" dirty="0">
                <a:solidFill>
                  <a:srgbClr val="FFFF00"/>
                </a:solidFill>
                <a:latin typeface="Calibri"/>
                <a:ea typeface="Calibri"/>
                <a:cs typeface="Times New Roman"/>
              </a:rPr>
              <a:t>1,029,000</a:t>
            </a:r>
            <a:endParaRPr lang="en-US" dirty="0">
              <a:solidFill>
                <a:srgbClr val="FFFF00"/>
              </a:solidFill>
              <a:effectLst/>
              <a:latin typeface="Calibri"/>
              <a:ea typeface="Calibri"/>
              <a:cs typeface="Times New Roman"/>
            </a:endParaRPr>
          </a:p>
        </p:txBody>
      </p:sp>
      <p:pic>
        <p:nvPicPr>
          <p:cNvPr id="9219" name="Picture 3" descr="C:\Users\Acer\Desktop\зураг одоо\273878373_449305030226761_7528424566406741191_n.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8060"/>
          <a:stretch/>
        </p:blipFill>
        <p:spPr bwMode="auto">
          <a:xfrm>
            <a:off x="6705600" y="3952484"/>
            <a:ext cx="2201779" cy="273678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6705600" y="5185632"/>
            <a:ext cx="2057400" cy="392159"/>
          </a:xfrm>
          <a:prstGeom prst="rect">
            <a:avLst/>
          </a:prstGeom>
        </p:spPr>
        <p:txBody>
          <a:bodyPr wrap="square">
            <a:spAutoFit/>
          </a:bodyPr>
          <a:lstStyle/>
          <a:p>
            <a:pPr>
              <a:lnSpc>
                <a:spcPct val="115000"/>
              </a:lnSpc>
              <a:spcAft>
                <a:spcPts val="1000"/>
              </a:spcAft>
            </a:pPr>
            <a:r>
              <a:rPr lang="mn-MN" dirty="0">
                <a:solidFill>
                  <a:srgbClr val="FFFF00"/>
                </a:solidFill>
                <a:latin typeface="Calibri"/>
                <a:ea typeface="Calibri"/>
                <a:cs typeface="Times New Roman"/>
              </a:rPr>
              <a:t>290Х2</a:t>
            </a:r>
            <a:r>
              <a:rPr lang="en-US" dirty="0">
                <a:solidFill>
                  <a:srgbClr val="FFFF00"/>
                </a:solidFill>
                <a:latin typeface="Calibri"/>
                <a:ea typeface="Calibri"/>
                <a:cs typeface="Times New Roman"/>
              </a:rPr>
              <a:t>=580.000</a:t>
            </a:r>
            <a:endParaRPr lang="en-US" dirty="0">
              <a:solidFill>
                <a:srgbClr val="FFFF00"/>
              </a:solidFill>
              <a:effectLst/>
              <a:latin typeface="Calibri"/>
              <a:ea typeface="Calibri"/>
              <a:cs typeface="Times New Roman"/>
            </a:endParaRPr>
          </a:p>
        </p:txBody>
      </p:sp>
      <p:pic>
        <p:nvPicPr>
          <p:cNvPr id="9220" name="Picture 4" descr="C:\Users\Acer\Desktop\зураг одоо\273878374_1122517548550236_5330900963896501824_n.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9430" t="7702" r="23608" b="7170"/>
          <a:stretch/>
        </p:blipFill>
        <p:spPr bwMode="auto">
          <a:xfrm>
            <a:off x="4370110" y="4736998"/>
            <a:ext cx="1954490" cy="190370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4749463" y="5688850"/>
            <a:ext cx="1346537" cy="392159"/>
          </a:xfrm>
          <a:prstGeom prst="rect">
            <a:avLst/>
          </a:prstGeom>
        </p:spPr>
        <p:txBody>
          <a:bodyPr wrap="square">
            <a:spAutoFit/>
          </a:bodyPr>
          <a:lstStyle/>
          <a:p>
            <a:pPr>
              <a:lnSpc>
                <a:spcPct val="115000"/>
              </a:lnSpc>
              <a:spcAft>
                <a:spcPts val="1000"/>
              </a:spcAft>
            </a:pPr>
            <a:r>
              <a:rPr lang="en-US" dirty="0">
                <a:solidFill>
                  <a:srgbClr val="FFFF00"/>
                </a:solidFill>
                <a:latin typeface="Calibri"/>
                <a:ea typeface="Calibri"/>
                <a:cs typeface="Times New Roman"/>
              </a:rPr>
              <a:t>729.900</a:t>
            </a:r>
            <a:endParaRPr lang="en-US" dirty="0">
              <a:solidFill>
                <a:srgbClr val="FFFF00"/>
              </a:solidFill>
              <a:effectLst/>
              <a:latin typeface="Calibri"/>
              <a:ea typeface="Calibri"/>
              <a:cs typeface="Times New Roman"/>
            </a:endParaRPr>
          </a:p>
        </p:txBody>
      </p:sp>
      <p:sp>
        <p:nvSpPr>
          <p:cNvPr id="10" name="Title 9"/>
          <p:cNvSpPr>
            <a:spLocks noGrp="1"/>
          </p:cNvSpPr>
          <p:nvPr>
            <p:ph type="title"/>
          </p:nvPr>
        </p:nvSpPr>
        <p:spPr>
          <a:xfrm>
            <a:off x="220579" y="457200"/>
            <a:ext cx="8686800" cy="533400"/>
          </a:xfrm>
        </p:spPr>
        <p:txBody>
          <a:bodyPr>
            <a:noAutofit/>
          </a:bodyPr>
          <a:lstStyle/>
          <a:p>
            <a:r>
              <a:rPr lang="mn-MN" sz="1800" dirty="0" smtClean="0">
                <a:latin typeface="Arial" pitchFamily="34" charset="0"/>
                <a:cs typeface="Arial" pitchFamily="34" charset="0"/>
              </a:rPr>
              <a:t>ҮЙЛЧЛҮҮЛЭГЧ, АЖИЛЧДАД  ТААТАЙ ОРЧИН БҮРДҮҮЛЭН АЖИЛЛАЖ БАЙНА.  </a:t>
            </a:r>
            <a:endParaRPr lang="en-US" sz="1800" dirty="0">
              <a:latin typeface="Arial" pitchFamily="34" charset="0"/>
              <a:cs typeface="Arial" pitchFamily="34" charset="0"/>
            </a:endParaRPr>
          </a:p>
        </p:txBody>
      </p:sp>
    </p:spTree>
    <p:extLst>
      <p:ext uri="{BB962C8B-B14F-4D97-AF65-F5344CB8AC3E}">
        <p14:creationId xmlns:p14="http://schemas.microsoft.com/office/powerpoint/2010/main" val="42947251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sz="1800" dirty="0" smtClean="0">
                <a:solidFill>
                  <a:srgbClr val="4E3B30"/>
                </a:solidFill>
                <a:latin typeface="Arial" pitchFamily="34" charset="0"/>
                <a:cs typeface="Arial" pitchFamily="34" charset="0"/>
              </a:rPr>
              <a:t>ҮЙЛЧЛҮҮЛЭГЧДЭД   </a:t>
            </a:r>
            <a:r>
              <a:rPr lang="mn-MN" sz="1800" dirty="0">
                <a:solidFill>
                  <a:srgbClr val="4E3B30"/>
                </a:solidFill>
                <a:latin typeface="Arial" pitchFamily="34" charset="0"/>
                <a:cs typeface="Arial" pitchFamily="34" charset="0"/>
              </a:rPr>
              <a:t>ТААТАЙ ОРЧИН БҮРДҮҮЛЭН АЖИЛЛАЖ БАЙНА</a:t>
            </a:r>
            <a:endParaRPr lang="en-US"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2314582"/>
            <a:ext cx="3759200"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1235242"/>
            <a:ext cx="3729789" cy="5010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563989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8686800" cy="838200"/>
          </a:xfrm>
        </p:spPr>
        <p:txBody>
          <a:bodyPr>
            <a:normAutofit fontScale="90000"/>
          </a:bodyPr>
          <a:lstStyle/>
          <a:p>
            <a:pPr lvl="0">
              <a:lnSpc>
                <a:spcPct val="115000"/>
              </a:lnSpc>
              <a:spcBef>
                <a:spcPts val="0"/>
              </a:spcBef>
              <a:spcAft>
                <a:spcPts val="1000"/>
              </a:spcAft>
            </a:pPr>
            <a:r>
              <a:rPr lang="mn-MN" sz="1800" cap="none" dirty="0">
                <a:solidFill>
                  <a:prstClr val="black"/>
                </a:solidFill>
                <a:effectLst/>
                <a:latin typeface="Arial"/>
                <a:ea typeface="Calibri"/>
                <a:cs typeface="Times New Roman"/>
              </a:rPr>
              <a:t>Ажиллагсадын стресс бухимдлаас сэргийлэх чөлөөт цагаа үр бүтээлтэй өнгөрүүлэх, утас, комьютерийн хамаарлаас сэргийлэх зорилготой номын сангийн фондыг өргөжүүлсэн. /1.000.000 хандив/</a:t>
            </a:r>
            <a:r>
              <a:rPr lang="en-US" sz="1600" cap="none" dirty="0">
                <a:solidFill>
                  <a:prstClr val="black"/>
                </a:solidFill>
                <a:effectLst/>
                <a:latin typeface="Calibri"/>
                <a:ea typeface="Calibri"/>
                <a:cs typeface="Times New Roman"/>
              </a:rPr>
              <a:t/>
            </a:r>
            <a:br>
              <a:rPr lang="en-US" sz="1600" cap="none" dirty="0">
                <a:solidFill>
                  <a:prstClr val="black"/>
                </a:solidFill>
                <a:effectLst/>
                <a:latin typeface="Calibri"/>
                <a:ea typeface="Calibri"/>
                <a:cs typeface="Times New Roman"/>
              </a:rPr>
            </a:br>
            <a:endParaRPr lang="en-US" dirty="0"/>
          </a:p>
        </p:txBody>
      </p:sp>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1524000"/>
            <a:ext cx="4724809" cy="2450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2098064"/>
            <a:ext cx="3352800" cy="3944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4070300"/>
            <a:ext cx="4169047" cy="2482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104091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mn-MN" sz="1800" dirty="0" smtClean="0">
                <a:latin typeface="Arial" pitchFamily="34" charset="0"/>
                <a:cs typeface="Arial" pitchFamily="34" charset="0"/>
              </a:rPr>
              <a:t>Нийгмийн эрүүл мэндийн талаар: </a:t>
            </a:r>
            <a:endParaRPr lang="en-US" sz="1800" dirty="0">
              <a:latin typeface="Arial" pitchFamily="34" charset="0"/>
              <a:cs typeface="Arial" pitchFamily="34" charset="0"/>
            </a:endParaRPr>
          </a:p>
        </p:txBody>
      </p:sp>
      <p:sp>
        <p:nvSpPr>
          <p:cNvPr id="3" name="Content Placeholder 2"/>
          <p:cNvSpPr>
            <a:spLocks noGrp="1"/>
          </p:cNvSpPr>
          <p:nvPr>
            <p:ph idx="1"/>
          </p:nvPr>
        </p:nvSpPr>
        <p:spPr/>
        <p:txBody>
          <a:bodyPr>
            <a:normAutofit fontScale="70000" lnSpcReduction="20000"/>
          </a:bodyPr>
          <a:lstStyle/>
          <a:p>
            <a:pPr indent="457200" algn="just">
              <a:lnSpc>
                <a:spcPct val="170000"/>
              </a:lnSpc>
              <a:spcAft>
                <a:spcPts val="600"/>
              </a:spcAft>
            </a:pPr>
            <a:r>
              <a:rPr lang="mn-MN" dirty="0">
                <a:latin typeface="Arial"/>
              </a:rPr>
              <a:t>2021 онд </a:t>
            </a:r>
            <a:r>
              <a:rPr lang="mn-MN" dirty="0" smtClean="0">
                <a:latin typeface="Arial"/>
              </a:rPr>
              <a:t>мэдээлэл сургалт сурталчилгааг хөл хориотой холбоотойгоор цахимаар иргэдэд түгээж  байсан бөгөөд  </a:t>
            </a:r>
            <a:r>
              <a:rPr lang="mn-MN" dirty="0">
                <a:latin typeface="Arial"/>
              </a:rPr>
              <a:t>нийт </a:t>
            </a:r>
            <a:r>
              <a:rPr lang="mn-MN" dirty="0" smtClean="0">
                <a:latin typeface="Arial"/>
              </a:rPr>
              <a:t>5250  </a:t>
            </a:r>
            <a:r>
              <a:rPr lang="mn-MN" dirty="0">
                <a:latin typeface="Arial"/>
              </a:rPr>
              <a:t>гарын авлага зөвлөмжийг айл өрхөөр болон </a:t>
            </a:r>
            <a:r>
              <a:rPr lang="mn-MN" dirty="0" smtClean="0">
                <a:latin typeface="Arial"/>
              </a:rPr>
              <a:t>ААНэгжтэй хамтран иргэдэд хүргэсэн. </a:t>
            </a:r>
            <a:endParaRPr lang="en-US" dirty="0"/>
          </a:p>
          <a:p>
            <a:pPr indent="457200" algn="just">
              <a:lnSpc>
                <a:spcPct val="170000"/>
              </a:lnSpc>
              <a:spcAft>
                <a:spcPts val="600"/>
              </a:spcAft>
            </a:pPr>
            <a:r>
              <a:rPr lang="mn-MN" dirty="0">
                <a:latin typeface="Arial"/>
              </a:rPr>
              <a:t>ЭМТөвийн цахим хаягаар иргэдэд 256 удаагийн мэдээ мэдээллийг хүргэж нийт 2310  хүний </a:t>
            </a:r>
            <a:r>
              <a:rPr lang="mn-MN" dirty="0" smtClean="0">
                <a:latin typeface="Arial"/>
              </a:rPr>
              <a:t>хандалт авсан.  </a:t>
            </a:r>
            <a:r>
              <a:rPr lang="mn-MN" dirty="0">
                <a:latin typeface="Arial"/>
              </a:rPr>
              <a:t>Мөн ЭМГазар болон ЭМЯ-ны мэдээллийг өдөр бүр өөрийн цахим хуудсаар дамжуулан иргэдэд хүргэж байна. </a:t>
            </a:r>
            <a:endParaRPr lang="en-US" dirty="0"/>
          </a:p>
        </p:txBody>
      </p:sp>
    </p:spTree>
    <p:extLst>
      <p:ext uri="{BB962C8B-B14F-4D97-AF65-F5344CB8AC3E}">
        <p14:creationId xmlns:p14="http://schemas.microsoft.com/office/powerpoint/2010/main" val="18344666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lnSpc>
                <a:spcPct val="115000"/>
              </a:lnSpc>
              <a:spcAft>
                <a:spcPts val="1000"/>
              </a:spcAft>
            </a:pPr>
            <a:r>
              <a:rPr lang="mn-MN" sz="1800" dirty="0" smtClean="0">
                <a:effectLst/>
                <a:latin typeface="Arial"/>
                <a:cs typeface="Mongolian Baiti"/>
              </a:rPr>
              <a:t>Нийгмийн эрүүл мэндийн талаар: сүрьеэгийн сорьц тээвэрлэлт  </a:t>
            </a:r>
            <a:endParaRPr lang="en-US" sz="1800" dirty="0"/>
          </a:p>
        </p:txBody>
      </p:sp>
      <p:sp>
        <p:nvSpPr>
          <p:cNvPr id="3" name="Rectangle 2"/>
          <p:cNvSpPr/>
          <p:nvPr/>
        </p:nvSpPr>
        <p:spPr>
          <a:xfrm>
            <a:off x="179512" y="1124744"/>
            <a:ext cx="5078288" cy="3277820"/>
          </a:xfrm>
          <a:prstGeom prst="rect">
            <a:avLst/>
          </a:prstGeom>
        </p:spPr>
        <p:txBody>
          <a:bodyPr wrap="square">
            <a:spAutoFit/>
          </a:bodyPr>
          <a:lstStyle/>
          <a:p>
            <a:pPr indent="457200" algn="just">
              <a:lnSpc>
                <a:spcPct val="115000"/>
              </a:lnSpc>
              <a:spcAft>
                <a:spcPts val="1000"/>
              </a:spcAft>
            </a:pPr>
            <a:r>
              <a:rPr lang="mn-MN" dirty="0">
                <a:solidFill>
                  <a:prstClr val="black"/>
                </a:solidFill>
                <a:latin typeface="Arial"/>
                <a:ea typeface="Calibri"/>
                <a:cs typeface="Mongolian Baiti"/>
              </a:rPr>
              <a:t>Нийгмийн даатгалын байцаагч болон сүрьеэ хариуцсан эмчтэй хамтран АТДоогуур болон өрхийн, ойрын хавьтлын судалгааг гаргаж нийт </a:t>
            </a:r>
            <a:r>
              <a:rPr lang="mn-MN" dirty="0" smtClean="0">
                <a:solidFill>
                  <a:prstClr val="black"/>
                </a:solidFill>
                <a:latin typeface="Arial"/>
                <a:ea typeface="Calibri"/>
                <a:cs typeface="Mongolian Baiti"/>
              </a:rPr>
              <a:t>418  </a:t>
            </a:r>
            <a:r>
              <a:rPr lang="mn-MN" dirty="0">
                <a:solidFill>
                  <a:prstClr val="black"/>
                </a:solidFill>
                <a:latin typeface="Arial"/>
                <a:ea typeface="Calibri"/>
                <a:cs typeface="Mongolian Baiti"/>
              </a:rPr>
              <a:t>хүнээс асуумж судалгаа авахаас </a:t>
            </a:r>
            <a:r>
              <a:rPr lang="mn-MN" dirty="0" smtClean="0">
                <a:solidFill>
                  <a:prstClr val="black"/>
                </a:solidFill>
                <a:latin typeface="Arial"/>
                <a:ea typeface="Calibri"/>
                <a:cs typeface="Mongolian Baiti"/>
              </a:rPr>
              <a:t> </a:t>
            </a:r>
            <a:r>
              <a:rPr lang="mn-MN" dirty="0">
                <a:solidFill>
                  <a:prstClr val="black"/>
                </a:solidFill>
                <a:latin typeface="Arial"/>
                <a:ea typeface="Calibri"/>
                <a:cs typeface="Mongolian Baiti"/>
              </a:rPr>
              <a:t>хүн буюу </a:t>
            </a:r>
            <a:r>
              <a:rPr lang="mn-MN" dirty="0" smtClean="0">
                <a:solidFill>
                  <a:prstClr val="black"/>
                </a:solidFill>
                <a:latin typeface="Arial"/>
                <a:ea typeface="Calibri"/>
                <a:cs typeface="Mongolian Baiti"/>
              </a:rPr>
              <a:t>64,1</a:t>
            </a:r>
            <a:r>
              <a:rPr lang="mn-MN" dirty="0" smtClean="0">
                <a:solidFill>
                  <a:prstClr val="black"/>
                </a:solidFill>
                <a:latin typeface="Arial"/>
                <a:ea typeface="Calibri"/>
                <a:cs typeface="Mongolian Baiti"/>
              </a:rPr>
              <a:t>% </a:t>
            </a:r>
            <a:r>
              <a:rPr lang="mn-MN" dirty="0">
                <a:solidFill>
                  <a:prstClr val="black"/>
                </a:solidFill>
                <a:latin typeface="Arial"/>
                <a:ea typeface="Calibri"/>
                <a:cs typeface="Mongolian Baiti"/>
              </a:rPr>
              <a:t>асуумж судалгаанд хамрагдсан. Үүнээс  сорьцын шинжилгээнд 11 хүн өгөхөөс шаардлагатай </a:t>
            </a:r>
            <a:r>
              <a:rPr lang="mn-MN" dirty="0">
                <a:solidFill>
                  <a:prstClr val="black"/>
                </a:solidFill>
                <a:latin typeface="Arial"/>
                <a:ea typeface="Calibri"/>
                <a:cs typeface="Mongolian Baiti"/>
              </a:rPr>
              <a:t>3</a:t>
            </a:r>
            <a:r>
              <a:rPr lang="mn-MN" dirty="0" smtClean="0">
                <a:solidFill>
                  <a:prstClr val="black"/>
                </a:solidFill>
                <a:latin typeface="Arial"/>
                <a:ea typeface="Calibri"/>
                <a:cs typeface="Mongolian Baiti"/>
              </a:rPr>
              <a:t> </a:t>
            </a:r>
            <a:r>
              <a:rPr lang="mn-MN" dirty="0" smtClean="0">
                <a:solidFill>
                  <a:prstClr val="black"/>
                </a:solidFill>
                <a:latin typeface="Arial"/>
                <a:ea typeface="Calibri"/>
                <a:cs typeface="Mongolian Baiti"/>
              </a:rPr>
              <a:t>хүний </a:t>
            </a:r>
            <a:r>
              <a:rPr lang="mn-MN" dirty="0">
                <a:solidFill>
                  <a:prstClr val="black"/>
                </a:solidFill>
                <a:latin typeface="Arial"/>
                <a:ea typeface="Calibri"/>
                <a:cs typeface="Mongolian Baiti"/>
              </a:rPr>
              <a:t>сорьцын шинжилгээг илгээсэн</a:t>
            </a:r>
            <a:r>
              <a:rPr lang="mn-MN" dirty="0" smtClean="0">
                <a:solidFill>
                  <a:prstClr val="black"/>
                </a:solidFill>
                <a:latin typeface="Arial"/>
                <a:ea typeface="Calibri"/>
                <a:cs typeface="Mongolian Baiti"/>
              </a:rPr>
              <a:t>. 2021 онд ний 11 удаагийн сорьц тээвэрлэлтээр 36 хүний сорьц илгээсэн.  </a:t>
            </a:r>
            <a:r>
              <a:rPr lang="mn-MN" dirty="0" smtClean="0">
                <a:solidFill>
                  <a:prstClr val="black"/>
                </a:solidFill>
                <a:latin typeface="Arial"/>
                <a:ea typeface="Calibri"/>
                <a:cs typeface="Mongolian Baiti"/>
              </a:rPr>
              <a:t>Үүнээс 2 сүрьеэ илрүүлсэн. </a:t>
            </a:r>
            <a:endParaRPr lang="en-US" sz="1600" dirty="0">
              <a:solidFill>
                <a:prstClr val="black"/>
              </a:solidFill>
              <a:latin typeface="Calibri"/>
              <a:ea typeface="Calibri"/>
              <a:cs typeface="Mongolian Baiti"/>
            </a:endParaRPr>
          </a:p>
        </p:txBody>
      </p:sp>
      <p:pic>
        <p:nvPicPr>
          <p:cNvPr id="4" name="Picture 3" descr="C:\Users\Acer\Desktop\asuumj\92818556_248825619572778_4340574050477670400_n.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74730" y="3724798"/>
            <a:ext cx="2657475" cy="1992630"/>
          </a:xfrm>
          <a:prstGeom prst="rect">
            <a:avLst/>
          </a:prstGeom>
          <a:noFill/>
          <a:ln>
            <a:noFill/>
          </a:ln>
        </p:spPr>
      </p:pic>
      <p:pic>
        <p:nvPicPr>
          <p:cNvPr id="5" name="Picture 4" descr="C:\Users\Acer\Desktop\asuumj\93618064_596230357645722_7185988617062318080_n.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94110" y="4560570"/>
            <a:ext cx="2708180" cy="2019300"/>
          </a:xfrm>
          <a:prstGeom prst="rect">
            <a:avLst/>
          </a:prstGeom>
          <a:noFill/>
          <a:ln>
            <a:noFill/>
          </a:ln>
        </p:spPr>
      </p:pic>
      <p:pic>
        <p:nvPicPr>
          <p:cNvPr id="6" name="Picture 5" descr="C:\Users\Acer\Desktop\asuumj\95144124_2511605545755866_5016964131819880448_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a:off x="930741" y="4247573"/>
            <a:ext cx="1698216" cy="2645295"/>
          </a:xfrm>
          <a:prstGeom prst="rect">
            <a:avLst/>
          </a:prstGeom>
          <a:noFill/>
          <a:ln>
            <a:noFill/>
          </a:ln>
        </p:spPr>
      </p:pic>
      <p:pic>
        <p:nvPicPr>
          <p:cNvPr id="7" name="Picture 6" descr="C:\Users\Acer\Desktop\asuumj\94615867_572412846960527_5030358897865523200_n.jpg"/>
          <p:cNvPicPr/>
          <p:nvPr/>
        </p:nvPicPr>
        <p:blipFill>
          <a:blip r:embed="rId5">
            <a:extLst>
              <a:ext uri="{28A0092B-C50C-407E-A947-70E740481C1C}">
                <a14:useLocalDpi xmlns:a14="http://schemas.microsoft.com/office/drawing/2010/main" val="0"/>
              </a:ext>
            </a:extLst>
          </a:blip>
          <a:srcRect/>
          <a:stretch>
            <a:fillRect/>
          </a:stretch>
        </p:blipFill>
        <p:spPr bwMode="auto">
          <a:xfrm>
            <a:off x="5257800" y="1295400"/>
            <a:ext cx="2677160" cy="1990725"/>
          </a:xfrm>
          <a:prstGeom prst="rect">
            <a:avLst/>
          </a:prstGeom>
          <a:noFill/>
          <a:ln>
            <a:noFill/>
          </a:ln>
        </p:spPr>
      </p:pic>
    </p:spTree>
    <p:extLst>
      <p:ext uri="{BB962C8B-B14F-4D97-AF65-F5344CB8AC3E}">
        <p14:creationId xmlns:p14="http://schemas.microsoft.com/office/powerpoint/2010/main" val="192125328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mn-MN" sz="2400" dirty="0" smtClean="0">
                <a:latin typeface="Arial" pitchFamily="34" charset="0"/>
                <a:cs typeface="Arial" pitchFamily="34" charset="0"/>
              </a:rPr>
              <a:t>Нийгмийн эрүүл мэндийн талаар </a:t>
            </a:r>
            <a:endParaRPr lang="en-US" sz="2400" dirty="0">
              <a:latin typeface="Arial" pitchFamily="34" charset="0"/>
              <a:cs typeface="Arial" pitchFamily="34" charset="0"/>
            </a:endParaRPr>
          </a:p>
        </p:txBody>
      </p:sp>
      <p:pic>
        <p:nvPicPr>
          <p:cNvPr id="5" name="Picture 4" descr="C:\Users\Acer\Desktop\bolor\92699754_1845813435555895_4012199224895602688_n.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7707" y="1609735"/>
            <a:ext cx="2672926" cy="2267202"/>
          </a:xfrm>
          <a:prstGeom prst="rect">
            <a:avLst/>
          </a:prstGeom>
          <a:noFill/>
          <a:ln>
            <a:noFill/>
          </a:ln>
        </p:spPr>
      </p:pic>
      <p:pic>
        <p:nvPicPr>
          <p:cNvPr id="6" name="Picture 5" descr="C:\Users\Acer\Desktop\УТАС\86187546_2809248512454956_5910768880774545408_n.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8971" y="3919629"/>
            <a:ext cx="2062530" cy="1747838"/>
          </a:xfrm>
          <a:prstGeom prst="rect">
            <a:avLst/>
          </a:prstGeom>
          <a:noFill/>
          <a:ln>
            <a:noFill/>
          </a:ln>
        </p:spPr>
      </p:pic>
      <p:sp>
        <p:nvSpPr>
          <p:cNvPr id="8" name="Rectangle 7"/>
          <p:cNvSpPr/>
          <p:nvPr/>
        </p:nvSpPr>
        <p:spPr>
          <a:xfrm>
            <a:off x="4419600" y="2895600"/>
            <a:ext cx="4515485" cy="3257302"/>
          </a:xfrm>
          <a:prstGeom prst="rect">
            <a:avLst/>
          </a:prstGeom>
        </p:spPr>
        <p:txBody>
          <a:bodyPr wrap="square">
            <a:spAutoFit/>
          </a:bodyPr>
          <a:lstStyle/>
          <a:p>
            <a:pPr indent="457200" algn="just">
              <a:lnSpc>
                <a:spcPct val="150000"/>
              </a:lnSpc>
              <a:spcAft>
                <a:spcPts val="1000"/>
              </a:spcAft>
            </a:pPr>
            <a:endParaRPr lang="mn-MN" dirty="0" smtClean="0">
              <a:solidFill>
                <a:prstClr val="black"/>
              </a:solidFill>
              <a:latin typeface="Arial"/>
              <a:ea typeface="Calibri"/>
              <a:cs typeface="Mongolian Baiti"/>
            </a:endParaRPr>
          </a:p>
          <a:p>
            <a:pPr indent="457200" algn="just">
              <a:lnSpc>
                <a:spcPct val="150000"/>
              </a:lnSpc>
              <a:spcAft>
                <a:spcPts val="1000"/>
              </a:spcAft>
            </a:pPr>
            <a:endParaRPr lang="mn-MN" dirty="0" smtClean="0">
              <a:solidFill>
                <a:prstClr val="black"/>
              </a:solidFill>
              <a:latin typeface="Arial"/>
              <a:ea typeface="Calibri"/>
              <a:cs typeface="Mongolian Baiti"/>
            </a:endParaRPr>
          </a:p>
          <a:p>
            <a:pPr indent="457200" algn="just">
              <a:lnSpc>
                <a:spcPct val="150000"/>
              </a:lnSpc>
              <a:spcAft>
                <a:spcPts val="1000"/>
              </a:spcAft>
            </a:pPr>
            <a:r>
              <a:rPr lang="mn-MN" dirty="0" smtClean="0">
                <a:solidFill>
                  <a:prstClr val="black"/>
                </a:solidFill>
                <a:latin typeface="Arial"/>
                <a:ea typeface="Calibri"/>
                <a:cs typeface="Mongolian Baiti"/>
              </a:rPr>
              <a:t>Айл </a:t>
            </a:r>
            <a:r>
              <a:rPr lang="mn-MN" dirty="0">
                <a:solidFill>
                  <a:prstClr val="black"/>
                </a:solidFill>
                <a:latin typeface="Arial"/>
                <a:ea typeface="Calibri"/>
                <a:cs typeface="Mongolian Baiti"/>
              </a:rPr>
              <a:t>өрхөд өгөх </a:t>
            </a:r>
            <a:r>
              <a:rPr lang="mn-MN" dirty="0" smtClean="0">
                <a:solidFill>
                  <a:prstClr val="black"/>
                </a:solidFill>
                <a:latin typeface="Arial"/>
                <a:ea typeface="Calibri"/>
                <a:cs typeface="Mongolian Baiti"/>
              </a:rPr>
              <a:t>зөвлөмжийг  </a:t>
            </a:r>
            <a:r>
              <a:rPr lang="mn-MN" dirty="0">
                <a:solidFill>
                  <a:prstClr val="black"/>
                </a:solidFill>
                <a:latin typeface="Arial"/>
                <a:ea typeface="Calibri"/>
                <a:cs typeface="Mongolian Baiti"/>
              </a:rPr>
              <a:t>албан байгууллага, </a:t>
            </a:r>
            <a:r>
              <a:rPr lang="mn-MN" dirty="0" smtClean="0">
                <a:solidFill>
                  <a:prstClr val="black"/>
                </a:solidFill>
                <a:latin typeface="Arial"/>
                <a:ea typeface="Calibri"/>
                <a:cs typeface="Mongolian Baiti"/>
              </a:rPr>
              <a:t>ААНэгжтэй  хамтран иргэдэд мэдээ мэдээллийг цаг тухай бүрт хүргэн ажилласан. Нийт 5250 гарын авлага, зөвлөмжийг тараасан. </a:t>
            </a:r>
            <a:endParaRPr lang="en-US" sz="1600" dirty="0">
              <a:solidFill>
                <a:prstClr val="black"/>
              </a:solidFill>
              <a:latin typeface="Calibri"/>
              <a:ea typeface="Calibri"/>
              <a:cs typeface="Mongolian Baiti"/>
            </a:endParaRPr>
          </a:p>
        </p:txBody>
      </p:sp>
      <p:pic>
        <p:nvPicPr>
          <p:cNvPr id="9" name="Picture 8" descr="C:\Users\Acer\Documents\осол гэмтэл\102416315_495608474545494_8972507913483188869_n.jpg"/>
          <p:cNvPicPr/>
          <p:nvPr/>
        </p:nvPicPr>
        <p:blipFill rotWithShape="1">
          <a:blip r:embed="rId4" cstate="print">
            <a:extLst>
              <a:ext uri="{28A0092B-C50C-407E-A947-70E740481C1C}">
                <a14:useLocalDpi xmlns:a14="http://schemas.microsoft.com/office/drawing/2010/main" val="0"/>
              </a:ext>
            </a:extLst>
          </a:blip>
          <a:srcRect r="11890"/>
          <a:stretch/>
        </p:blipFill>
        <p:spPr bwMode="auto">
          <a:xfrm>
            <a:off x="6248400" y="1601713"/>
            <a:ext cx="2686685" cy="2275223"/>
          </a:xfrm>
          <a:prstGeom prst="rect">
            <a:avLst/>
          </a:prstGeom>
          <a:noFill/>
          <a:ln>
            <a:noFill/>
          </a:ln>
          <a:extLst>
            <a:ext uri="{53640926-AAD7-44D8-BBD7-CCE9431645EC}">
              <a14:shadowObscured xmlns:a14="http://schemas.microsoft.com/office/drawing/2010/main"/>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1601713"/>
            <a:ext cx="2166001" cy="2275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85594" y="4813600"/>
            <a:ext cx="1900605" cy="1917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109716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dirty="0" smtClean="0"/>
              <a:t>Цаашид хийх ажлуудаас:</a:t>
            </a:r>
            <a:endParaRPr lang="en-US" dirty="0"/>
          </a:p>
        </p:txBody>
      </p:sp>
      <p:sp>
        <p:nvSpPr>
          <p:cNvPr id="3" name="Content Placeholder 2"/>
          <p:cNvSpPr>
            <a:spLocks noGrp="1"/>
          </p:cNvSpPr>
          <p:nvPr>
            <p:ph idx="1"/>
          </p:nvPr>
        </p:nvSpPr>
        <p:spPr/>
        <p:txBody>
          <a:bodyPr>
            <a:normAutofit fontScale="62500" lnSpcReduction="20000"/>
          </a:bodyPr>
          <a:lstStyle/>
          <a:p>
            <a:r>
              <a:rPr lang="mn-MN" dirty="0" smtClean="0"/>
              <a:t>Шинээр баригдаж байгаа ЭМТөвийн барилгын чанар стандартад хяналт тавьж ажиллана</a:t>
            </a:r>
          </a:p>
          <a:p>
            <a:r>
              <a:rPr lang="mn-MN" dirty="0" smtClean="0"/>
              <a:t>Шинэ эмнэлгийг стандартын дагуу тохижуулах үйл ажиллагаа хийгдэнэ /ЭМЯам, ЭМГазар, ЭМТөв/</a:t>
            </a:r>
          </a:p>
          <a:p>
            <a:r>
              <a:rPr lang="mn-MN" dirty="0" smtClean="0"/>
              <a:t>Эмнэлгийн гадна орчинг тохижуулна /сүүдрэвч, гэрэлтүүлэг нэмнэ, мод бут тарина/</a:t>
            </a:r>
          </a:p>
          <a:p>
            <a:r>
              <a:rPr lang="mn-MN" dirty="0" smtClean="0"/>
              <a:t>Эмнэлгийн хогын цэгийг шинэчлэн засварлана</a:t>
            </a:r>
          </a:p>
          <a:p>
            <a:r>
              <a:rPr lang="mn-MN" dirty="0" smtClean="0"/>
              <a:t>Рентген техникч бэлдэнэ</a:t>
            </a:r>
          </a:p>
          <a:p>
            <a:r>
              <a:rPr lang="mn-MN" dirty="0" smtClean="0"/>
              <a:t>Лабораторийн тоног төхөөрөмжийг нэмэгдүүлнэ</a:t>
            </a:r>
          </a:p>
          <a:p>
            <a:r>
              <a:rPr lang="mn-MN" dirty="0" smtClean="0"/>
              <a:t>Явуулын амбулаторийн үзлэг авна</a:t>
            </a:r>
          </a:p>
          <a:p>
            <a:r>
              <a:rPr lang="mn-MN" dirty="0" smtClean="0"/>
              <a:t>Хүүхдийн эмч сургана</a:t>
            </a:r>
          </a:p>
          <a:p>
            <a:r>
              <a:rPr lang="mn-MN" dirty="0" smtClean="0"/>
              <a:t>Олон нийтийг хамарсан халдварт өвчин, улирлын чанартай томуу томуу төст өвчний үед дэлгэх эмнэлэг бэлтгэх /зорилтот бүлгийн хүүхдүүд ахмадууд, хөгжлийн бэрхшээлтэй иргэдэд чиглэсэн сэргээн засах үйл ажиллагаа явуулах сувилалаар ашиглах/</a:t>
            </a:r>
          </a:p>
        </p:txBody>
      </p:sp>
    </p:spTree>
    <p:extLst>
      <p:ext uri="{BB962C8B-B14F-4D97-AF65-F5344CB8AC3E}">
        <p14:creationId xmlns:p14="http://schemas.microsoft.com/office/powerpoint/2010/main" val="304229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0" y="548680"/>
            <a:ext cx="8686800" cy="548680"/>
          </a:xfrm>
          <a:prstGeom prst="rect">
            <a:avLst/>
          </a:prstGeom>
        </p:spPr>
        <p:txBody>
          <a:bodyPr vert="horz">
            <a:normAutofit lnSpcReduction="10000"/>
          </a:bodyPr>
          <a:lstStyle/>
          <a:p>
            <a:pPr marL="342900" indent="-342900" algn="ctr">
              <a:spcBef>
                <a:spcPct val="20000"/>
              </a:spcBef>
              <a:buClr>
                <a:srgbClr val="F0A22E"/>
              </a:buClr>
              <a:buSzPct val="70000"/>
              <a:buFont typeface="Wingdings 2"/>
              <a:buNone/>
              <a:defRPr/>
            </a:pPr>
            <a:r>
              <a:rPr lang="mn-MN" sz="3200" b="1" dirty="0" smtClean="0">
                <a:solidFill>
                  <a:srgbClr val="4E3B30"/>
                </a:solidFill>
              </a:rPr>
              <a:t>Бэлгийн замын халдварт өвчин</a:t>
            </a:r>
            <a:endParaRPr lang="en-US" sz="3200" b="1" dirty="0">
              <a:solidFill>
                <a:srgbClr val="4E3B30"/>
              </a:solidFill>
            </a:endParaRPr>
          </a:p>
        </p:txBody>
      </p:sp>
      <p:graphicFrame>
        <p:nvGraphicFramePr>
          <p:cNvPr id="5" name="Chart 4"/>
          <p:cNvGraphicFramePr/>
          <p:nvPr>
            <p:extLst>
              <p:ext uri="{D42A27DB-BD31-4B8C-83A1-F6EECF244321}">
                <p14:modId xmlns:p14="http://schemas.microsoft.com/office/powerpoint/2010/main" val="1325151516"/>
              </p:ext>
            </p:extLst>
          </p:nvPr>
        </p:nvGraphicFramePr>
        <p:xfrm>
          <a:off x="971600" y="1340768"/>
          <a:ext cx="7776864" cy="46805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0260912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dirty="0" smtClean="0"/>
              <a:t>Анхаарал хандуулсанд баярлалаа</a:t>
            </a:r>
            <a:endParaRPr lang="en-US" dirty="0"/>
          </a:p>
        </p:txBody>
      </p:sp>
      <p:pic>
        <p:nvPicPr>
          <p:cNvPr id="13314" name="Picture 2" descr="C:\Users\Acer\Desktop\зураг одоо\Смайл.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33600" y="1676400"/>
            <a:ext cx="4191000" cy="27665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11271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0" y="260648"/>
            <a:ext cx="8686800" cy="836712"/>
          </a:xfrm>
          <a:prstGeom prst="rect">
            <a:avLst/>
          </a:prstGeom>
        </p:spPr>
        <p:txBody>
          <a:bodyPr vert="horz">
            <a:normAutofit/>
          </a:bodyPr>
          <a:lstStyle/>
          <a:p>
            <a:pPr marL="342900" indent="-342900" algn="ctr">
              <a:spcBef>
                <a:spcPct val="20000"/>
              </a:spcBef>
              <a:buClr>
                <a:srgbClr val="F0A22E"/>
              </a:buClr>
              <a:buSzPct val="70000"/>
              <a:buFont typeface="Wingdings 2"/>
              <a:buNone/>
              <a:defRPr/>
            </a:pPr>
            <a:r>
              <a:rPr lang="mn-MN" sz="3200" b="1" dirty="0">
                <a:solidFill>
                  <a:srgbClr val="4E3B30"/>
                </a:solidFill>
              </a:rPr>
              <a:t>Хэвтэн</a:t>
            </a:r>
            <a:r>
              <a:rPr lang="mn-MN" sz="3200" dirty="0">
                <a:solidFill>
                  <a:srgbClr val="4E3B30"/>
                </a:solidFill>
              </a:rPr>
              <a:t> </a:t>
            </a:r>
            <a:r>
              <a:rPr lang="mn-MN" sz="3200" b="1" dirty="0">
                <a:solidFill>
                  <a:srgbClr val="4E3B30"/>
                </a:solidFill>
              </a:rPr>
              <a:t>эмчлүүлэгчид</a:t>
            </a:r>
            <a:endParaRPr lang="en-US" sz="3200" b="1" dirty="0">
              <a:solidFill>
                <a:srgbClr val="4E3B30"/>
              </a:solidFill>
            </a:endParaRPr>
          </a:p>
        </p:txBody>
      </p:sp>
      <p:graphicFrame>
        <p:nvGraphicFramePr>
          <p:cNvPr id="5" name="Chart 4"/>
          <p:cNvGraphicFramePr/>
          <p:nvPr>
            <p:extLst>
              <p:ext uri="{D42A27DB-BD31-4B8C-83A1-F6EECF244321}">
                <p14:modId xmlns:p14="http://schemas.microsoft.com/office/powerpoint/2010/main" val="4063022957"/>
              </p:ext>
            </p:extLst>
          </p:nvPr>
        </p:nvGraphicFramePr>
        <p:xfrm>
          <a:off x="467544" y="1052736"/>
          <a:ext cx="7992888" cy="48245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89887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395536" y="548680"/>
          <a:ext cx="8352928" cy="58326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669861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179512" y="260648"/>
            <a:ext cx="8686800" cy="836712"/>
          </a:xfrm>
          <a:prstGeom prst="rect">
            <a:avLst/>
          </a:prstGeom>
        </p:spPr>
        <p:txBody>
          <a:bodyPr vert="horz">
            <a:normAutofit/>
          </a:bodyPr>
          <a:lstStyle/>
          <a:p>
            <a:pPr marL="342900" indent="-342900" algn="ctr">
              <a:spcBef>
                <a:spcPct val="20000"/>
              </a:spcBef>
              <a:buClr>
                <a:srgbClr val="F0A22E"/>
              </a:buClr>
              <a:buSzPct val="70000"/>
              <a:buFont typeface="Wingdings 2"/>
              <a:buNone/>
              <a:defRPr/>
            </a:pPr>
            <a:r>
              <a:rPr lang="mn-MN" sz="3200" b="1" dirty="0" smtClean="0">
                <a:solidFill>
                  <a:srgbClr val="4E3B30"/>
                </a:solidFill>
              </a:rPr>
              <a:t>Хүүхдийн өвчлөл /Хэвтэн эмчлүүлэгч/</a:t>
            </a:r>
            <a:endParaRPr lang="en-US" sz="3200" b="1" dirty="0">
              <a:solidFill>
                <a:srgbClr val="4E3B30"/>
              </a:solidFill>
            </a:endParaRPr>
          </a:p>
        </p:txBody>
      </p:sp>
      <p:graphicFrame>
        <p:nvGraphicFramePr>
          <p:cNvPr id="7" name="Chart 6"/>
          <p:cNvGraphicFramePr/>
          <p:nvPr>
            <p:extLst>
              <p:ext uri="{D42A27DB-BD31-4B8C-83A1-F6EECF244321}">
                <p14:modId xmlns:p14="http://schemas.microsoft.com/office/powerpoint/2010/main" val="2093108458"/>
              </p:ext>
            </p:extLst>
          </p:nvPr>
        </p:nvGraphicFramePr>
        <p:xfrm>
          <a:off x="0" y="1052736"/>
          <a:ext cx="9144000" cy="53285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985118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1457723438"/>
              </p:ext>
            </p:extLst>
          </p:nvPr>
        </p:nvGraphicFramePr>
        <p:xfrm>
          <a:off x="0" y="692696"/>
          <a:ext cx="8892480" cy="57606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8813419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10.xml><?xml version="1.0" encoding="utf-8"?>
<a:theme xmlns:a="http://schemas.openxmlformats.org/drawingml/2006/main" name="10_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11.xml><?xml version="1.0" encoding="utf-8"?>
<a:theme xmlns:a="http://schemas.openxmlformats.org/drawingml/2006/main" name="11_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12.xml><?xml version="1.0" encoding="utf-8"?>
<a:theme xmlns:a="http://schemas.openxmlformats.org/drawingml/2006/main" name="12_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3.xml><?xml version="1.0" encoding="utf-8"?>
<a:theme xmlns:a="http://schemas.openxmlformats.org/drawingml/2006/main" name="2_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4.xml><?xml version="1.0" encoding="utf-8"?>
<a:theme xmlns:a="http://schemas.openxmlformats.org/drawingml/2006/main" name="3_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5.xml><?xml version="1.0" encoding="utf-8"?>
<a:theme xmlns:a="http://schemas.openxmlformats.org/drawingml/2006/main" name="4_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6.xml><?xml version="1.0" encoding="utf-8"?>
<a:theme xmlns:a="http://schemas.openxmlformats.org/drawingml/2006/main" name="6_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7.xml><?xml version="1.0" encoding="utf-8"?>
<a:theme xmlns:a="http://schemas.openxmlformats.org/drawingml/2006/main" name="7_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8.xml><?xml version="1.0" encoding="utf-8"?>
<a:theme xmlns:a="http://schemas.openxmlformats.org/drawingml/2006/main" name="8_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9.xml><?xml version="1.0" encoding="utf-8"?>
<a:theme xmlns:a="http://schemas.openxmlformats.org/drawingml/2006/main" name="9_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665</TotalTime>
  <Words>837</Words>
  <Application>Microsoft Office PowerPoint</Application>
  <PresentationFormat>On-screen Show (4:3)</PresentationFormat>
  <Paragraphs>121</Paragraphs>
  <Slides>50</Slides>
  <Notes>0</Notes>
  <HiddenSlides>0</HiddenSlides>
  <MMClips>0</MMClips>
  <ScaleCrop>false</ScaleCrop>
  <HeadingPairs>
    <vt:vector size="4" baseType="variant">
      <vt:variant>
        <vt:lpstr>Theme</vt:lpstr>
      </vt:variant>
      <vt:variant>
        <vt:i4>12</vt:i4>
      </vt:variant>
      <vt:variant>
        <vt:lpstr>Slide Titles</vt:lpstr>
      </vt:variant>
      <vt:variant>
        <vt:i4>50</vt:i4>
      </vt:variant>
    </vt:vector>
  </HeadingPairs>
  <TitlesOfParts>
    <vt:vector size="62" baseType="lpstr">
      <vt:lpstr>Trek</vt:lpstr>
      <vt:lpstr>1_Trek</vt:lpstr>
      <vt:lpstr>2_Trek</vt:lpstr>
      <vt:lpstr>3_Trek</vt:lpstr>
      <vt:lpstr>4_Trek</vt:lpstr>
      <vt:lpstr>6_Trek</vt:lpstr>
      <vt:lpstr>7_Trek</vt:lpstr>
      <vt:lpstr>8_Trek</vt:lpstr>
      <vt:lpstr>9_Trek</vt:lpstr>
      <vt:lpstr>10_Trek</vt:lpstr>
      <vt:lpstr>11_Trek</vt:lpstr>
      <vt:lpstr>12_Trek</vt:lpstr>
      <vt:lpstr>2021 онд хийсэн ажлын тайлан</vt:lpstr>
      <vt:lpstr>2021 онд  506 557 700 Төсөвтэй /нэмэлт санхүүжилтээр 377 423 958 77/ -р их эмч 5, бага эмч 4, сувилагч 8, нэма 1, лаборант 1, бусад 7 ажилтантай нэм-ийн болон анхан шатны тусламж үйлчилгээг үзүүлэн ажиллаа</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COVID19 өвчлөл, эмчилгээ, дархлаажуулалт</vt:lpstr>
      <vt:lpstr>PowerPoint Presentation</vt:lpstr>
      <vt:lpstr>50 ортой эмнэлэг дэлгэсэн:                 -тохижилтонд 2 сая төгрөг зарцуулж  435 хүн хэвтэн эмчлүүлсэн байна.  </vt:lpstr>
      <vt:lpstr>PowerPoint Presentation</vt:lpstr>
      <vt:lpstr>PowerPoint Presentation</vt:lpstr>
      <vt:lpstr>PowerPoint Presentation</vt:lpstr>
      <vt:lpstr> 2021 онд Эрүүл мэндийн даатгалын сангаас  Ковид -19 халдварын эмчилгээний төлбөр 399.060.000 төгрөг нэхэмжилсэнээс 306.966.000 төгрөг буюу 76,9% -ийн санхүүжилт ирсэн .           /2021 онд гэрийн багцаар эмчилсэн 240 хүний эмчилгээний зардал шивэгдэх боломжгүй болсон тул 38 400 000 төгрөг нэхэмжлэгдээгүй/   </vt:lpstr>
      <vt:lpstr>PowerPoint Presentation</vt:lpstr>
      <vt:lpstr>PowerPoint Presentation</vt:lpstr>
      <vt:lpstr>PowerPoint Presentation</vt:lpstr>
      <vt:lpstr>PowerPoint Presentation</vt:lpstr>
      <vt:lpstr>Хөрөнгө оруулалт, шинэлэг ажлуудаас </vt:lpstr>
      <vt:lpstr>Рентген аппарат –МУЗГ цөмийн энергийн комисс  /6700 евро/          /28 хүнд/</vt:lpstr>
      <vt:lpstr>1. ЭМЯамны төсөвөөр 3х1,900,000= 5.700.000 төгрөг  2. ЭМТөвийн төсөвөөр 3х 833,333 =2,500,000, 1х2,100.000 төгрөгөөр авч үйл ажиллагаандаа хэрэглэж байна. </vt:lpstr>
      <vt:lpstr> Мананцар үүсгэгч хаалга 2 сая /хандив/ суурилуулж, мананцар үүсгэгч, автомаксыг  нэмж  авч  үйл ажиллагаандаа хэрэглэж байна.  </vt:lpstr>
      <vt:lpstr>2021  оны 9 сард  Аймгийн засаг даргын нөөцөөс ЭМТөвд өгсөн 10 сая төгрөгний үнэтэй Мобайл технологийг үйл ажиллагаандаа хэрэглэж байна. / 17 хүнд/  </vt:lpstr>
      <vt:lpstr>эмтӨВД 8 ХҮЧИЛТӨРӨГЧ ӨТГӨРҮҮЛЭГЧ АППАРАТ АЖИЛЛАЖ БАЙНА.  /2021 ОНД 5Ш ХҮЧИЛТӨРӨГЧ ӨТГӨРҮҮЛЭГЧ  АВСАН/  /6.600.000/</vt:lpstr>
      <vt:lpstr>ЭМТ баригдаж буй барилга – 2 тэрбум 32 сая төгрөг төсөвлөгдсөнөөс  500.000.000 төгрөгний үйл ажиллагаа хийгдээд байна.  </vt:lpstr>
      <vt:lpstr>ЭХ НЯРАЙН ТУСЛАМЖИЙГ САЙЖРУУЛАХ  АЖЛЫН ХҮРЭЭНД ШАРЛАЛТ ЭМЧЛЭХ ФОТОТЕРАПИЯ АППАРАТ, ШАРЛАЛТ ХЭМЖИХ БИЛИМЕТР АППАРАТЫГ 7.330.000 ТӨГРӨГӨӨР эмтӨВИЙН ТӨСӨВӨӨР АВСАН. </vt:lpstr>
      <vt:lpstr> Эх хүүхдийн эмчилгээний багц /3,410,500 / үйл ажиллагаандаа хэрэглэж байна. /ЭМЯам/</vt:lpstr>
      <vt:lpstr>ЭМНЭЛГИЙН ДОТОР ГЭРЭЛТҮҮЛЭГ, ХУЛДААС, /3.100.000/  АЖИЛЧДЫН НОРМЫН ХУВЦАСЫГ /3.150.000/  ШИНЭЧИЛСЭН. </vt:lpstr>
      <vt:lpstr>АЖИЛЧДЫН БОЛОН  ҮЙЛЧЛҮҮЛЭГЧДИЙН ТАВ ТУХЫГ ХАНГАН САНДАЛ ШИРЭЭГ ШИНЭЧИЛЭН  ӨДРИЙН ЭМЧИЛГЭЭНИЙ САНДАЛ ОРТОЙ БОЛСОН.  /12.521.000/</vt:lpstr>
      <vt:lpstr>АЖИЛЧДЫН БОЛОН  ҮЙЛЧЛҮҮЛЭГЧДИЙН ТАВ ТУХЫГ ХАНГАН САНДАЛ ШИРЭЭ, ШКАФ, ТАВИУРЫГ ШИНЭЧИЛСЭН. </vt:lpstr>
      <vt:lpstr>Үйлчлүүлэгчийн ая тухтай байдлыг хангаж амбулаторийн хэсэг, үзлэгийн өрөөНИЙ  ХАТУУ ЭДЛЭЛЭИЙГ ШИНЭЧИЛСЭН. </vt:lpstr>
      <vt:lpstr>ҮЙЛЧЛҮҮЛЭГЧ, АЖИЛЧДАД  ТААТАЙ ОРЧИН БҮРДҮҮЛЭН АЖИЛЛАЖ БАЙНА.  </vt:lpstr>
      <vt:lpstr>ҮЙЛЧЛҮҮЛЭГЧДЭД   ТААТАЙ ОРЧИН БҮРДҮҮЛЭН АЖИЛЛАЖ БАЙНА</vt:lpstr>
      <vt:lpstr>Ажиллагсадын стресс бухимдлаас сэргийлэх чөлөөт цагаа үр бүтээлтэй өнгөрүүлэх, утас, комьютерийн хамаарлаас сэргийлэх зорилготой номын сангийн фондыг өргөжүүлсэн. /1.000.000 хандив/ </vt:lpstr>
      <vt:lpstr>Нийгмийн эрүүл мэндийн талаар: </vt:lpstr>
      <vt:lpstr>Нийгмийн эрүүл мэндийн талаар: сүрьеэгийн сорьц тээвэрлэлт  </vt:lpstr>
      <vt:lpstr>Нийгмийн эрүүл мэндийн талаар </vt:lpstr>
      <vt:lpstr>Цаашид хийх ажлуудаас:</vt:lpstr>
      <vt:lpstr>Анхаарал хандуулсанд баярлалаа</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Ковид 19 өвчний үед хийсэн ажлын тайлан</dc:title>
  <dc:creator>Acer</dc:creator>
  <cp:lastModifiedBy>Acer</cp:lastModifiedBy>
  <cp:revision>75</cp:revision>
  <cp:lastPrinted>2022-02-21T01:42:07Z</cp:lastPrinted>
  <dcterms:created xsi:type="dcterms:W3CDTF">2021-11-11T12:09:31Z</dcterms:created>
  <dcterms:modified xsi:type="dcterms:W3CDTF">2022-03-18T07:45:32Z</dcterms:modified>
</cp:coreProperties>
</file>