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70" r:id="rId7"/>
    <p:sldId id="268" r:id="rId8"/>
    <p:sldId id="273" r:id="rId9"/>
    <p:sldId id="267" r:id="rId10"/>
    <p:sldId id="266" r:id="rId11"/>
    <p:sldId id="269" r:id="rId12"/>
    <p:sldId id="271" r:id="rId13"/>
    <p:sldId id="272" r:id="rId14"/>
    <p:sldId id="265" r:id="rId15"/>
    <p:sldId id="27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F62C2-400C-4916-BF7C-2A4925C91CA7}" type="datetimeFigureOut">
              <a:rPr lang="en-US" smtClean="0"/>
              <a:pPr/>
              <a:t>3/18/2022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A9E9F-F550-49DE-A605-738A1728CA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F62C2-400C-4916-BF7C-2A4925C91CA7}" type="datetimeFigureOut">
              <a:rPr lang="en-US" smtClean="0"/>
              <a:pPr/>
              <a:t>3/18/2022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A9E9F-F550-49DE-A605-738A1728CA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F62C2-400C-4916-BF7C-2A4925C91CA7}" type="datetimeFigureOut">
              <a:rPr lang="en-US" smtClean="0"/>
              <a:pPr/>
              <a:t>3/18/2022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A9E9F-F550-49DE-A605-738A1728CA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>
            <a:extLst>
              <a:ext uri="{FF2B5EF4-FFF2-40B4-BE49-F238E27FC236}">
                <a16:creationId xmlns:a16="http://schemas.microsoft.com/office/drawing/2014/main" xmlns="" id="{1DBA1EF6-0120-4FD9-94E5-779BB393F898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679268" y="1825115"/>
            <a:ext cx="1702230" cy="2736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xmlns="" id="{CC104F0A-ED0B-4B03-BB73-35F8EF9C879D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2711367" y="1825115"/>
            <a:ext cx="1702230" cy="2736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xmlns="" id="{3D72AD60-8A2A-4487-9377-E72F5DAF9591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743466" y="1825115"/>
            <a:ext cx="1702230" cy="2736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xmlns="" id="{45BC6D7C-2CF0-49D1-A2B8-C1EFBA0121D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775769" y="1825115"/>
            <a:ext cx="1702230" cy="2736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37E2B474-D042-4F01-B278-52778C725B39}"/>
              </a:ext>
            </a:extLst>
          </p:cNvPr>
          <p:cNvSpPr/>
          <p:nvPr userDrawn="1"/>
        </p:nvSpPr>
        <p:spPr>
          <a:xfrm>
            <a:off x="679268" y="4561418"/>
            <a:ext cx="1702419" cy="1608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FB75FD73-E0B7-46DB-A8A2-DB3BEABFDC72}"/>
              </a:ext>
            </a:extLst>
          </p:cNvPr>
          <p:cNvSpPr/>
          <p:nvPr userDrawn="1"/>
        </p:nvSpPr>
        <p:spPr>
          <a:xfrm>
            <a:off x="2711382" y="4561418"/>
            <a:ext cx="1702419" cy="1608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1CD9A03F-A307-424B-822C-11AE6E934AEA}"/>
              </a:ext>
            </a:extLst>
          </p:cNvPr>
          <p:cNvSpPr/>
          <p:nvPr userDrawn="1"/>
        </p:nvSpPr>
        <p:spPr>
          <a:xfrm>
            <a:off x="4743482" y="4561418"/>
            <a:ext cx="1702419" cy="1608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DFBD4969-EFAC-4D12-9E84-0A6976D2641B}"/>
              </a:ext>
            </a:extLst>
          </p:cNvPr>
          <p:cNvSpPr/>
          <p:nvPr userDrawn="1"/>
        </p:nvSpPr>
        <p:spPr>
          <a:xfrm>
            <a:off x="6775580" y="4561418"/>
            <a:ext cx="1702419" cy="1608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22" name="Rectangle 12">
            <a:extLst>
              <a:ext uri="{FF2B5EF4-FFF2-40B4-BE49-F238E27FC236}">
                <a16:creationId xmlns:a16="http://schemas.microsoft.com/office/drawing/2014/main" xmlns="" id="{4ECE345D-A446-47CA-92D2-945255192249}"/>
              </a:ext>
            </a:extLst>
          </p:cNvPr>
          <p:cNvSpPr/>
          <p:nvPr userDrawn="1"/>
        </p:nvSpPr>
        <p:spPr>
          <a:xfrm>
            <a:off x="679268" y="4561418"/>
            <a:ext cx="1702419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23" name="Rectangle 13">
            <a:extLst>
              <a:ext uri="{FF2B5EF4-FFF2-40B4-BE49-F238E27FC236}">
                <a16:creationId xmlns:a16="http://schemas.microsoft.com/office/drawing/2014/main" xmlns="" id="{1F8A95E2-762C-4F80-A59C-0186AD9AB293}"/>
              </a:ext>
            </a:extLst>
          </p:cNvPr>
          <p:cNvSpPr/>
          <p:nvPr userDrawn="1"/>
        </p:nvSpPr>
        <p:spPr>
          <a:xfrm>
            <a:off x="2711382" y="4561418"/>
            <a:ext cx="1702419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24" name="Rectangle 14">
            <a:extLst>
              <a:ext uri="{FF2B5EF4-FFF2-40B4-BE49-F238E27FC236}">
                <a16:creationId xmlns:a16="http://schemas.microsoft.com/office/drawing/2014/main" xmlns="" id="{8EC859B7-B374-4919-872B-1599240455F5}"/>
              </a:ext>
            </a:extLst>
          </p:cNvPr>
          <p:cNvSpPr/>
          <p:nvPr userDrawn="1"/>
        </p:nvSpPr>
        <p:spPr>
          <a:xfrm>
            <a:off x="4743482" y="4561418"/>
            <a:ext cx="1702419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25" name="Rectangle 15">
            <a:extLst>
              <a:ext uri="{FF2B5EF4-FFF2-40B4-BE49-F238E27FC236}">
                <a16:creationId xmlns:a16="http://schemas.microsoft.com/office/drawing/2014/main" xmlns="" id="{6A9C259D-41E4-4701-AC62-7C25AC824137}"/>
              </a:ext>
            </a:extLst>
          </p:cNvPr>
          <p:cNvSpPr/>
          <p:nvPr userDrawn="1"/>
        </p:nvSpPr>
        <p:spPr>
          <a:xfrm>
            <a:off x="6775580" y="4561418"/>
            <a:ext cx="1702419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1311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F62C2-400C-4916-BF7C-2A4925C91CA7}" type="datetimeFigureOut">
              <a:rPr lang="en-US" smtClean="0"/>
              <a:pPr/>
              <a:t>3/18/2022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A9E9F-F550-49DE-A605-738A1728CA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F62C2-400C-4916-BF7C-2A4925C91CA7}" type="datetimeFigureOut">
              <a:rPr lang="en-US" smtClean="0"/>
              <a:pPr/>
              <a:t>3/18/2022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A9E9F-F550-49DE-A605-738A1728CA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F62C2-400C-4916-BF7C-2A4925C91CA7}" type="datetimeFigureOut">
              <a:rPr lang="en-US" smtClean="0"/>
              <a:pPr/>
              <a:t>3/18/2022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A9E9F-F550-49DE-A605-738A1728CA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F62C2-400C-4916-BF7C-2A4925C91CA7}" type="datetimeFigureOut">
              <a:rPr lang="en-US" smtClean="0"/>
              <a:pPr/>
              <a:t>3/18/2022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A9E9F-F550-49DE-A605-738A1728CA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F62C2-400C-4916-BF7C-2A4925C91CA7}" type="datetimeFigureOut">
              <a:rPr lang="en-US" smtClean="0"/>
              <a:pPr/>
              <a:t>3/18/2022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A9E9F-F550-49DE-A605-738A1728CA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F62C2-400C-4916-BF7C-2A4925C91CA7}" type="datetimeFigureOut">
              <a:rPr lang="en-US" smtClean="0"/>
              <a:pPr/>
              <a:t>3/18/2022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A9E9F-F550-49DE-A605-738A1728CA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F62C2-400C-4916-BF7C-2A4925C91CA7}" type="datetimeFigureOut">
              <a:rPr lang="en-US" smtClean="0"/>
              <a:pPr/>
              <a:t>3/18/2022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A9E9F-F550-49DE-A605-738A1728CA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F62C2-400C-4916-BF7C-2A4925C91CA7}" type="datetimeFigureOut">
              <a:rPr lang="en-US" smtClean="0"/>
              <a:pPr/>
              <a:t>3/18/2022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A9E9F-F550-49DE-A605-738A1728CA7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F62C2-400C-4916-BF7C-2A4925C91CA7}" type="datetimeFigureOut">
              <a:rPr lang="en-US" smtClean="0"/>
              <a:pPr/>
              <a:t>3/18/2022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BA9E9F-F550-49DE-A605-738A1728CA7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1.jpg"/>
          <p:cNvPicPr>
            <a:picLocks noChangeAspect="1"/>
          </p:cNvPicPr>
          <p:nvPr/>
        </p:nvPicPr>
        <p:blipFill>
          <a:blip r:embed="rId2"/>
          <a:srcRect b="6667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2590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mn-MN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mn-MN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Халзан сумын </a:t>
            </a:r>
            <a:r>
              <a:rPr lang="mn-MN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Эрүүл мэндийн төвийн </a:t>
            </a:r>
            <a:r>
              <a:rPr lang="mn-MN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 </a:t>
            </a:r>
            <a:r>
              <a:rPr lang="mn-MN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оны үйл ажиллагааны тайлан 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5029200"/>
            <a:ext cx="6400800" cy="762000"/>
          </a:xfrm>
        </p:spPr>
        <p:txBody>
          <a:bodyPr>
            <a:normAutofit/>
          </a:bodyPr>
          <a:lstStyle/>
          <a:p>
            <a:r>
              <a:rPr lang="mn-MN" b="1" dirty="0" smtClean="0">
                <a:solidFill>
                  <a:srgbClr val="002060"/>
                </a:solidFill>
              </a:rPr>
              <a:t>Илтгэгч: Н.Улаанхүүхэн</a:t>
            </a:r>
            <a:endParaRPr lang="en-US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ound Diagonal Corner Rectangle 76"/>
          <p:cNvSpPr/>
          <p:nvPr/>
        </p:nvSpPr>
        <p:spPr>
          <a:xfrm>
            <a:off x="838200" y="304800"/>
            <a:ext cx="8153400" cy="533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6" name="Picture 75" descr="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63050" cy="6858000"/>
          </a:xfrm>
          <a:prstGeom prst="rect">
            <a:avLst/>
          </a:prstGeom>
        </p:spPr>
      </p:pic>
      <p:sp>
        <p:nvSpPr>
          <p:cNvPr id="6" name="Text Placeholder 9">
            <a:extLst>
              <a:ext uri="{FF2B5EF4-FFF2-40B4-BE49-F238E27FC236}">
                <a16:creationId xmlns:a16="http://schemas.microsoft.com/office/drawing/2014/main" xmlns="" id="{4014394A-7978-48C0-A4A6-4CC5B5BDEC28}"/>
              </a:ext>
            </a:extLst>
          </p:cNvPr>
          <p:cNvSpPr txBox="1">
            <a:spLocks/>
          </p:cNvSpPr>
          <p:nvPr/>
        </p:nvSpPr>
        <p:spPr>
          <a:xfrm>
            <a:off x="-228600" y="304800"/>
            <a:ext cx="9525000" cy="724247"/>
          </a:xfrm>
          <a:prstGeom prst="rect">
            <a:avLst/>
          </a:prstGeom>
        </p:spPr>
        <p:txBody>
          <a:bodyPr anchor="ctr"/>
          <a:lstStyle>
            <a:lvl1pPr marL="0" indent="0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ctr">
              <a:buNone/>
            </a:pPr>
            <a:r>
              <a:rPr lang="mn-MN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АЙМАГ ОРОН НУТГИЙН ТӨСВИЙН </a:t>
            </a:r>
            <a:r>
              <a:rPr lang="mn-MN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ХӨРӨНГӨ </a:t>
            </a:r>
            <a:r>
              <a:rPr lang="mn-MN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ОРУУЛАЛТААР</a:t>
            </a:r>
            <a:endParaRPr lang="en-US" sz="32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xmlns="" id="{56D6C473-C164-4E02-AF3B-3ACBC83F4CD9}"/>
              </a:ext>
            </a:extLst>
          </p:cNvPr>
          <p:cNvSpPr txBox="1">
            <a:spLocks/>
          </p:cNvSpPr>
          <p:nvPr/>
        </p:nvSpPr>
        <p:spPr>
          <a:xfrm>
            <a:off x="872229" y="5069682"/>
            <a:ext cx="1312534" cy="91310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 algn="ctr">
              <a:buNone/>
            </a:pPr>
            <a:endParaRPr lang="en-US" sz="1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xmlns="" id="{3D317F31-24B9-4C80-AFC7-E1C2681419E8}"/>
              </a:ext>
            </a:extLst>
          </p:cNvPr>
          <p:cNvSpPr txBox="1">
            <a:spLocks/>
          </p:cNvSpPr>
          <p:nvPr/>
        </p:nvSpPr>
        <p:spPr>
          <a:xfrm>
            <a:off x="6019800" y="3733801"/>
            <a:ext cx="2590800" cy="68580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mn-MN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Вакцин Хөргүүр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mn-MN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4,7 сая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Rectangle 16">
            <a:extLst>
              <a:ext uri="{FF2B5EF4-FFF2-40B4-BE49-F238E27FC236}">
                <a16:creationId xmlns:a16="http://schemas.microsoft.com/office/drawing/2014/main" xmlns="" id="{3F507B8D-83FA-4479-8033-01946463C75C}"/>
              </a:ext>
            </a:extLst>
          </p:cNvPr>
          <p:cNvSpPr/>
          <p:nvPr/>
        </p:nvSpPr>
        <p:spPr>
          <a:xfrm rot="2700000">
            <a:off x="3433420" y="4076990"/>
            <a:ext cx="245088" cy="32954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Text Placeholder 17">
            <a:extLst>
              <a:ext uri="{FF2B5EF4-FFF2-40B4-BE49-F238E27FC236}">
                <a16:creationId xmlns:a16="http://schemas.microsoft.com/office/drawing/2014/main" xmlns="" id="{141F9686-BA68-4D80-AF92-6E8C7F408880}"/>
              </a:ext>
            </a:extLst>
          </p:cNvPr>
          <p:cNvSpPr txBox="1">
            <a:spLocks/>
          </p:cNvSpPr>
          <p:nvPr/>
        </p:nvSpPr>
        <p:spPr>
          <a:xfrm>
            <a:off x="457200" y="3810000"/>
            <a:ext cx="1828800" cy="60960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mn-MN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Мобайл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mn-MN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Технологи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mn-MN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12 сая </a:t>
            </a:r>
          </a:p>
        </p:txBody>
      </p:sp>
      <p:pic>
        <p:nvPicPr>
          <p:cNvPr id="29" name="Picture Placeholder 28" descr="download (21).jpg"/>
          <p:cNvPicPr>
            <a:picLocks noGrp="1" noChangeAspect="1"/>
          </p:cNvPicPr>
          <p:nvPr>
            <p:ph type="pic" idx="10"/>
          </p:nvPr>
        </p:nvPicPr>
        <p:blipFill>
          <a:blip r:embed="rId3"/>
          <a:srcRect l="22505" r="22505"/>
          <a:stretch>
            <a:fillRect/>
          </a:stretch>
        </p:blipFill>
        <p:spPr>
          <a:xfrm>
            <a:off x="729332" y="1469021"/>
            <a:ext cx="1702230" cy="2112379"/>
          </a:xfrm>
        </p:spPr>
      </p:pic>
      <p:pic>
        <p:nvPicPr>
          <p:cNvPr id="55" name="Picture 54" descr="C:\Users\Dell\Desktop\256764254_627472911931209_6438468527715866790_n.jpg"/>
          <p:cNvPicPr/>
          <p:nvPr/>
        </p:nvPicPr>
        <p:blipFill>
          <a:blip r:embed="rId4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43000"/>
            <a:ext cx="2590800" cy="25145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6" name="Rectangle 55"/>
          <p:cNvSpPr/>
          <p:nvPr/>
        </p:nvSpPr>
        <p:spPr>
          <a:xfrm>
            <a:off x="304800" y="4572000"/>
            <a:ext cx="2362200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mn-M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Мобайл технологийг хариуцан ажиллах мэргэжилтнийг сургаснаар бүрэн ашиглах боломжоор хангагдана.</a:t>
            </a:r>
            <a:endParaRPr lang="en-US" sz="1600" dirty="0"/>
          </a:p>
        </p:txBody>
      </p:sp>
      <p:sp>
        <p:nvSpPr>
          <p:cNvPr id="66" name="Text Placeholder 17">
            <a:extLst>
              <a:ext uri="{FF2B5EF4-FFF2-40B4-BE49-F238E27FC236}">
                <a16:creationId xmlns:a16="http://schemas.microsoft.com/office/drawing/2014/main" xmlns="" id="{141F9686-BA68-4D80-AF92-6E8C7F408880}"/>
              </a:ext>
            </a:extLst>
          </p:cNvPr>
          <p:cNvSpPr txBox="1">
            <a:spLocks/>
          </p:cNvSpPr>
          <p:nvPr/>
        </p:nvSpPr>
        <p:spPr>
          <a:xfrm>
            <a:off x="3505200" y="3733800"/>
            <a:ext cx="1828800" cy="60960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mn-MN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Автоклав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11,27 </a:t>
            </a:r>
            <a:r>
              <a:rPr lang="mn-MN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сая </a:t>
            </a:r>
          </a:p>
        </p:txBody>
      </p:sp>
      <p:pic>
        <p:nvPicPr>
          <p:cNvPr id="69" name="Picture Placeholder 68" descr="C:\Users\Dell\Desktop\256808696_1262660680911573_1146842895385994887_n.jpg"/>
          <p:cNvPicPr>
            <a:picLocks noGrp="1"/>
          </p:cNvPicPr>
          <p:nvPr>
            <p:ph type="pic" idx="11"/>
          </p:nvPr>
        </p:nvPicPr>
        <p:blipFill>
          <a:blip r:embed="rId5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8546" r="8546"/>
          <a:stretch>
            <a:fillRect/>
          </a:stretch>
        </p:blipFill>
        <p:spPr bwMode="auto">
          <a:xfrm>
            <a:off x="3124200" y="1143000"/>
            <a:ext cx="2819400" cy="2514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6"/>
          <a:srcRect l="12121" t="13955" r="24034" b="3415"/>
          <a:stretch>
            <a:fillRect/>
          </a:stretch>
        </p:blipFill>
        <p:spPr>
          <a:xfrm>
            <a:off x="6248400" y="1143000"/>
            <a:ext cx="2514600" cy="2514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4" name="Rectangle 73"/>
          <p:cNvSpPr/>
          <p:nvPr/>
        </p:nvSpPr>
        <p:spPr>
          <a:xfrm>
            <a:off x="2971800" y="4572000"/>
            <a:ext cx="3048000" cy="20621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mn-M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24 литр, 50 литр, 100 литрийн багтаамж бүхий автоклав нь хог, хаягдлыг сайдын тушаалын дагуу устгах, эмнэлгийн тоног төхөөрөмж, ороох боох материалыг ариутгах боломжоор хангагдаж байна </a:t>
            </a:r>
            <a:endParaRPr lang="en-US" sz="1600" dirty="0"/>
          </a:p>
        </p:txBody>
      </p:sp>
      <p:sp>
        <p:nvSpPr>
          <p:cNvPr id="75" name="Rectangle 74"/>
          <p:cNvSpPr/>
          <p:nvPr/>
        </p:nvSpPr>
        <p:spPr>
          <a:xfrm>
            <a:off x="6172200" y="4572000"/>
            <a:ext cx="2667000" cy="16004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mn-M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mn-M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овлолын </a:t>
            </a:r>
            <a:r>
              <a:rPr lang="mn-M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болон нэмэлт дархлаажуулалтын вакциныг олон тоогоор татсан ч стандартын дагуу хадгалах боломжоор хангагдлаа</a:t>
            </a:r>
            <a:r>
              <a:rPr lang="mn-MN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8661062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685800" y="76200"/>
            <a:ext cx="8305800" cy="6858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050" y="0"/>
            <a:ext cx="91630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8534400" cy="762000"/>
          </a:xfrm>
        </p:spPr>
        <p:txBody>
          <a:bodyPr>
            <a:noAutofit/>
          </a:bodyPr>
          <a:lstStyle/>
          <a:p>
            <a:r>
              <a:rPr lang="mn-MN" sz="3600" b="1" dirty="0" smtClean="0">
                <a:solidFill>
                  <a:srgbClr val="002060"/>
                </a:solidFill>
              </a:rPr>
              <a:t>ОРОН НУТГИЙН ХӨРӨНГӨ ОРУУЛАЛТААР</a:t>
            </a:r>
            <a:endParaRPr lang="en-US" sz="3600" b="1" dirty="0">
              <a:solidFill>
                <a:srgbClr val="002060"/>
              </a:solidFill>
            </a:endParaRPr>
          </a:p>
        </p:txBody>
      </p:sp>
      <p:grpSp>
        <p:nvGrpSpPr>
          <p:cNvPr id="6" name="그룹 9">
            <a:extLst>
              <a:ext uri="{FF2B5EF4-FFF2-40B4-BE49-F238E27FC236}">
                <a16:creationId xmlns:a16="http://schemas.microsoft.com/office/drawing/2014/main" xmlns="" id="{EB016B1A-2098-48A3-B1EB-269EC07E29DE}"/>
              </a:ext>
            </a:extLst>
          </p:cNvPr>
          <p:cNvGrpSpPr>
            <a:grpSpLocks noGrp="1"/>
          </p:cNvGrpSpPr>
          <p:nvPr>
            <p:ph idx="1"/>
          </p:nvPr>
        </p:nvGrpSpPr>
        <p:grpSpPr>
          <a:xfrm>
            <a:off x="228600" y="2819399"/>
            <a:ext cx="4419600" cy="4038601"/>
            <a:chOff x="671199" y="5162878"/>
            <a:chExt cx="9067305" cy="137413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58FF0341-DFF8-49EF-9B39-3B62CAA621BE}"/>
                </a:ext>
              </a:extLst>
            </p:cNvPr>
            <p:cNvSpPr txBox="1"/>
            <p:nvPr/>
          </p:nvSpPr>
          <p:spPr>
            <a:xfrm>
              <a:off x="914742" y="5167035"/>
              <a:ext cx="8217474" cy="1369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mn-MN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2021 оны 10 дугаар сарын 3-5-ны өдрүүдэд дотор, дотрын ЭХО, эмэгтэйчүүд, чих хамар хоолой, БЗДХ-ын илрүүлэгийн чиглэлээр явуулын амбулаторийн үзлэг хийгдлээ.  </a:t>
              </a:r>
              <a:br>
                <a:rPr lang="mn-MN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mn-MN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Үүнд:Дотрын үзлэгт – 168</a:t>
              </a:r>
              <a:br>
                <a:rPr lang="mn-MN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mn-MN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Дотрын ЭХО – 180</a:t>
              </a:r>
              <a:br>
                <a:rPr lang="mn-MN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mn-MN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Рентген аппаратад – 56</a:t>
              </a:r>
              <a:br>
                <a:rPr lang="mn-MN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mn-MN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Чих хамар хоолойд – 50</a:t>
              </a:r>
              <a:br>
                <a:rPr lang="mn-MN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mn-MN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Эмэгтэйчүүдэд – 46</a:t>
              </a:r>
              <a:br>
                <a:rPr lang="mn-MN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mn-MN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БЗДХ-ын илрүүлэгт – 330 хамрагдсан байна. </a:t>
              </a:r>
              <a:br>
                <a:rPr lang="mn-MN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mn-MN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Илрүүлсэн өвчлөл</a:t>
              </a:r>
              <a:br>
                <a:rPr lang="mn-MN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mn-MN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            Дотор 5</a:t>
              </a:r>
              <a:br>
                <a:rPr lang="mn-MN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mn-MN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            Эмэгтэйчүүд 2</a:t>
              </a:r>
              <a:br>
                <a:rPr lang="mn-MN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mn-MN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            Чих хамар хоолой 9</a:t>
              </a:r>
              <a:br>
                <a:rPr lang="mn-MN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mn-MN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             БЗДХ 9/ –ийг эмчилгээнд хамруулсан. </a:t>
              </a:r>
              <a:br>
                <a:rPr lang="mn-MN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mn-MN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Зарцуулсан хөрөнгийн хэмжээ </a:t>
              </a:r>
              <a:r>
                <a:rPr lang="mn-MN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4 сая</a:t>
              </a:r>
              <a:endParaRPr lang="en-US" altLang="ko-KR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8" name="Group 19">
              <a:extLst>
                <a:ext uri="{FF2B5EF4-FFF2-40B4-BE49-F238E27FC236}">
                  <a16:creationId xmlns:a16="http://schemas.microsoft.com/office/drawing/2014/main" xmlns="" id="{2CB24F0D-0024-4C2D-89D0-DE3A6C0F4182}"/>
                </a:ext>
              </a:extLst>
            </p:cNvPr>
            <p:cNvGrpSpPr/>
            <p:nvPr/>
          </p:nvGrpSpPr>
          <p:grpSpPr>
            <a:xfrm>
              <a:off x="671199" y="5332329"/>
              <a:ext cx="230197" cy="203038"/>
              <a:chOff x="5461149" y="925714"/>
              <a:chExt cx="230197" cy="203038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5" name="Block Arc 28">
                <a:extLst>
                  <a:ext uri="{FF2B5EF4-FFF2-40B4-BE49-F238E27FC236}">
                    <a16:creationId xmlns:a16="http://schemas.microsoft.com/office/drawing/2014/main" xmlns="" id="{ECCF69B4-7D31-4C95-9D90-9F5DCDF718BE}"/>
                  </a:ext>
                </a:extLst>
              </p:cNvPr>
              <p:cNvSpPr/>
              <p:nvPr/>
            </p:nvSpPr>
            <p:spPr>
              <a:xfrm rot="16200000" flipH="1">
                <a:off x="5408651" y="978213"/>
                <a:ext cx="203037" cy="98041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ln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Block Arc 28">
                <a:extLst>
                  <a:ext uri="{FF2B5EF4-FFF2-40B4-BE49-F238E27FC236}">
                    <a16:creationId xmlns:a16="http://schemas.microsoft.com/office/drawing/2014/main" xmlns="" id="{3F3A21ED-802E-403C-8C67-559C8A0C3AF5}"/>
                  </a:ext>
                </a:extLst>
              </p:cNvPr>
              <p:cNvSpPr/>
              <p:nvPr/>
            </p:nvSpPr>
            <p:spPr>
              <a:xfrm rot="16200000" flipH="1">
                <a:off x="5540807" y="978212"/>
                <a:ext cx="203038" cy="98041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ln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Group 18">
              <a:extLst>
                <a:ext uri="{FF2B5EF4-FFF2-40B4-BE49-F238E27FC236}">
                  <a16:creationId xmlns:a16="http://schemas.microsoft.com/office/drawing/2014/main" xmlns="" id="{A07DE210-750C-4696-9B24-7BA910B9140B}"/>
                </a:ext>
              </a:extLst>
            </p:cNvPr>
            <p:cNvGrpSpPr/>
            <p:nvPr/>
          </p:nvGrpSpPr>
          <p:grpSpPr>
            <a:xfrm>
              <a:off x="9494093" y="6086420"/>
              <a:ext cx="244411" cy="227714"/>
              <a:chOff x="7654173" y="1965552"/>
              <a:chExt cx="244411" cy="227714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13" name="Block Arc 28">
                <a:extLst>
                  <a:ext uri="{FF2B5EF4-FFF2-40B4-BE49-F238E27FC236}">
                    <a16:creationId xmlns:a16="http://schemas.microsoft.com/office/drawing/2014/main" xmlns="" id="{DFDCC498-9324-4792-BB5C-0BE7ECE3FA3B}"/>
                  </a:ext>
                </a:extLst>
              </p:cNvPr>
              <p:cNvSpPr/>
              <p:nvPr/>
            </p:nvSpPr>
            <p:spPr>
              <a:xfrm rot="5400000" flipH="1">
                <a:off x="7748044" y="2042726"/>
                <a:ext cx="203039" cy="98041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ln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Block Arc 28">
                <a:extLst>
                  <a:ext uri="{FF2B5EF4-FFF2-40B4-BE49-F238E27FC236}">
                    <a16:creationId xmlns:a16="http://schemas.microsoft.com/office/drawing/2014/main" xmlns="" id="{F84C48E9-CE97-4DE8-9AB5-C9C00BF4998E}"/>
                  </a:ext>
                </a:extLst>
              </p:cNvPr>
              <p:cNvSpPr/>
              <p:nvPr/>
            </p:nvSpPr>
            <p:spPr>
              <a:xfrm rot="5400000" flipH="1">
                <a:off x="7601675" y="2018050"/>
                <a:ext cx="203038" cy="98041"/>
              </a:xfrm>
              <a:custGeom>
                <a:avLst/>
                <a:gdLst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57233 w 559416"/>
                  <a:gd name="connsiteY7" fmla="*/ 252029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62302 w 559416"/>
                  <a:gd name="connsiteY9" fmla="*/ 32421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222800 w 559416"/>
                  <a:gd name="connsiteY6" fmla="*/ 139862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88869 w 559416"/>
                  <a:gd name="connsiteY6" fmla="*/ 15343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106337 w 559416"/>
                  <a:gd name="connsiteY7" fmla="*/ 248637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121585 w 559416"/>
                  <a:gd name="connsiteY9" fmla="*/ 69745 h 288032"/>
                  <a:gd name="connsiteX10" fmla="*/ 270484 w 559416"/>
                  <a:gd name="connsiteY10" fmla="*/ 2288 h 288032"/>
                  <a:gd name="connsiteX11" fmla="*/ 276008 w 559416"/>
                  <a:gd name="connsiteY11" fmla="*/ 0 h 288032"/>
                  <a:gd name="connsiteX12" fmla="*/ 519878 w 559416"/>
                  <a:gd name="connsiteY12" fmla="*/ 0 h 288032"/>
                  <a:gd name="connsiteX13" fmla="*/ 559416 w 559416"/>
                  <a:gd name="connsiteY13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39538 h 288032"/>
                  <a:gd name="connsiteX1" fmla="*/ 559416 w 559416"/>
                  <a:gd name="connsiteY1" fmla="*/ 248494 h 288032"/>
                  <a:gd name="connsiteX2" fmla="*/ 519878 w 559416"/>
                  <a:gd name="connsiteY2" fmla="*/ 288032 h 288032"/>
                  <a:gd name="connsiteX3" fmla="*/ 276008 w 559416"/>
                  <a:gd name="connsiteY3" fmla="*/ 288032 h 288032"/>
                  <a:gd name="connsiteX4" fmla="*/ 236470 w 559416"/>
                  <a:gd name="connsiteY4" fmla="*/ 248494 h 288032"/>
                  <a:gd name="connsiteX5" fmla="*/ 236470 w 559416"/>
                  <a:gd name="connsiteY5" fmla="*/ 134409 h 288032"/>
                  <a:gd name="connsiteX6" fmla="*/ 171903 w 559416"/>
                  <a:gd name="connsiteY6" fmla="*/ 163615 h 288032"/>
                  <a:gd name="connsiteX7" fmla="*/ 92764 w 559416"/>
                  <a:gd name="connsiteY7" fmla="*/ 252031 h 288032"/>
                  <a:gd name="connsiteX8" fmla="*/ 0 w 559416"/>
                  <a:gd name="connsiteY8" fmla="*/ 252029 h 288032"/>
                  <a:gd name="connsiteX9" fmla="*/ 270484 w 559416"/>
                  <a:gd name="connsiteY9" fmla="*/ 2288 h 288032"/>
                  <a:gd name="connsiteX10" fmla="*/ 276008 w 559416"/>
                  <a:gd name="connsiteY10" fmla="*/ 0 h 288032"/>
                  <a:gd name="connsiteX11" fmla="*/ 519878 w 559416"/>
                  <a:gd name="connsiteY11" fmla="*/ 0 h 288032"/>
                  <a:gd name="connsiteX12" fmla="*/ 559416 w 559416"/>
                  <a:gd name="connsiteY12" fmla="*/ 39538 h 288032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171903 w 559416"/>
                  <a:gd name="connsiteY6" fmla="*/ 167008 h 291425"/>
                  <a:gd name="connsiteX7" fmla="*/ 92764 w 559416"/>
                  <a:gd name="connsiteY7" fmla="*/ 255424 h 291425"/>
                  <a:gd name="connsiteX8" fmla="*/ 0 w 559416"/>
                  <a:gd name="connsiteY8" fmla="*/ 255422 h 291425"/>
                  <a:gd name="connsiteX9" fmla="*/ 270484 w 559416"/>
                  <a:gd name="connsiteY9" fmla="*/ 5681 h 291425"/>
                  <a:gd name="connsiteX10" fmla="*/ 313330 w 559416"/>
                  <a:gd name="connsiteY10" fmla="*/ 0 h 291425"/>
                  <a:gd name="connsiteX11" fmla="*/ 519878 w 559416"/>
                  <a:gd name="connsiteY11" fmla="*/ 3393 h 291425"/>
                  <a:gd name="connsiteX12" fmla="*/ 559416 w 559416"/>
                  <a:gd name="connsiteY12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59416 w 559416"/>
                  <a:gd name="connsiteY0" fmla="*/ 42931 h 291425"/>
                  <a:gd name="connsiteX1" fmla="*/ 559416 w 559416"/>
                  <a:gd name="connsiteY1" fmla="*/ 251887 h 291425"/>
                  <a:gd name="connsiteX2" fmla="*/ 519878 w 559416"/>
                  <a:gd name="connsiteY2" fmla="*/ 291425 h 291425"/>
                  <a:gd name="connsiteX3" fmla="*/ 276008 w 559416"/>
                  <a:gd name="connsiteY3" fmla="*/ 291425 h 291425"/>
                  <a:gd name="connsiteX4" fmla="*/ 236470 w 559416"/>
                  <a:gd name="connsiteY4" fmla="*/ 251887 h 291425"/>
                  <a:gd name="connsiteX5" fmla="*/ 236470 w 559416"/>
                  <a:gd name="connsiteY5" fmla="*/ 137802 h 291425"/>
                  <a:gd name="connsiteX6" fmla="*/ 92764 w 559416"/>
                  <a:gd name="connsiteY6" fmla="*/ 255424 h 291425"/>
                  <a:gd name="connsiteX7" fmla="*/ 0 w 559416"/>
                  <a:gd name="connsiteY7" fmla="*/ 255422 h 291425"/>
                  <a:gd name="connsiteX8" fmla="*/ 270484 w 559416"/>
                  <a:gd name="connsiteY8" fmla="*/ 5681 h 291425"/>
                  <a:gd name="connsiteX9" fmla="*/ 313330 w 559416"/>
                  <a:gd name="connsiteY9" fmla="*/ 0 h 291425"/>
                  <a:gd name="connsiteX10" fmla="*/ 519878 w 559416"/>
                  <a:gd name="connsiteY10" fmla="*/ 3393 h 291425"/>
                  <a:gd name="connsiteX11" fmla="*/ 559416 w 559416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5 w 542451"/>
                  <a:gd name="connsiteY5" fmla="*/ 137802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542451 w 542451"/>
                  <a:gd name="connsiteY0" fmla="*/ 42931 h 291425"/>
                  <a:gd name="connsiteX1" fmla="*/ 542451 w 542451"/>
                  <a:gd name="connsiteY1" fmla="*/ 251887 h 291425"/>
                  <a:gd name="connsiteX2" fmla="*/ 502913 w 542451"/>
                  <a:gd name="connsiteY2" fmla="*/ 291425 h 291425"/>
                  <a:gd name="connsiteX3" fmla="*/ 259043 w 542451"/>
                  <a:gd name="connsiteY3" fmla="*/ 291425 h 291425"/>
                  <a:gd name="connsiteX4" fmla="*/ 219505 w 542451"/>
                  <a:gd name="connsiteY4" fmla="*/ 251887 h 291425"/>
                  <a:gd name="connsiteX5" fmla="*/ 219504 w 542451"/>
                  <a:gd name="connsiteY5" fmla="*/ 164947 h 291425"/>
                  <a:gd name="connsiteX6" fmla="*/ 75799 w 542451"/>
                  <a:gd name="connsiteY6" fmla="*/ 255424 h 291425"/>
                  <a:gd name="connsiteX7" fmla="*/ 0 w 542451"/>
                  <a:gd name="connsiteY7" fmla="*/ 231671 h 291425"/>
                  <a:gd name="connsiteX8" fmla="*/ 253519 w 542451"/>
                  <a:gd name="connsiteY8" fmla="*/ 5681 h 291425"/>
                  <a:gd name="connsiteX9" fmla="*/ 296365 w 542451"/>
                  <a:gd name="connsiteY9" fmla="*/ 0 h 291425"/>
                  <a:gd name="connsiteX10" fmla="*/ 502913 w 542451"/>
                  <a:gd name="connsiteY10" fmla="*/ 3393 h 291425"/>
                  <a:gd name="connsiteX11" fmla="*/ 542451 w 542451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43661 w 610313"/>
                  <a:gd name="connsiteY6" fmla="*/ 255424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06338 w 610313"/>
                  <a:gd name="connsiteY6" fmla="*/ 252031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610313 w 610313"/>
                  <a:gd name="connsiteY0" fmla="*/ 42931 h 291425"/>
                  <a:gd name="connsiteX1" fmla="*/ 610313 w 610313"/>
                  <a:gd name="connsiteY1" fmla="*/ 251887 h 291425"/>
                  <a:gd name="connsiteX2" fmla="*/ 570775 w 610313"/>
                  <a:gd name="connsiteY2" fmla="*/ 291425 h 291425"/>
                  <a:gd name="connsiteX3" fmla="*/ 326905 w 610313"/>
                  <a:gd name="connsiteY3" fmla="*/ 291425 h 291425"/>
                  <a:gd name="connsiteX4" fmla="*/ 287367 w 610313"/>
                  <a:gd name="connsiteY4" fmla="*/ 251887 h 291425"/>
                  <a:gd name="connsiteX5" fmla="*/ 287366 w 610313"/>
                  <a:gd name="connsiteY5" fmla="*/ 164947 h 291425"/>
                  <a:gd name="connsiteX6" fmla="*/ 136875 w 610313"/>
                  <a:gd name="connsiteY6" fmla="*/ 241852 h 291425"/>
                  <a:gd name="connsiteX7" fmla="*/ 0 w 610313"/>
                  <a:gd name="connsiteY7" fmla="*/ 238458 h 291425"/>
                  <a:gd name="connsiteX8" fmla="*/ 321381 w 610313"/>
                  <a:gd name="connsiteY8" fmla="*/ 5681 h 291425"/>
                  <a:gd name="connsiteX9" fmla="*/ 364227 w 610313"/>
                  <a:gd name="connsiteY9" fmla="*/ 0 h 291425"/>
                  <a:gd name="connsiteX10" fmla="*/ 570775 w 610313"/>
                  <a:gd name="connsiteY10" fmla="*/ 3393 h 291425"/>
                  <a:gd name="connsiteX11" fmla="*/ 610313 w 61031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102945 w 576383"/>
                  <a:gd name="connsiteY6" fmla="*/ 241852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576383 w 576383"/>
                  <a:gd name="connsiteY0" fmla="*/ 42931 h 291425"/>
                  <a:gd name="connsiteX1" fmla="*/ 576383 w 576383"/>
                  <a:gd name="connsiteY1" fmla="*/ 251887 h 291425"/>
                  <a:gd name="connsiteX2" fmla="*/ 536845 w 576383"/>
                  <a:gd name="connsiteY2" fmla="*/ 291425 h 291425"/>
                  <a:gd name="connsiteX3" fmla="*/ 292975 w 576383"/>
                  <a:gd name="connsiteY3" fmla="*/ 291425 h 291425"/>
                  <a:gd name="connsiteX4" fmla="*/ 253437 w 576383"/>
                  <a:gd name="connsiteY4" fmla="*/ 251887 h 291425"/>
                  <a:gd name="connsiteX5" fmla="*/ 253436 w 576383"/>
                  <a:gd name="connsiteY5" fmla="*/ 164947 h 291425"/>
                  <a:gd name="connsiteX6" fmla="*/ 82587 w 576383"/>
                  <a:gd name="connsiteY6" fmla="*/ 238459 h 291425"/>
                  <a:gd name="connsiteX7" fmla="*/ 0 w 576383"/>
                  <a:gd name="connsiteY7" fmla="*/ 187563 h 291425"/>
                  <a:gd name="connsiteX8" fmla="*/ 287451 w 576383"/>
                  <a:gd name="connsiteY8" fmla="*/ 5681 h 291425"/>
                  <a:gd name="connsiteX9" fmla="*/ 330297 w 576383"/>
                  <a:gd name="connsiteY9" fmla="*/ 0 h 291425"/>
                  <a:gd name="connsiteX10" fmla="*/ 536845 w 576383"/>
                  <a:gd name="connsiteY10" fmla="*/ 3393 h 291425"/>
                  <a:gd name="connsiteX11" fmla="*/ 576383 w 576383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26696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89373 w 620492"/>
                  <a:gd name="connsiteY6" fmla="*/ 224887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99552 w 620492"/>
                  <a:gd name="connsiteY6" fmla="*/ 235066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20492 w 620492"/>
                  <a:gd name="connsiteY0" fmla="*/ 42931 h 291425"/>
                  <a:gd name="connsiteX1" fmla="*/ 620492 w 620492"/>
                  <a:gd name="connsiteY1" fmla="*/ 251887 h 291425"/>
                  <a:gd name="connsiteX2" fmla="*/ 580954 w 620492"/>
                  <a:gd name="connsiteY2" fmla="*/ 291425 h 291425"/>
                  <a:gd name="connsiteX3" fmla="*/ 337084 w 620492"/>
                  <a:gd name="connsiteY3" fmla="*/ 291425 h 291425"/>
                  <a:gd name="connsiteX4" fmla="*/ 297546 w 620492"/>
                  <a:gd name="connsiteY4" fmla="*/ 251887 h 291425"/>
                  <a:gd name="connsiteX5" fmla="*/ 297545 w 620492"/>
                  <a:gd name="connsiteY5" fmla="*/ 164947 h 291425"/>
                  <a:gd name="connsiteX6" fmla="*/ 109731 w 620492"/>
                  <a:gd name="connsiteY6" fmla="*/ 238459 h 291425"/>
                  <a:gd name="connsiteX7" fmla="*/ 0 w 620492"/>
                  <a:gd name="connsiteY7" fmla="*/ 187563 h 291425"/>
                  <a:gd name="connsiteX8" fmla="*/ 331560 w 620492"/>
                  <a:gd name="connsiteY8" fmla="*/ 5681 h 291425"/>
                  <a:gd name="connsiteX9" fmla="*/ 374406 w 620492"/>
                  <a:gd name="connsiteY9" fmla="*/ 0 h 291425"/>
                  <a:gd name="connsiteX10" fmla="*/ 580954 w 620492"/>
                  <a:gd name="connsiteY10" fmla="*/ 3393 h 291425"/>
                  <a:gd name="connsiteX11" fmla="*/ 620492 w 620492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  <a:gd name="connsiteX0" fmla="*/ 603527 w 603527"/>
                  <a:gd name="connsiteY0" fmla="*/ 42931 h 291425"/>
                  <a:gd name="connsiteX1" fmla="*/ 603527 w 603527"/>
                  <a:gd name="connsiteY1" fmla="*/ 251887 h 291425"/>
                  <a:gd name="connsiteX2" fmla="*/ 563989 w 603527"/>
                  <a:gd name="connsiteY2" fmla="*/ 291425 h 291425"/>
                  <a:gd name="connsiteX3" fmla="*/ 320119 w 603527"/>
                  <a:gd name="connsiteY3" fmla="*/ 291425 h 291425"/>
                  <a:gd name="connsiteX4" fmla="*/ 280581 w 603527"/>
                  <a:gd name="connsiteY4" fmla="*/ 251887 h 291425"/>
                  <a:gd name="connsiteX5" fmla="*/ 280580 w 603527"/>
                  <a:gd name="connsiteY5" fmla="*/ 164947 h 291425"/>
                  <a:gd name="connsiteX6" fmla="*/ 92766 w 603527"/>
                  <a:gd name="connsiteY6" fmla="*/ 238459 h 291425"/>
                  <a:gd name="connsiteX7" fmla="*/ 0 w 603527"/>
                  <a:gd name="connsiteY7" fmla="*/ 167205 h 291425"/>
                  <a:gd name="connsiteX8" fmla="*/ 314595 w 603527"/>
                  <a:gd name="connsiteY8" fmla="*/ 5681 h 291425"/>
                  <a:gd name="connsiteX9" fmla="*/ 357441 w 603527"/>
                  <a:gd name="connsiteY9" fmla="*/ 0 h 291425"/>
                  <a:gd name="connsiteX10" fmla="*/ 563989 w 603527"/>
                  <a:gd name="connsiteY10" fmla="*/ 3393 h 291425"/>
                  <a:gd name="connsiteX11" fmla="*/ 603527 w 603527"/>
                  <a:gd name="connsiteY11" fmla="*/ 42931 h 291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03527" h="291425">
                    <a:moveTo>
                      <a:pt x="603527" y="42931"/>
                    </a:moveTo>
                    <a:lnTo>
                      <a:pt x="603527" y="251887"/>
                    </a:lnTo>
                    <a:cubicBezTo>
                      <a:pt x="603527" y="273723"/>
                      <a:pt x="585825" y="291425"/>
                      <a:pt x="563989" y="291425"/>
                    </a:cubicBezTo>
                    <a:lnTo>
                      <a:pt x="320119" y="291425"/>
                    </a:lnTo>
                    <a:cubicBezTo>
                      <a:pt x="298283" y="291425"/>
                      <a:pt x="280581" y="273723"/>
                      <a:pt x="280581" y="251887"/>
                    </a:cubicBezTo>
                    <a:cubicBezTo>
                      <a:pt x="280581" y="222907"/>
                      <a:pt x="280580" y="193927"/>
                      <a:pt x="280580" y="164947"/>
                    </a:cubicBezTo>
                    <a:cubicBezTo>
                      <a:pt x="202342" y="172323"/>
                      <a:pt x="162713" y="174749"/>
                      <a:pt x="92766" y="238459"/>
                    </a:cubicBezTo>
                    <a:lnTo>
                      <a:pt x="0" y="167205"/>
                    </a:lnTo>
                    <a:cubicBezTo>
                      <a:pt x="66941" y="33973"/>
                      <a:pt x="217699" y="13756"/>
                      <a:pt x="314595" y="5681"/>
                    </a:cubicBezTo>
                    <a:cubicBezTo>
                      <a:pt x="316213" y="3537"/>
                      <a:pt x="355471" y="0"/>
                      <a:pt x="357441" y="0"/>
                    </a:cubicBezTo>
                    <a:lnTo>
                      <a:pt x="563989" y="3393"/>
                    </a:lnTo>
                    <a:cubicBezTo>
                      <a:pt x="585825" y="3393"/>
                      <a:pt x="603527" y="21095"/>
                      <a:pt x="603527" y="42931"/>
                    </a:cubicBezTo>
                    <a:close/>
                  </a:path>
                </a:pathLst>
              </a:custGeom>
              <a:ln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그룹 8">
              <a:extLst>
                <a:ext uri="{FF2B5EF4-FFF2-40B4-BE49-F238E27FC236}">
                  <a16:creationId xmlns:a16="http://schemas.microsoft.com/office/drawing/2014/main" xmlns="" id="{09F60C8A-3D2B-4B47-9EA5-5C463B51344E}"/>
                </a:ext>
              </a:extLst>
            </p:cNvPr>
            <p:cNvGrpSpPr/>
            <p:nvPr/>
          </p:nvGrpSpPr>
          <p:grpSpPr>
            <a:xfrm>
              <a:off x="726820" y="5162878"/>
              <a:ext cx="8816294" cy="1340956"/>
              <a:chOff x="2496108" y="5162878"/>
              <a:chExt cx="7065956" cy="1340956"/>
            </a:xfrm>
          </p:grpSpPr>
          <p:sp>
            <p:nvSpPr>
              <p:cNvPr id="11" name="Freeform 20">
                <a:extLst>
                  <a:ext uri="{FF2B5EF4-FFF2-40B4-BE49-F238E27FC236}">
                    <a16:creationId xmlns:a16="http://schemas.microsoft.com/office/drawing/2014/main" xmlns="" id="{22DF7820-9616-4AAA-9E58-5FCC7C48E67E}"/>
                  </a:ext>
                </a:extLst>
              </p:cNvPr>
              <p:cNvSpPr/>
              <p:nvPr/>
            </p:nvSpPr>
            <p:spPr>
              <a:xfrm>
                <a:off x="2749998" y="5162878"/>
                <a:ext cx="6812066" cy="527539"/>
              </a:xfrm>
              <a:custGeom>
                <a:avLst/>
                <a:gdLst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19050 h 847725"/>
                  <a:gd name="connsiteX2" fmla="*/ 1847850 w 1847850"/>
                  <a:gd name="connsiteY2" fmla="*/ 847725 h 847725"/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9525 h 847725"/>
                  <a:gd name="connsiteX2" fmla="*/ 1847850 w 1847850"/>
                  <a:gd name="connsiteY2" fmla="*/ 847725 h 847725"/>
                  <a:gd name="connsiteX0" fmla="*/ 0 w 1865022"/>
                  <a:gd name="connsiteY0" fmla="*/ 9525 h 857250"/>
                  <a:gd name="connsiteX1" fmla="*/ 1865022 w 1865022"/>
                  <a:gd name="connsiteY1" fmla="*/ 0 h 857250"/>
                  <a:gd name="connsiteX2" fmla="*/ 1847850 w 1865022"/>
                  <a:gd name="connsiteY2" fmla="*/ 857250 h 857250"/>
                  <a:gd name="connsiteX0" fmla="*/ 0 w 1856436"/>
                  <a:gd name="connsiteY0" fmla="*/ 0 h 847725"/>
                  <a:gd name="connsiteX1" fmla="*/ 1856436 w 1856436"/>
                  <a:gd name="connsiteY1" fmla="*/ 19050 h 847725"/>
                  <a:gd name="connsiteX2" fmla="*/ 1847850 w 1856436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47850 w 1847850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13507 w 1847850"/>
                  <a:gd name="connsiteY2" fmla="*/ 847725 h 847725"/>
                  <a:gd name="connsiteX0" fmla="*/ 0 w 1822093"/>
                  <a:gd name="connsiteY0" fmla="*/ 0 h 847725"/>
                  <a:gd name="connsiteX1" fmla="*/ 1822093 w 1822093"/>
                  <a:gd name="connsiteY1" fmla="*/ 28575 h 847725"/>
                  <a:gd name="connsiteX2" fmla="*/ 1813507 w 1822093"/>
                  <a:gd name="connsiteY2" fmla="*/ 847725 h 847725"/>
                  <a:gd name="connsiteX0" fmla="*/ 0 w 1796336"/>
                  <a:gd name="connsiteY0" fmla="*/ 0 h 828675"/>
                  <a:gd name="connsiteX1" fmla="*/ 1796336 w 1796336"/>
                  <a:gd name="connsiteY1" fmla="*/ 9525 h 828675"/>
                  <a:gd name="connsiteX2" fmla="*/ 1787750 w 1796336"/>
                  <a:gd name="connsiteY2" fmla="*/ 828675 h 828675"/>
                  <a:gd name="connsiteX0" fmla="*/ 0 w 1787750"/>
                  <a:gd name="connsiteY0" fmla="*/ 0 h 828675"/>
                  <a:gd name="connsiteX1" fmla="*/ 1787750 w 1787750"/>
                  <a:gd name="connsiteY1" fmla="*/ 0 h 828675"/>
                  <a:gd name="connsiteX2" fmla="*/ 1787750 w 1787750"/>
                  <a:gd name="connsiteY2" fmla="*/ 82867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87750" h="828675">
                    <a:moveTo>
                      <a:pt x="0" y="0"/>
                    </a:moveTo>
                    <a:lnTo>
                      <a:pt x="1787750" y="0"/>
                    </a:lnTo>
                    <a:lnTo>
                      <a:pt x="1787750" y="828675"/>
                    </a:lnTo>
                  </a:path>
                </a:pathLst>
              </a:custGeom>
              <a:ln/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Freeform 22">
                <a:extLst>
                  <a:ext uri="{FF2B5EF4-FFF2-40B4-BE49-F238E27FC236}">
                    <a16:creationId xmlns:a16="http://schemas.microsoft.com/office/drawing/2014/main" xmlns="" id="{C66B0CBF-BD98-4F75-AB0D-4E1581508D64}"/>
                  </a:ext>
                </a:extLst>
              </p:cNvPr>
              <p:cNvSpPr/>
              <p:nvPr/>
            </p:nvSpPr>
            <p:spPr>
              <a:xfrm rot="10800000">
                <a:off x="2496108" y="5976295"/>
                <a:ext cx="6812066" cy="527539"/>
              </a:xfrm>
              <a:custGeom>
                <a:avLst/>
                <a:gdLst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19050 h 847725"/>
                  <a:gd name="connsiteX2" fmla="*/ 1847850 w 1847850"/>
                  <a:gd name="connsiteY2" fmla="*/ 847725 h 847725"/>
                  <a:gd name="connsiteX0" fmla="*/ 0 w 1847850"/>
                  <a:gd name="connsiteY0" fmla="*/ 9525 h 857250"/>
                  <a:gd name="connsiteX1" fmla="*/ 1847850 w 1847850"/>
                  <a:gd name="connsiteY1" fmla="*/ 0 h 857250"/>
                  <a:gd name="connsiteX2" fmla="*/ 1847850 w 1847850"/>
                  <a:gd name="connsiteY2" fmla="*/ 857250 h 857250"/>
                  <a:gd name="connsiteX0" fmla="*/ 0 w 1847850"/>
                  <a:gd name="connsiteY0" fmla="*/ 0 h 847725"/>
                  <a:gd name="connsiteX1" fmla="*/ 1847850 w 1847850"/>
                  <a:gd name="connsiteY1" fmla="*/ 9525 h 847725"/>
                  <a:gd name="connsiteX2" fmla="*/ 1847850 w 1847850"/>
                  <a:gd name="connsiteY2" fmla="*/ 847725 h 847725"/>
                  <a:gd name="connsiteX0" fmla="*/ 0 w 1865022"/>
                  <a:gd name="connsiteY0" fmla="*/ 9525 h 857250"/>
                  <a:gd name="connsiteX1" fmla="*/ 1865022 w 1865022"/>
                  <a:gd name="connsiteY1" fmla="*/ 0 h 857250"/>
                  <a:gd name="connsiteX2" fmla="*/ 1847850 w 1865022"/>
                  <a:gd name="connsiteY2" fmla="*/ 857250 h 857250"/>
                  <a:gd name="connsiteX0" fmla="*/ 0 w 1856436"/>
                  <a:gd name="connsiteY0" fmla="*/ 0 h 847725"/>
                  <a:gd name="connsiteX1" fmla="*/ 1856436 w 1856436"/>
                  <a:gd name="connsiteY1" fmla="*/ 19050 h 847725"/>
                  <a:gd name="connsiteX2" fmla="*/ 1847850 w 1856436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47850 w 1847850"/>
                  <a:gd name="connsiteY2" fmla="*/ 847725 h 847725"/>
                  <a:gd name="connsiteX0" fmla="*/ 0 w 1847850"/>
                  <a:gd name="connsiteY0" fmla="*/ 0 h 847725"/>
                  <a:gd name="connsiteX1" fmla="*/ 1847850 w 1847850"/>
                  <a:gd name="connsiteY1" fmla="*/ 28575 h 847725"/>
                  <a:gd name="connsiteX2" fmla="*/ 1813507 w 1847850"/>
                  <a:gd name="connsiteY2" fmla="*/ 847725 h 847725"/>
                  <a:gd name="connsiteX0" fmla="*/ 0 w 1822093"/>
                  <a:gd name="connsiteY0" fmla="*/ 0 h 847725"/>
                  <a:gd name="connsiteX1" fmla="*/ 1822093 w 1822093"/>
                  <a:gd name="connsiteY1" fmla="*/ 28575 h 847725"/>
                  <a:gd name="connsiteX2" fmla="*/ 1813507 w 1822093"/>
                  <a:gd name="connsiteY2" fmla="*/ 847725 h 847725"/>
                  <a:gd name="connsiteX0" fmla="*/ 0 w 1796336"/>
                  <a:gd name="connsiteY0" fmla="*/ 0 h 828675"/>
                  <a:gd name="connsiteX1" fmla="*/ 1796336 w 1796336"/>
                  <a:gd name="connsiteY1" fmla="*/ 9525 h 828675"/>
                  <a:gd name="connsiteX2" fmla="*/ 1787750 w 1796336"/>
                  <a:gd name="connsiteY2" fmla="*/ 828675 h 828675"/>
                  <a:gd name="connsiteX0" fmla="*/ 0 w 1787750"/>
                  <a:gd name="connsiteY0" fmla="*/ 0 h 828675"/>
                  <a:gd name="connsiteX1" fmla="*/ 1787750 w 1787750"/>
                  <a:gd name="connsiteY1" fmla="*/ 0 h 828675"/>
                  <a:gd name="connsiteX2" fmla="*/ 1787750 w 1787750"/>
                  <a:gd name="connsiteY2" fmla="*/ 82867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87750" h="828675">
                    <a:moveTo>
                      <a:pt x="0" y="0"/>
                    </a:moveTo>
                    <a:lnTo>
                      <a:pt x="1787750" y="0"/>
                    </a:lnTo>
                    <a:lnTo>
                      <a:pt x="1787750" y="828675"/>
                    </a:lnTo>
                  </a:path>
                </a:pathLst>
              </a:custGeom>
              <a:ln/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pic>
        <p:nvPicPr>
          <p:cNvPr id="17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3962400"/>
            <a:ext cx="3200400" cy="1295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rcRect l="10886" t="26419" r="208" b="34969"/>
          <a:stretch>
            <a:fillRect/>
          </a:stretch>
        </p:blipFill>
        <p:spPr>
          <a:xfrm>
            <a:off x="381000" y="838200"/>
            <a:ext cx="2209800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Content Placeholder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4600" y="838200"/>
            <a:ext cx="2144538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Content Placeholder 3"/>
          <p:cNvPicPr>
            <a:picLocks noChangeAspect="1"/>
          </p:cNvPicPr>
          <p:nvPr/>
        </p:nvPicPr>
        <p:blipFill>
          <a:blip r:embed="rId6">
            <a:lum bright="20000"/>
          </a:blip>
          <a:srcRect l="26226" t="21595" r="19574" b="21472"/>
          <a:stretch>
            <a:fillRect/>
          </a:stretch>
        </p:blipFill>
        <p:spPr>
          <a:xfrm>
            <a:off x="5105400" y="762000"/>
            <a:ext cx="3124200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Rectangle 20"/>
          <p:cNvSpPr/>
          <p:nvPr/>
        </p:nvSpPr>
        <p:spPr>
          <a:xfrm>
            <a:off x="4876800" y="2808982"/>
            <a:ext cx="3810000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mn-MN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ЭМЯ-наас сумын эрүүл мэндийн төвд 3 ширхэг тус бүр нь </a:t>
            </a:r>
            <a:r>
              <a:rPr lang="mn-MN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1,7 сая </a:t>
            </a:r>
            <a:r>
              <a:rPr lang="mn-MN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төгрөгийн үнэ бүхий “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</a:t>
            </a:r>
            <a:r>
              <a:rPr lang="mn-MN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n-MN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брендийн суурин компьютерээр хангасан</a:t>
            </a:r>
            <a:r>
              <a:rPr lang="mn-M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/>
          </a:p>
        </p:txBody>
      </p:sp>
      <p:sp>
        <p:nvSpPr>
          <p:cNvPr id="22" name="Rectangle 21"/>
          <p:cNvSpPr/>
          <p:nvPr/>
        </p:nvSpPr>
        <p:spPr>
          <a:xfrm>
            <a:off x="4724400" y="5257800"/>
            <a:ext cx="4343400" cy="14465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mn-MN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n-MN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2.3 сая </a:t>
            </a:r>
            <a:r>
              <a:rPr lang="mn-M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төгрөгийн өртөг бүхий 10 литрийн хүчилтөрөгийн баллон, Хүчилтөрөгч өтгөрүүлэгч, автомашины 12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V-</a:t>
            </a:r>
            <a:r>
              <a:rPr lang="mn-M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ийг 220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V-</a:t>
            </a:r>
            <a:r>
              <a:rPr lang="mn-M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д хувиргагчтай болсноор АНЭ буюу дээд шатлалын эмнэлэгт хүргэгдэх заалттай өвчтөнийг хүчилтөрөгчтэй тээвэрлэх боломжоор хангагдсан. </a:t>
            </a:r>
            <a:endParaRPr lang="en-US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457200" y="684212"/>
            <a:ext cx="8458200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050" y="0"/>
            <a:ext cx="91630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868362"/>
          </a:xfrm>
        </p:spPr>
        <p:txBody>
          <a:bodyPr/>
          <a:lstStyle/>
          <a:p>
            <a:r>
              <a:rPr lang="mn-MN" b="1" dirty="0" smtClean="0">
                <a:solidFill>
                  <a:srgbClr val="002060"/>
                </a:solidFill>
              </a:rPr>
              <a:t>Гамшигаас хамгаалах сангаас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1000" y="3429000"/>
            <a:ext cx="3886200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None/>
            </a:pPr>
            <a:r>
              <a:rPr lang="mn-MN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mn-MN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2.3 </a:t>
            </a:r>
            <a:r>
              <a:rPr lang="mn-MN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сая </a:t>
            </a:r>
            <a:r>
              <a:rPr lang="mn-MN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төгрөгийн өртөг бүхий 10 литрийн хүчилтөрөгийн баллон, Хүчилтөрөгч өтгөрүүлэгч, автомашины 12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V-</a:t>
            </a:r>
            <a:r>
              <a:rPr lang="mn-MN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ийг 220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V-</a:t>
            </a:r>
            <a:r>
              <a:rPr lang="mn-MN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д хувиргагчтай болсноор АНЭ буюу дээд шатлалын эмнэлэгт хүргэгдэх заалттай өвчтөнийг хүчилтөрөгчтэй тээвэрлэх боломжоор хангагдсан. </a:t>
            </a:r>
            <a:endParaRPr lang="en-US" sz="4000" dirty="0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143000"/>
            <a:ext cx="3581400" cy="213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Placeholder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421" b="17421"/>
          <a:stretch>
            <a:fillRect/>
          </a:stretch>
        </p:blipFill>
        <p:spPr>
          <a:xfrm>
            <a:off x="4572000" y="1143000"/>
            <a:ext cx="2286000" cy="213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4533900" y="3429000"/>
            <a:ext cx="4381500" cy="22098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n-MN" sz="2400" dirty="0" smtClean="0">
                <a:solidFill>
                  <a:schemeClr val="tx1"/>
                </a:solidFill>
              </a:rPr>
              <a:t>“Ковид – 19” цар тахлын хүрээнд Хариу арга хэмжээнд </a:t>
            </a:r>
            <a:r>
              <a:rPr lang="mn-MN" sz="2400" dirty="0" smtClean="0">
                <a:solidFill>
                  <a:schemeClr val="tx1"/>
                </a:solidFill>
              </a:rPr>
              <a:t> 16,2 </a:t>
            </a:r>
            <a:r>
              <a:rPr lang="mn-MN" sz="2400" dirty="0" smtClean="0">
                <a:solidFill>
                  <a:schemeClr val="tx1"/>
                </a:solidFill>
              </a:rPr>
              <a:t>сая </a:t>
            </a:r>
          </a:p>
          <a:p>
            <a:pPr algn="just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9" name="Picture Placeholder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318" r="19474" b="12318"/>
          <a:stretch>
            <a:fillRect/>
          </a:stretch>
        </p:blipFill>
        <p:spPr>
          <a:xfrm>
            <a:off x="6934200" y="1143000"/>
            <a:ext cx="2057400" cy="213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0" name="Straight Connector 9"/>
          <p:cNvCxnSpPr/>
          <p:nvPr/>
        </p:nvCxnSpPr>
        <p:spPr>
          <a:xfrm>
            <a:off x="304800" y="914400"/>
            <a:ext cx="8458200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050" y="0"/>
            <a:ext cx="91630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mn-MN" b="1" dirty="0" smtClean="0">
                <a:solidFill>
                  <a:srgbClr val="002060"/>
                </a:solidFill>
              </a:rPr>
              <a:t>Өөрийн хөрөнгөөр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4" name="Content Placeholder 3" descr="C:\Users\Dell\Desktop\download.jpg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09600" y="685800"/>
            <a:ext cx="1447800" cy="1257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C:\Users\Dell\Desktop\images.jpg"/>
          <p:cNvPicPr/>
          <p:nvPr/>
        </p:nvPicPr>
        <p:blipFill>
          <a:blip r:embed="rId4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133600" y="762000"/>
            <a:ext cx="1447800" cy="106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6" name="Straight Connector 5"/>
          <p:cNvCxnSpPr/>
          <p:nvPr/>
        </p:nvCxnSpPr>
        <p:spPr>
          <a:xfrm>
            <a:off x="533400" y="3732212"/>
            <a:ext cx="8458200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 flipH="1" flipV="1">
            <a:off x="1903809" y="3733403"/>
            <a:ext cx="548719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04800" y="1752601"/>
            <a:ext cx="4191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mn-M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16.5 сая төгрөгийн үнэ бүхий </a:t>
            </a:r>
            <a:r>
              <a:rPr kumimoji="0" lang="mn-M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“</a:t>
            </a:r>
            <a:r>
              <a:rPr kumimoji="0" lang="mn-M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Гематологийн бүрэн автомат анализатор</a:t>
            </a:r>
            <a:r>
              <a:rPr kumimoji="0" lang="mn-M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”</a:t>
            </a:r>
            <a:r>
              <a:rPr kumimoji="0" lang="mn-M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8.5 сая төгрөгийн үнэ бүхий </a:t>
            </a:r>
            <a:r>
              <a:rPr kumimoji="0" lang="mn-M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“</a:t>
            </a:r>
            <a:r>
              <a:rPr kumimoji="0" lang="mn-M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Биохимийн хагас автомат анализатор</a:t>
            </a:r>
            <a:r>
              <a:rPr kumimoji="0" lang="mn-M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”</a:t>
            </a:r>
            <a:r>
              <a:rPr kumimoji="0" lang="mn-M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/захиалга хийгдсэн 2022 оны 02 сард нийлүүлэгдэнэ./</a:t>
            </a:r>
            <a:endParaRPr kumimoji="0" lang="mn-MN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12" descr="C:\Users\Dell\Desktop\download (1).jpg"/>
          <p:cNvPicPr/>
          <p:nvPr/>
        </p:nvPicPr>
        <p:blipFill>
          <a:blip r:embed="rId5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953000" y="762000"/>
            <a:ext cx="1752600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C:\Users\Dell\Desktop\20170724155203_e06d061a77a7bde916b8a91163029d41.jpg"/>
          <p:cNvPicPr/>
          <p:nvPr/>
        </p:nvPicPr>
        <p:blipFill>
          <a:blip r:embed="rId6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677025" y="381000"/>
            <a:ext cx="2085975" cy="167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953000" y="5181600"/>
            <a:ext cx="39624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mn-M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Цахилгааны нөөц үүсгүүрийг нэмэгдүүлэх зорилгоор 890.000.00 төгрөгийн үнэ бүхий Хонда мотор, 1,5 сая төгрөгийн үнэ бүхий зөөврийн компьютер 1 ширхэг </a:t>
            </a:r>
            <a:endParaRPr kumimoji="0" lang="mn-MN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Picture 15" descr="275390655_912188629453384_2143440185885866286_n.jpg"/>
          <p:cNvPicPr>
            <a:picLocks noChangeAspect="1"/>
          </p:cNvPicPr>
          <p:nvPr/>
        </p:nvPicPr>
        <p:blipFill>
          <a:blip r:embed="rId7"/>
          <a:srcRect l="37345" t="41566" r="41864" b="22289"/>
          <a:stretch>
            <a:fillRect/>
          </a:stretch>
        </p:blipFill>
        <p:spPr>
          <a:xfrm>
            <a:off x="381000" y="3886200"/>
            <a:ext cx="175260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724400" y="1828800"/>
            <a:ext cx="41148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mn-M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3.1 сая төгрөгийн үнэ бүхий нярайн фото аппарат, 2.9 сая төгрөгийн үнэ бүхий тариурын автомат шахуурга/захиалгаар 2022 оны 03 дугаар сард нийлүүлэгдэнэ./</a:t>
            </a:r>
            <a:endParaRPr kumimoji="0" lang="mn-MN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18" descr="C:\Users\Dell\Desktop\download (2).jpg"/>
          <p:cNvPicPr/>
          <p:nvPr/>
        </p:nvPicPr>
        <p:blipFill>
          <a:blip r:embed="rId8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886200"/>
            <a:ext cx="1762125" cy="1376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 descr="C:\Users\Dell\Desktop\download (3).jpg"/>
          <p:cNvPicPr/>
          <p:nvPr/>
        </p:nvPicPr>
        <p:blipFill>
          <a:blip r:embed="rId9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962400"/>
            <a:ext cx="1676400" cy="1300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Title 1"/>
          <p:cNvSpPr txBox="1">
            <a:spLocks/>
          </p:cNvSpPr>
          <p:nvPr/>
        </p:nvSpPr>
        <p:spPr>
          <a:xfrm>
            <a:off x="1828800" y="3733800"/>
            <a:ext cx="2667000" cy="228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2209800" y="4343400"/>
            <a:ext cx="2286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mn-M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Нийт</a:t>
            </a:r>
            <a:r>
              <a:rPr kumimoji="0" lang="mn-MN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mn-M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3.297</a:t>
            </a:r>
            <a:r>
              <a:rPr kumimoji="0" lang="mn-MN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мянга төгрөгний 12 ширхэг био- нойл худалдан авсан.</a:t>
            </a:r>
            <a:endParaRPr kumimoji="0" lang="mn-MN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2057400" y="609600"/>
            <a:ext cx="4953000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88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9174"/>
          </a:xfr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143000" y="228600"/>
            <a:ext cx="76200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Цаашид хийж хэрэгжүүлэх ажлууд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762000" y="914400"/>
            <a:ext cx="8153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mn-MN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“Эмнэлэгийн тусламжийн</a:t>
            </a:r>
            <a:r>
              <a:rPr kumimoji="0" lang="mn-MN" sz="2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чанар аюулгүй байдлыг дээшлүүлэх</a:t>
            </a:r>
            <a:r>
              <a:rPr kumimoji="0" lang="mn-MN" sz="24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”</a:t>
            </a:r>
            <a:endParaRPr kumimoji="0" lang="mn-MN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371600" y="1687354"/>
            <a:ext cx="7467600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mn-MN" sz="2200" dirty="0" smtClean="0">
                <a:latin typeface="Arial" pitchFamily="34" charset="0"/>
                <a:cs typeface="Arial" pitchFamily="34" charset="0"/>
              </a:rPr>
              <a:t>“Амбулотарийн барилгын өргөтгөл”-ийн зураг төсөв хийлгэх – ОНХС-с 18сая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mn-MN" sz="2200" dirty="0" smtClean="0">
                <a:latin typeface="Arial" pitchFamily="34" charset="0"/>
                <a:cs typeface="Arial" pitchFamily="34" charset="0"/>
              </a:rPr>
              <a:t>Эмнэлэгийн барилгын гадна талын фасад хийлгэх – ОНХС 10сая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mn-MN" sz="2200" dirty="0" smtClean="0">
                <a:latin typeface="Arial" pitchFamily="34" charset="0"/>
                <a:cs typeface="Arial" pitchFamily="34" charset="0"/>
              </a:rPr>
              <a:t>АНЭ-н нарийн мэргэжлийн эмч нарын үзлэг – 5,3 сая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mn-MN" sz="2200" dirty="0" smtClean="0">
                <a:latin typeface="Arial" pitchFamily="34" charset="0"/>
                <a:cs typeface="Arial" pitchFamily="34" charset="0"/>
              </a:rPr>
              <a:t>Автомашины шинэчлэл хийлгэх талаар холбогдох байгууллагад саналаа хүргүүлнэ.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mn-MN" sz="2200" dirty="0" smtClean="0">
                <a:latin typeface="Arial" pitchFamily="34" charset="0"/>
                <a:cs typeface="Arial" pitchFamily="34" charset="0"/>
              </a:rPr>
              <a:t>Тоног төхөөрөмжийн хангалтын хувийг нэмэгдүүлэх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mn-MN" sz="2200" dirty="0" smtClean="0">
                <a:latin typeface="Arial" pitchFamily="34" charset="0"/>
                <a:cs typeface="Arial" pitchFamily="34" charset="0"/>
              </a:rPr>
              <a:t>Магадлан итгэмжлэлд хамрагдах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mn-MN" sz="2200" dirty="0" smtClean="0">
                <a:latin typeface="Arial" pitchFamily="34" charset="0"/>
                <a:cs typeface="Arial" pitchFamily="34" charset="0"/>
              </a:rPr>
              <a:t>Хүний нөөцийн хангалт чадамжыг дээшлүүлэхэд онцгой анхаарч ажиллана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mn-MN" sz="2200" dirty="0" smtClean="0">
                <a:latin typeface="Arial" pitchFamily="34" charset="0"/>
                <a:cs typeface="Arial" pitchFamily="34" charset="0"/>
              </a:rPr>
              <a:t>Гэр сувилал ажиллуулна.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mn-MN" sz="2200" dirty="0" smtClean="0">
                <a:latin typeface="Arial" pitchFamily="34" charset="0"/>
                <a:cs typeface="Arial" pitchFamily="34" charset="0"/>
              </a:rPr>
              <a:t>Эмнэлэгийн гадна тохижилтыг сайжруулж ногоон байгууламжийг нэмэгдүүлэх </a:t>
            </a:r>
            <a:endParaRPr kumimoji="0" lang="mn-MN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3432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057400"/>
            <a:ext cx="7086600" cy="1676400"/>
          </a:xfrm>
        </p:spPr>
        <p:txBody>
          <a:bodyPr>
            <a:noAutofit/>
          </a:bodyPr>
          <a:lstStyle/>
          <a:p>
            <a:r>
              <a:rPr lang="mn-MN" sz="4800" b="1" dirty="0" smtClean="0">
                <a:solidFill>
                  <a:schemeClr val="bg1"/>
                </a:solidFill>
              </a:rPr>
              <a:t>АНХААРАЛ ХАНДУУЛСАН ТА БҮХЭНДЭЭ БАЯРЛАЛАА</a:t>
            </a:r>
            <a:endParaRPr lang="en-US" sz="4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2133600" y="152400"/>
            <a:ext cx="5105400" cy="533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534400" cy="609600"/>
          </a:xfrm>
        </p:spPr>
        <p:txBody>
          <a:bodyPr>
            <a:normAutofit fontScale="90000"/>
          </a:bodyPr>
          <a:lstStyle/>
          <a:p>
            <a:r>
              <a:rPr lang="mn-MN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Орон тоо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2" name="Picture 11" descr="66.jpg"/>
          <p:cNvPicPr>
            <a:picLocks noChangeAspect="1"/>
          </p:cNvPicPr>
          <p:nvPr/>
        </p:nvPicPr>
        <p:blipFill>
          <a:blip r:embed="rId2"/>
          <a:srcRect l="15790" t="11956" r="67368" b="11522"/>
          <a:stretch>
            <a:fillRect/>
          </a:stretch>
        </p:blipFill>
        <p:spPr>
          <a:xfrm>
            <a:off x="8153400" y="3352800"/>
            <a:ext cx="914400" cy="2209800"/>
          </a:xfrm>
          <a:prstGeom prst="rect">
            <a:avLst/>
          </a:prstGeom>
        </p:spPr>
      </p:pic>
      <p:pic>
        <p:nvPicPr>
          <p:cNvPr id="18" name="Picture 17" descr="66.jpg"/>
          <p:cNvPicPr>
            <a:picLocks noChangeAspect="1"/>
          </p:cNvPicPr>
          <p:nvPr/>
        </p:nvPicPr>
        <p:blipFill>
          <a:blip r:embed="rId2"/>
          <a:srcRect l="44667" t="11905" r="39333" b="11905"/>
          <a:stretch>
            <a:fillRect/>
          </a:stretch>
        </p:blipFill>
        <p:spPr>
          <a:xfrm>
            <a:off x="304800" y="3352800"/>
            <a:ext cx="1143000" cy="2235200"/>
          </a:xfrm>
          <a:prstGeom prst="rect">
            <a:avLst/>
          </a:prstGeom>
        </p:spPr>
      </p:pic>
      <p:pic>
        <p:nvPicPr>
          <p:cNvPr id="19" name="Picture 18" descr="66.jpg"/>
          <p:cNvPicPr>
            <a:picLocks noChangeAspect="1"/>
          </p:cNvPicPr>
          <p:nvPr/>
        </p:nvPicPr>
        <p:blipFill>
          <a:blip r:embed="rId2"/>
          <a:srcRect l="71333" r="10000" b="7143"/>
          <a:stretch>
            <a:fillRect/>
          </a:stretch>
        </p:blipFill>
        <p:spPr>
          <a:xfrm>
            <a:off x="8077200" y="838200"/>
            <a:ext cx="1066800" cy="2209800"/>
          </a:xfrm>
          <a:prstGeom prst="rect">
            <a:avLst/>
          </a:prstGeom>
        </p:spPr>
      </p:pic>
      <p:pic>
        <p:nvPicPr>
          <p:cNvPr id="20" name="Picture 19" descr="66.jpg"/>
          <p:cNvPicPr>
            <a:picLocks noChangeAspect="1"/>
          </p:cNvPicPr>
          <p:nvPr/>
        </p:nvPicPr>
        <p:blipFill>
          <a:blip r:embed="rId2"/>
          <a:srcRect l="31334" t="7143" r="55333"/>
          <a:stretch>
            <a:fillRect/>
          </a:stretch>
        </p:blipFill>
        <p:spPr>
          <a:xfrm>
            <a:off x="228600" y="990600"/>
            <a:ext cx="1143000" cy="2133600"/>
          </a:xfrm>
          <a:prstGeom prst="rect">
            <a:avLst/>
          </a:prstGeom>
        </p:spPr>
      </p:pic>
      <p:sp>
        <p:nvSpPr>
          <p:cNvPr id="22" name="Content Placeholder 21"/>
          <p:cNvSpPr>
            <a:spLocks noGrp="1"/>
          </p:cNvSpPr>
          <p:nvPr>
            <p:ph idx="1"/>
          </p:nvPr>
        </p:nvSpPr>
        <p:spPr>
          <a:xfrm>
            <a:off x="1447800" y="838200"/>
            <a:ext cx="6781800" cy="4800600"/>
          </a:xfrm>
          <a:ln>
            <a:noFill/>
          </a:ln>
        </p:spPr>
        <p:style>
          <a:lnRef idx="2">
            <a:schemeClr val="accent1"/>
          </a:lnRef>
          <a:fillRef idx="100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fontAlgn="ctr">
              <a:buFont typeface="Wingdings" pitchFamily="2" charset="2"/>
              <a:buChar char="Ø"/>
            </a:pPr>
            <a:r>
              <a:rPr lang="mn-MN" sz="8000" dirty="0"/>
              <a:t>Дарга /их </a:t>
            </a:r>
            <a:r>
              <a:rPr lang="mn-MN" sz="8000" dirty="0" smtClean="0"/>
              <a:t>эмч/ 				 1</a:t>
            </a:r>
            <a:endParaRPr lang="en-US" sz="8000" dirty="0"/>
          </a:p>
          <a:p>
            <a:pPr fontAlgn="ctr">
              <a:buFont typeface="Wingdings" pitchFamily="2" charset="2"/>
              <a:buChar char="Ø"/>
            </a:pPr>
            <a:r>
              <a:rPr lang="mn-MN" sz="8000" dirty="0"/>
              <a:t>Нийгмийн эрүүл мэндийн </a:t>
            </a:r>
            <a:r>
              <a:rPr lang="mn-MN" sz="8000" dirty="0" smtClean="0"/>
              <a:t>ажилтан		 1</a:t>
            </a:r>
            <a:endParaRPr lang="en-US" sz="8000" dirty="0"/>
          </a:p>
          <a:p>
            <a:pPr fontAlgn="ctr">
              <a:buFont typeface="Wingdings" pitchFamily="2" charset="2"/>
              <a:buChar char="Ø"/>
            </a:pPr>
            <a:r>
              <a:rPr lang="mn-MN" sz="8000" dirty="0"/>
              <a:t>Нягтлан </a:t>
            </a:r>
            <a:r>
              <a:rPr lang="mn-MN" sz="8000" dirty="0" smtClean="0"/>
              <a:t>бодогч				 1</a:t>
            </a:r>
            <a:endParaRPr lang="en-US" sz="8000" dirty="0"/>
          </a:p>
          <a:p>
            <a:pPr fontAlgn="ctr">
              <a:buFont typeface="Wingdings" pitchFamily="2" charset="2"/>
              <a:buChar char="Ø"/>
            </a:pPr>
            <a:r>
              <a:rPr lang="mn-MN" sz="8000" dirty="0"/>
              <a:t>Их эмч </a:t>
            </a:r>
            <a:r>
              <a:rPr lang="mn-MN" sz="8000" dirty="0" smtClean="0"/>
              <a:t>					 1</a:t>
            </a:r>
            <a:endParaRPr lang="en-US" sz="8000" dirty="0"/>
          </a:p>
          <a:p>
            <a:pPr fontAlgn="ctr">
              <a:buFont typeface="Wingdings" pitchFamily="2" charset="2"/>
              <a:buChar char="Ø"/>
            </a:pPr>
            <a:r>
              <a:rPr lang="mn-MN" sz="8000" dirty="0"/>
              <a:t>Бага эмч </a:t>
            </a:r>
            <a:r>
              <a:rPr lang="mn-MN" sz="8000" dirty="0" smtClean="0"/>
              <a:t>					 3 	    /</a:t>
            </a:r>
            <a:r>
              <a:rPr lang="mn-MN" sz="8000" dirty="0"/>
              <a:t>эх баригч, дүн бүртгэгч, дархлаажуулалт/</a:t>
            </a:r>
            <a:endParaRPr lang="en-US" sz="8000" dirty="0"/>
          </a:p>
          <a:p>
            <a:pPr fontAlgn="ctr">
              <a:buFont typeface="Wingdings" pitchFamily="2" charset="2"/>
              <a:buChar char="Ø"/>
            </a:pPr>
            <a:r>
              <a:rPr lang="mn-MN" sz="8000" dirty="0"/>
              <a:t>Сувилагч </a:t>
            </a:r>
            <a:r>
              <a:rPr lang="mn-MN" sz="8000" dirty="0" smtClean="0"/>
              <a:t>					6</a:t>
            </a:r>
            <a:endParaRPr lang="en-US" sz="8000" dirty="0"/>
          </a:p>
          <a:p>
            <a:pPr fontAlgn="ctr">
              <a:buFont typeface="Wingdings" pitchFamily="2" charset="2"/>
              <a:buChar char="Ø"/>
            </a:pPr>
            <a:r>
              <a:rPr lang="mn-MN" sz="8000" dirty="0"/>
              <a:t>Ахлах сувилагч </a:t>
            </a:r>
            <a:r>
              <a:rPr lang="mn-MN" sz="8000" dirty="0" smtClean="0"/>
              <a:t>				1</a:t>
            </a:r>
            <a:endParaRPr lang="en-US" sz="8000" dirty="0"/>
          </a:p>
          <a:p>
            <a:pPr fontAlgn="ctr">
              <a:buFont typeface="Wingdings" pitchFamily="2" charset="2"/>
              <a:buChar char="Ø"/>
            </a:pPr>
            <a:r>
              <a:rPr lang="mn-MN" sz="8000" dirty="0"/>
              <a:t>Ээлжийн </a:t>
            </a:r>
            <a:r>
              <a:rPr lang="mn-MN" sz="8000" dirty="0" smtClean="0"/>
              <a:t>сувилагч			                </a:t>
            </a:r>
            <a:r>
              <a:rPr lang="mn-MN" sz="8000" dirty="0"/>
              <a:t>5 </a:t>
            </a:r>
            <a:r>
              <a:rPr lang="mn-MN" sz="8000" dirty="0" smtClean="0"/>
              <a:t>      	/</a:t>
            </a:r>
            <a:r>
              <a:rPr lang="mn-MN" sz="8000" dirty="0"/>
              <a:t>ковид-19-тэй холбоотой түр орон тоогоор 2/</a:t>
            </a:r>
            <a:endParaRPr lang="en-US" sz="8000" dirty="0"/>
          </a:p>
          <a:p>
            <a:pPr fontAlgn="ctr">
              <a:buFont typeface="Wingdings" pitchFamily="2" charset="2"/>
              <a:buChar char="Ø"/>
            </a:pPr>
            <a:r>
              <a:rPr lang="mn-MN" sz="8000" dirty="0" smtClean="0"/>
              <a:t>Ариутгагч					 1</a:t>
            </a:r>
            <a:endParaRPr lang="en-US" sz="8000" dirty="0"/>
          </a:p>
          <a:p>
            <a:pPr fontAlgn="ctr">
              <a:buFont typeface="Wingdings" pitchFamily="2" charset="2"/>
              <a:buChar char="Ø"/>
            </a:pPr>
            <a:r>
              <a:rPr lang="mn-MN" sz="8000" dirty="0"/>
              <a:t>Туслах сувилагч </a:t>
            </a:r>
            <a:r>
              <a:rPr lang="mn-MN" sz="8000" dirty="0" smtClean="0"/>
              <a:t>				1</a:t>
            </a:r>
            <a:endParaRPr lang="en-US" sz="8000" dirty="0"/>
          </a:p>
          <a:p>
            <a:pPr fontAlgn="ctr">
              <a:buFont typeface="Wingdings" pitchFamily="2" charset="2"/>
              <a:buChar char="Ø"/>
            </a:pPr>
            <a:r>
              <a:rPr lang="mn-MN" sz="8000" dirty="0" smtClean="0"/>
              <a:t>Үйлчлэгч					 1</a:t>
            </a:r>
          </a:p>
          <a:p>
            <a:pPr fontAlgn="ctr">
              <a:buFont typeface="Wingdings" pitchFamily="2" charset="2"/>
              <a:buChar char="Ø"/>
            </a:pPr>
            <a:r>
              <a:rPr lang="mn-MN" sz="8000" dirty="0" smtClean="0"/>
              <a:t>Жолооч					 1</a:t>
            </a:r>
            <a:endParaRPr lang="en-US" sz="8000" dirty="0"/>
          </a:p>
          <a:p>
            <a:pPr fontAlgn="ctr">
              <a:buFont typeface="Wingdings" pitchFamily="2" charset="2"/>
              <a:buChar char="Ø"/>
            </a:pPr>
            <a:r>
              <a:rPr lang="mn-MN" sz="8000" dirty="0" smtClean="0"/>
              <a:t>Тогооч					 1</a:t>
            </a:r>
            <a:endParaRPr lang="en-US" sz="8000" dirty="0"/>
          </a:p>
          <a:p>
            <a:pPr fontAlgn="ctr">
              <a:buFont typeface="Wingdings" pitchFamily="2" charset="2"/>
              <a:buChar char="Ø"/>
            </a:pPr>
            <a:r>
              <a:rPr lang="mn-MN" sz="8000" dirty="0" smtClean="0"/>
              <a:t>Лаборант					 1</a:t>
            </a:r>
            <a:endParaRPr lang="en-US" sz="8000" dirty="0"/>
          </a:p>
          <a:p>
            <a:pPr fontAlgn="ctr">
              <a:buFont typeface="Wingdings" pitchFamily="2" charset="2"/>
              <a:buChar char="Ø"/>
            </a:pPr>
            <a:r>
              <a:rPr lang="mn-MN" sz="8000" dirty="0"/>
              <a:t>Хөтөч </a:t>
            </a:r>
            <a:r>
              <a:rPr lang="mn-MN" sz="8000" dirty="0" smtClean="0"/>
              <a:t>					1</a:t>
            </a:r>
            <a:endParaRPr lang="en-US" sz="8000" dirty="0"/>
          </a:p>
          <a:p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228600" y="5943600"/>
            <a:ext cx="853440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mn-MN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Гэрээгээр 3 галч ажиллаж, цар тахалтай холбоотойгоор 2021 онд үйлчлэгчээр 2, хөтөчөөр 1, тогоочоор 1 иргэнийг түр ажлын байраар ханган ажилласан.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1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438400"/>
            <a:ext cx="7162800" cy="1143000"/>
          </a:xfrm>
        </p:spPr>
        <p:txBody>
          <a:bodyPr>
            <a:noAutofit/>
          </a:bodyPr>
          <a:lstStyle/>
          <a:p>
            <a:r>
              <a:rPr lang="mn-MN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Үндсэн үйл ажиллагааны тоон үзүүлэлт /чанарын үзүүлэлт/</a:t>
            </a:r>
            <a:endParaRPr lang="en-U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49173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68362"/>
          </a:xfrm>
        </p:spPr>
        <p:txBody>
          <a:bodyPr/>
          <a:lstStyle/>
          <a:p>
            <a:r>
              <a:rPr lang="mn-MN" b="1" dirty="0" smtClean="0">
                <a:solidFill>
                  <a:srgbClr val="0070C0"/>
                </a:solidFill>
              </a:rPr>
              <a:t>Нийт үзлэг</a:t>
            </a:r>
            <a:endParaRPr lang="en-US" b="1" dirty="0">
              <a:solidFill>
                <a:srgbClr val="0070C0"/>
              </a:solidFill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/>
        </p:nvGraphicFramePr>
        <p:xfrm>
          <a:off x="380999" y="790824"/>
          <a:ext cx="8534401" cy="5914776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617165"/>
                <a:gridCol w="2893876"/>
                <a:gridCol w="2153920"/>
                <a:gridCol w="1869440"/>
              </a:tblGrid>
              <a:tr h="4135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2400" dirty="0">
                          <a:effectLst/>
                        </a:rPr>
                        <a:t>№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2400" dirty="0">
                          <a:effectLst/>
                        </a:rPr>
                        <a:t>Үзүүлэлт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2400" dirty="0">
                          <a:effectLst/>
                        </a:rPr>
                        <a:t>2020 он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2400" dirty="0">
                          <a:effectLst/>
                        </a:rPr>
                        <a:t>2021 он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</a:tr>
              <a:tr h="3250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>
                          <a:effectLst/>
                        </a:rPr>
                        <a:t>1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>
                          <a:effectLst/>
                        </a:rPr>
                        <a:t>Нийт үзлэг 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>
                          <a:effectLst/>
                        </a:rPr>
                        <a:t>4494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7080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</a:tr>
              <a:tr h="6395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>
                          <a:effectLst/>
                        </a:rPr>
                        <a:t>2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>
                          <a:effectLst/>
                        </a:rPr>
                        <a:t>Урьдчилан сэргийлэх үзлэг 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>
                          <a:effectLst/>
                        </a:rPr>
                        <a:t>2066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 smtClean="0">
                          <a:effectLst/>
                        </a:rPr>
                        <a:t>5</a:t>
                      </a:r>
                      <a:r>
                        <a:rPr lang="en-US" sz="1800" b="1" dirty="0" smtClean="0">
                          <a:effectLst/>
                        </a:rPr>
                        <a:t>416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</a:tr>
              <a:tr h="3250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>
                          <a:effectLst/>
                        </a:rPr>
                        <a:t>3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>
                          <a:effectLst/>
                        </a:rPr>
                        <a:t>Төрөлт 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>
                          <a:effectLst/>
                        </a:rPr>
                        <a:t>0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>
                          <a:effectLst/>
                        </a:rPr>
                        <a:t>1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</a:tr>
              <a:tr h="3250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>
                          <a:effectLst/>
                        </a:rPr>
                        <a:t>4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>
                          <a:effectLst/>
                        </a:rPr>
                        <a:t>Нас баралт 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>
                          <a:effectLst/>
                        </a:rPr>
                        <a:t>5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</a:tr>
              <a:tr h="6395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>
                          <a:effectLst/>
                        </a:rPr>
                        <a:t>5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>
                          <a:effectLst/>
                        </a:rPr>
                        <a:t>0-5 хүртэлхи насны хүүхдийн эндэгдэл 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>
                          <a:effectLst/>
                        </a:rPr>
                        <a:t>0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>
                          <a:effectLst/>
                        </a:rPr>
                        <a:t>0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</a:tr>
              <a:tr h="3250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>
                          <a:effectLst/>
                        </a:rPr>
                        <a:t>6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>
                          <a:effectLst/>
                        </a:rPr>
                        <a:t>Эхийн эндэгдэл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>
                          <a:effectLst/>
                        </a:rPr>
                        <a:t>0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>
                          <a:effectLst/>
                        </a:rPr>
                        <a:t>0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</a:tr>
              <a:tr h="3250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>
                          <a:effectLst/>
                        </a:rPr>
                        <a:t>7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>
                          <a:effectLst/>
                        </a:rPr>
                        <a:t>Амбулаторийн үзлэг 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>
                          <a:effectLst/>
                        </a:rPr>
                        <a:t>1279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978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</a:tr>
              <a:tr h="3250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>
                          <a:effectLst/>
                        </a:rPr>
                        <a:t>8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>
                          <a:effectLst/>
                        </a:rPr>
                        <a:t>Хэвтэн эмчлүүлэгчийн тоо 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>
                          <a:effectLst/>
                        </a:rPr>
                        <a:t>207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 smtClean="0">
                          <a:effectLst/>
                        </a:rPr>
                        <a:t>4</a:t>
                      </a:r>
                      <a:r>
                        <a:rPr lang="en-US" sz="1800" b="1" dirty="0" smtClean="0">
                          <a:effectLst/>
                        </a:rPr>
                        <a:t>94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</a:tr>
              <a:tr h="3250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>
                          <a:effectLst/>
                        </a:rPr>
                        <a:t>9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>
                          <a:effectLst/>
                        </a:rPr>
                        <a:t>Ор хоног 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>
                          <a:effectLst/>
                        </a:rPr>
                        <a:t>1715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 smtClean="0">
                          <a:effectLst/>
                        </a:rPr>
                        <a:t>4</a:t>
                      </a:r>
                      <a:r>
                        <a:rPr lang="en-US" sz="1800" b="1" dirty="0" smtClean="0">
                          <a:effectLst/>
                        </a:rPr>
                        <a:t>535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</a:tr>
              <a:tr h="3250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>
                          <a:effectLst/>
                        </a:rPr>
                        <a:t>11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>
                          <a:effectLst/>
                        </a:rPr>
                        <a:t>Идэвхитэй хяналт 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>
                          <a:effectLst/>
                        </a:rPr>
                        <a:t>413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 smtClean="0">
                          <a:effectLst/>
                        </a:rPr>
                        <a:t>4</a:t>
                      </a:r>
                      <a:r>
                        <a:rPr lang="en-US" sz="1800" b="1" dirty="0" smtClean="0">
                          <a:effectLst/>
                        </a:rPr>
                        <a:t>42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</a:tr>
              <a:tr h="3250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>
                          <a:effectLst/>
                        </a:rPr>
                        <a:t>12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>
                          <a:effectLst/>
                        </a:rPr>
                        <a:t>Гэрийн идэвхитэй хяналт 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>
                          <a:effectLst/>
                        </a:rPr>
                        <a:t>583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 smtClean="0">
                          <a:effectLst/>
                        </a:rPr>
                        <a:t>7</a:t>
                      </a:r>
                      <a:r>
                        <a:rPr lang="en-US" sz="1800" b="1" dirty="0" smtClean="0">
                          <a:effectLst/>
                        </a:rPr>
                        <a:t>5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</a:tr>
              <a:tr h="6395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>
                          <a:effectLst/>
                        </a:rPr>
                        <a:t>13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>
                          <a:effectLst/>
                        </a:rPr>
                        <a:t>Түргэн тусламжийн дуудлага 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>
                          <a:effectLst/>
                        </a:rPr>
                        <a:t>736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818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</a:tr>
              <a:tr h="3250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>
                          <a:effectLst/>
                        </a:rPr>
                        <a:t>14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>
                          <a:effectLst/>
                        </a:rPr>
                        <a:t>Ойрын дуудлага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>
                          <a:effectLst/>
                        </a:rPr>
                        <a:t>440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n-US" sz="18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463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</a:tr>
              <a:tr h="3250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>
                          <a:effectLst/>
                        </a:rPr>
                        <a:t>15</a:t>
                      </a:r>
                      <a:endParaRPr lang="en-US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>
                          <a:effectLst/>
                        </a:rPr>
                        <a:t>Алсын дуудлага 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800" b="1" dirty="0">
                          <a:effectLst/>
                        </a:rPr>
                        <a:t>296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355</a:t>
                      </a:r>
                      <a:endParaRPr lang="en-US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198" marR="65198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yy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16786" cy="68580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2438400"/>
            <a:ext cx="6477000" cy="1143000"/>
          </a:xfrm>
        </p:spPr>
        <p:txBody>
          <a:bodyPr>
            <a:noAutofit/>
          </a:bodyPr>
          <a:lstStyle/>
          <a:p>
            <a:r>
              <a:rPr lang="en-US" sz="11500" b="1" dirty="0" smtClean="0">
                <a:solidFill>
                  <a:srgbClr val="0070C0"/>
                </a:solidFill>
              </a:rPr>
              <a:t>COVID</a:t>
            </a:r>
            <a:r>
              <a:rPr lang="mn-MN" sz="11500" b="1" dirty="0" smtClean="0">
                <a:solidFill>
                  <a:srgbClr val="0070C0"/>
                </a:solidFill>
              </a:rPr>
              <a:t>-19</a:t>
            </a:r>
            <a:endParaRPr lang="en-US" sz="115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Content Placeholder 3" descr="virus-background-covid-coronavirus-ncov-outbreak-concept-virus-background-covid-coronavirus-ncov-outbreak-concept-virus-floating-184556527.jpg"/>
          <p:cNvPicPr>
            <a:picLocks noChangeAspect="1"/>
          </p:cNvPicPr>
          <p:nvPr/>
        </p:nvPicPr>
        <p:blipFill>
          <a:blip r:embed="rId2"/>
          <a:srcRect b="9085"/>
          <a:stretch>
            <a:fillRect/>
          </a:stretch>
        </p:blipFill>
        <p:spPr>
          <a:xfrm rot="10800000">
            <a:off x="914399" y="0"/>
            <a:ext cx="8223559" cy="6858000"/>
          </a:xfrm>
          <a:prstGeom prst="rect">
            <a:avLst/>
          </a:prstGeom>
        </p:spPr>
      </p:pic>
      <p:sp>
        <p:nvSpPr>
          <p:cNvPr id="31" name="Title 1"/>
          <p:cNvSpPr txBox="1">
            <a:spLocks/>
          </p:cNvSpPr>
          <p:nvPr/>
        </p:nvSpPr>
        <p:spPr>
          <a:xfrm>
            <a:off x="6096000" y="4114800"/>
            <a:ext cx="3124200" cy="2209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Хурдавчилсан</a:t>
            </a:r>
            <a:r>
              <a:rPr kumimoji="0" lang="mn-MN" sz="2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2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Шинжилгээ            – </a:t>
            </a:r>
            <a:r>
              <a:rPr lang="mn-MN" sz="20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3160</a:t>
            </a:r>
            <a:endParaRPr kumimoji="0" lang="mn-MN" sz="2000" b="1" i="0" u="none" strike="noStrike" kern="1200" cap="none" spc="0" normalizeH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mn-MN" sz="2000" b="1" i="0" u="none" strike="noStrike" kern="1200" cap="none" spc="0" normalizeH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2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ПГУ сорьцын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2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Шинжилгээ            - </a:t>
            </a:r>
            <a:r>
              <a:rPr lang="mn-MN" sz="20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518</a:t>
            </a:r>
            <a:r>
              <a:rPr kumimoji="0" lang="mn-MN" sz="2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mn-MN" sz="2000" b="1" i="0" u="none" strike="noStrike" kern="1200" cap="none" spc="0" normalizeH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5" name="Content Placeholder 4"/>
          <p:cNvGrpSpPr>
            <a:grpSpLocks noGrp="1"/>
          </p:cNvGrpSpPr>
          <p:nvPr>
            <p:ph idx="1"/>
          </p:nvPr>
        </p:nvGrpSpPr>
        <p:grpSpPr bwMode="auto">
          <a:xfrm>
            <a:off x="1371600" y="533400"/>
            <a:ext cx="4800600" cy="2514541"/>
            <a:chOff x="877" y="1261"/>
            <a:chExt cx="4120" cy="2364"/>
          </a:xfrm>
        </p:grpSpPr>
        <p:sp>
          <p:nvSpPr>
            <p:cNvPr id="6" name="Freeform 4"/>
            <p:cNvSpPr>
              <a:spLocks noEditPoints="1"/>
            </p:cNvSpPr>
            <p:nvPr/>
          </p:nvSpPr>
          <p:spPr bwMode="gray">
            <a:xfrm rot="-1358056">
              <a:off x="877" y="1765"/>
              <a:ext cx="3839" cy="1527"/>
            </a:xfrm>
            <a:custGeom>
              <a:avLst/>
              <a:gdLst>
                <a:gd name="T0" fmla="*/ 1692 w 4040"/>
                <a:gd name="T1" fmla="*/ 12 h 1888"/>
                <a:gd name="T2" fmla="*/ 1234 w 4040"/>
                <a:gd name="T3" fmla="*/ 74 h 1888"/>
                <a:gd name="T4" fmla="*/ 828 w 4040"/>
                <a:gd name="T5" fmla="*/ 182 h 1888"/>
                <a:gd name="T6" fmla="*/ 486 w 4040"/>
                <a:gd name="T7" fmla="*/ 330 h 1888"/>
                <a:gd name="T8" fmla="*/ 226 w 4040"/>
                <a:gd name="T9" fmla="*/ 510 h 1888"/>
                <a:gd name="T10" fmla="*/ 58 w 4040"/>
                <a:gd name="T11" fmla="*/ 718 h 1888"/>
                <a:gd name="T12" fmla="*/ 0 w 4040"/>
                <a:gd name="T13" fmla="*/ 944 h 1888"/>
                <a:gd name="T14" fmla="*/ 58 w 4040"/>
                <a:gd name="T15" fmla="*/ 1170 h 1888"/>
                <a:gd name="T16" fmla="*/ 226 w 4040"/>
                <a:gd name="T17" fmla="*/ 1378 h 1888"/>
                <a:gd name="T18" fmla="*/ 486 w 4040"/>
                <a:gd name="T19" fmla="*/ 1558 h 1888"/>
                <a:gd name="T20" fmla="*/ 828 w 4040"/>
                <a:gd name="T21" fmla="*/ 1706 h 1888"/>
                <a:gd name="T22" fmla="*/ 1234 w 4040"/>
                <a:gd name="T23" fmla="*/ 1814 h 1888"/>
                <a:gd name="T24" fmla="*/ 1692 w 4040"/>
                <a:gd name="T25" fmla="*/ 1876 h 1888"/>
                <a:gd name="T26" fmla="*/ 2186 w 4040"/>
                <a:gd name="T27" fmla="*/ 1884 h 1888"/>
                <a:gd name="T28" fmla="*/ 2658 w 4040"/>
                <a:gd name="T29" fmla="*/ 1840 h 1888"/>
                <a:gd name="T30" fmla="*/ 3084 w 4040"/>
                <a:gd name="T31" fmla="*/ 1746 h 1888"/>
                <a:gd name="T32" fmla="*/ 3448 w 4040"/>
                <a:gd name="T33" fmla="*/ 1612 h 1888"/>
                <a:gd name="T34" fmla="*/ 3738 w 4040"/>
                <a:gd name="T35" fmla="*/ 1442 h 1888"/>
                <a:gd name="T36" fmla="*/ 3938 w 4040"/>
                <a:gd name="T37" fmla="*/ 1242 h 1888"/>
                <a:gd name="T38" fmla="*/ 4034 w 4040"/>
                <a:gd name="T39" fmla="*/ 1022 h 1888"/>
                <a:gd name="T40" fmla="*/ 4014 w 4040"/>
                <a:gd name="T41" fmla="*/ 790 h 1888"/>
                <a:gd name="T42" fmla="*/ 3882 w 4040"/>
                <a:gd name="T43" fmla="*/ 576 h 1888"/>
                <a:gd name="T44" fmla="*/ 3650 w 4040"/>
                <a:gd name="T45" fmla="*/ 386 h 1888"/>
                <a:gd name="T46" fmla="*/ 3334 w 4040"/>
                <a:gd name="T47" fmla="*/ 228 h 1888"/>
                <a:gd name="T48" fmla="*/ 2948 w 4040"/>
                <a:gd name="T49" fmla="*/ 106 h 1888"/>
                <a:gd name="T50" fmla="*/ 2506 w 4040"/>
                <a:gd name="T51" fmla="*/ 28 h 1888"/>
                <a:gd name="T52" fmla="*/ 2020 w 4040"/>
                <a:gd name="T53" fmla="*/ 0 h 1888"/>
                <a:gd name="T54" fmla="*/ 1606 w 4040"/>
                <a:gd name="T55" fmla="*/ 1736 h 1888"/>
                <a:gd name="T56" fmla="*/ 1164 w 4040"/>
                <a:gd name="T57" fmla="*/ 1678 h 1888"/>
                <a:gd name="T58" fmla="*/ 776 w 4040"/>
                <a:gd name="T59" fmla="*/ 1576 h 1888"/>
                <a:gd name="T60" fmla="*/ 458 w 4040"/>
                <a:gd name="T61" fmla="*/ 1436 h 1888"/>
                <a:gd name="T62" fmla="*/ 224 w 4040"/>
                <a:gd name="T63" fmla="*/ 1266 h 1888"/>
                <a:gd name="T64" fmla="*/ 88 w 4040"/>
                <a:gd name="T65" fmla="*/ 1074 h 1888"/>
                <a:gd name="T66" fmla="*/ 68 w 4040"/>
                <a:gd name="T67" fmla="*/ 864 h 1888"/>
                <a:gd name="T68" fmla="*/ 166 w 4040"/>
                <a:gd name="T69" fmla="*/ 664 h 1888"/>
                <a:gd name="T70" fmla="*/ 370 w 4040"/>
                <a:gd name="T71" fmla="*/ 486 h 1888"/>
                <a:gd name="T72" fmla="*/ 662 w 4040"/>
                <a:gd name="T73" fmla="*/ 336 h 1888"/>
                <a:gd name="T74" fmla="*/ 1028 w 4040"/>
                <a:gd name="T75" fmla="*/ 222 h 1888"/>
                <a:gd name="T76" fmla="*/ 1454 w 4040"/>
                <a:gd name="T77" fmla="*/ 148 h 1888"/>
                <a:gd name="T78" fmla="*/ 1922 w 4040"/>
                <a:gd name="T79" fmla="*/ 120 h 1888"/>
                <a:gd name="T80" fmla="*/ 2392 w 4040"/>
                <a:gd name="T81" fmla="*/ 148 h 1888"/>
                <a:gd name="T82" fmla="*/ 2818 w 4040"/>
                <a:gd name="T83" fmla="*/ 222 h 1888"/>
                <a:gd name="T84" fmla="*/ 3184 w 4040"/>
                <a:gd name="T85" fmla="*/ 336 h 1888"/>
                <a:gd name="T86" fmla="*/ 3476 w 4040"/>
                <a:gd name="T87" fmla="*/ 486 h 1888"/>
                <a:gd name="T88" fmla="*/ 3680 w 4040"/>
                <a:gd name="T89" fmla="*/ 664 h 1888"/>
                <a:gd name="T90" fmla="*/ 3778 w 4040"/>
                <a:gd name="T91" fmla="*/ 864 h 1888"/>
                <a:gd name="T92" fmla="*/ 3758 w 4040"/>
                <a:gd name="T93" fmla="*/ 1074 h 1888"/>
                <a:gd name="T94" fmla="*/ 3622 w 4040"/>
                <a:gd name="T95" fmla="*/ 1266 h 1888"/>
                <a:gd name="T96" fmla="*/ 3388 w 4040"/>
                <a:gd name="T97" fmla="*/ 1436 h 1888"/>
                <a:gd name="T98" fmla="*/ 3070 w 4040"/>
                <a:gd name="T99" fmla="*/ 1576 h 1888"/>
                <a:gd name="T100" fmla="*/ 2682 w 4040"/>
                <a:gd name="T101" fmla="*/ 1678 h 1888"/>
                <a:gd name="T102" fmla="*/ 2240 w 4040"/>
                <a:gd name="T103" fmla="*/ 1736 h 1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040" h="1888">
                  <a:moveTo>
                    <a:pt x="2020" y="0"/>
                  </a:moveTo>
                  <a:lnTo>
                    <a:pt x="1854" y="4"/>
                  </a:lnTo>
                  <a:lnTo>
                    <a:pt x="1692" y="12"/>
                  </a:lnTo>
                  <a:lnTo>
                    <a:pt x="1534" y="28"/>
                  </a:lnTo>
                  <a:lnTo>
                    <a:pt x="1382" y="48"/>
                  </a:lnTo>
                  <a:lnTo>
                    <a:pt x="1234" y="74"/>
                  </a:lnTo>
                  <a:lnTo>
                    <a:pt x="1092" y="106"/>
                  </a:lnTo>
                  <a:lnTo>
                    <a:pt x="956" y="142"/>
                  </a:lnTo>
                  <a:lnTo>
                    <a:pt x="828" y="182"/>
                  </a:lnTo>
                  <a:lnTo>
                    <a:pt x="706" y="228"/>
                  </a:lnTo>
                  <a:lnTo>
                    <a:pt x="592" y="276"/>
                  </a:lnTo>
                  <a:lnTo>
                    <a:pt x="486" y="330"/>
                  </a:lnTo>
                  <a:lnTo>
                    <a:pt x="390" y="386"/>
                  </a:lnTo>
                  <a:lnTo>
                    <a:pt x="302" y="446"/>
                  </a:lnTo>
                  <a:lnTo>
                    <a:pt x="226" y="510"/>
                  </a:lnTo>
                  <a:lnTo>
                    <a:pt x="158" y="576"/>
                  </a:lnTo>
                  <a:lnTo>
                    <a:pt x="102" y="646"/>
                  </a:lnTo>
                  <a:lnTo>
                    <a:pt x="58" y="718"/>
                  </a:lnTo>
                  <a:lnTo>
                    <a:pt x="26" y="790"/>
                  </a:lnTo>
                  <a:lnTo>
                    <a:pt x="6" y="866"/>
                  </a:lnTo>
                  <a:lnTo>
                    <a:pt x="0" y="944"/>
                  </a:lnTo>
                  <a:lnTo>
                    <a:pt x="6" y="1022"/>
                  </a:lnTo>
                  <a:lnTo>
                    <a:pt x="26" y="1098"/>
                  </a:lnTo>
                  <a:lnTo>
                    <a:pt x="58" y="1170"/>
                  </a:lnTo>
                  <a:lnTo>
                    <a:pt x="102" y="1242"/>
                  </a:lnTo>
                  <a:lnTo>
                    <a:pt x="158" y="1312"/>
                  </a:lnTo>
                  <a:lnTo>
                    <a:pt x="226" y="1378"/>
                  </a:lnTo>
                  <a:lnTo>
                    <a:pt x="302" y="1442"/>
                  </a:lnTo>
                  <a:lnTo>
                    <a:pt x="390" y="1502"/>
                  </a:lnTo>
                  <a:lnTo>
                    <a:pt x="486" y="1558"/>
                  </a:lnTo>
                  <a:lnTo>
                    <a:pt x="592" y="1612"/>
                  </a:lnTo>
                  <a:lnTo>
                    <a:pt x="706" y="1660"/>
                  </a:lnTo>
                  <a:lnTo>
                    <a:pt x="828" y="1706"/>
                  </a:lnTo>
                  <a:lnTo>
                    <a:pt x="956" y="1746"/>
                  </a:lnTo>
                  <a:lnTo>
                    <a:pt x="1092" y="1782"/>
                  </a:lnTo>
                  <a:lnTo>
                    <a:pt x="1234" y="1814"/>
                  </a:lnTo>
                  <a:lnTo>
                    <a:pt x="1382" y="1840"/>
                  </a:lnTo>
                  <a:lnTo>
                    <a:pt x="1534" y="1860"/>
                  </a:lnTo>
                  <a:lnTo>
                    <a:pt x="1692" y="1876"/>
                  </a:lnTo>
                  <a:lnTo>
                    <a:pt x="1854" y="1884"/>
                  </a:lnTo>
                  <a:lnTo>
                    <a:pt x="2020" y="1888"/>
                  </a:lnTo>
                  <a:lnTo>
                    <a:pt x="2186" y="1884"/>
                  </a:lnTo>
                  <a:lnTo>
                    <a:pt x="2348" y="1876"/>
                  </a:lnTo>
                  <a:lnTo>
                    <a:pt x="2506" y="1860"/>
                  </a:lnTo>
                  <a:lnTo>
                    <a:pt x="2658" y="1840"/>
                  </a:lnTo>
                  <a:lnTo>
                    <a:pt x="2806" y="1814"/>
                  </a:lnTo>
                  <a:lnTo>
                    <a:pt x="2948" y="1782"/>
                  </a:lnTo>
                  <a:lnTo>
                    <a:pt x="3084" y="1746"/>
                  </a:lnTo>
                  <a:lnTo>
                    <a:pt x="3212" y="1706"/>
                  </a:lnTo>
                  <a:lnTo>
                    <a:pt x="3334" y="1660"/>
                  </a:lnTo>
                  <a:lnTo>
                    <a:pt x="3448" y="1612"/>
                  </a:lnTo>
                  <a:lnTo>
                    <a:pt x="3554" y="1558"/>
                  </a:lnTo>
                  <a:lnTo>
                    <a:pt x="3650" y="1502"/>
                  </a:lnTo>
                  <a:lnTo>
                    <a:pt x="3738" y="1442"/>
                  </a:lnTo>
                  <a:lnTo>
                    <a:pt x="3814" y="1378"/>
                  </a:lnTo>
                  <a:lnTo>
                    <a:pt x="3882" y="1312"/>
                  </a:lnTo>
                  <a:lnTo>
                    <a:pt x="3938" y="1242"/>
                  </a:lnTo>
                  <a:lnTo>
                    <a:pt x="3982" y="1170"/>
                  </a:lnTo>
                  <a:lnTo>
                    <a:pt x="4014" y="1098"/>
                  </a:lnTo>
                  <a:lnTo>
                    <a:pt x="4034" y="1022"/>
                  </a:lnTo>
                  <a:lnTo>
                    <a:pt x="4040" y="944"/>
                  </a:lnTo>
                  <a:lnTo>
                    <a:pt x="4034" y="866"/>
                  </a:lnTo>
                  <a:lnTo>
                    <a:pt x="4014" y="790"/>
                  </a:lnTo>
                  <a:lnTo>
                    <a:pt x="3982" y="718"/>
                  </a:lnTo>
                  <a:lnTo>
                    <a:pt x="3938" y="646"/>
                  </a:lnTo>
                  <a:lnTo>
                    <a:pt x="3882" y="576"/>
                  </a:lnTo>
                  <a:lnTo>
                    <a:pt x="3814" y="510"/>
                  </a:lnTo>
                  <a:lnTo>
                    <a:pt x="3738" y="446"/>
                  </a:lnTo>
                  <a:lnTo>
                    <a:pt x="3650" y="386"/>
                  </a:lnTo>
                  <a:lnTo>
                    <a:pt x="3554" y="330"/>
                  </a:lnTo>
                  <a:lnTo>
                    <a:pt x="3448" y="276"/>
                  </a:lnTo>
                  <a:lnTo>
                    <a:pt x="3334" y="228"/>
                  </a:lnTo>
                  <a:lnTo>
                    <a:pt x="3212" y="182"/>
                  </a:lnTo>
                  <a:lnTo>
                    <a:pt x="3084" y="142"/>
                  </a:lnTo>
                  <a:lnTo>
                    <a:pt x="2948" y="106"/>
                  </a:lnTo>
                  <a:lnTo>
                    <a:pt x="2806" y="74"/>
                  </a:lnTo>
                  <a:lnTo>
                    <a:pt x="2658" y="48"/>
                  </a:lnTo>
                  <a:lnTo>
                    <a:pt x="2506" y="28"/>
                  </a:lnTo>
                  <a:lnTo>
                    <a:pt x="2348" y="12"/>
                  </a:lnTo>
                  <a:lnTo>
                    <a:pt x="2186" y="4"/>
                  </a:lnTo>
                  <a:lnTo>
                    <a:pt x="2020" y="0"/>
                  </a:lnTo>
                  <a:close/>
                  <a:moveTo>
                    <a:pt x="1922" y="1748"/>
                  </a:moveTo>
                  <a:lnTo>
                    <a:pt x="1762" y="1746"/>
                  </a:lnTo>
                  <a:lnTo>
                    <a:pt x="1606" y="1736"/>
                  </a:lnTo>
                  <a:lnTo>
                    <a:pt x="1454" y="1722"/>
                  </a:lnTo>
                  <a:lnTo>
                    <a:pt x="1306" y="1702"/>
                  </a:lnTo>
                  <a:lnTo>
                    <a:pt x="1164" y="1678"/>
                  </a:lnTo>
                  <a:lnTo>
                    <a:pt x="1028" y="1648"/>
                  </a:lnTo>
                  <a:lnTo>
                    <a:pt x="898" y="1614"/>
                  </a:lnTo>
                  <a:lnTo>
                    <a:pt x="776" y="1576"/>
                  </a:lnTo>
                  <a:lnTo>
                    <a:pt x="662" y="1532"/>
                  </a:lnTo>
                  <a:lnTo>
                    <a:pt x="554" y="1486"/>
                  </a:lnTo>
                  <a:lnTo>
                    <a:pt x="458" y="1436"/>
                  </a:lnTo>
                  <a:lnTo>
                    <a:pt x="370" y="1382"/>
                  </a:lnTo>
                  <a:lnTo>
                    <a:pt x="292" y="1326"/>
                  </a:lnTo>
                  <a:lnTo>
                    <a:pt x="224" y="1266"/>
                  </a:lnTo>
                  <a:lnTo>
                    <a:pt x="166" y="1204"/>
                  </a:lnTo>
                  <a:lnTo>
                    <a:pt x="122" y="1140"/>
                  </a:lnTo>
                  <a:lnTo>
                    <a:pt x="88" y="1074"/>
                  </a:lnTo>
                  <a:lnTo>
                    <a:pt x="68" y="1004"/>
                  </a:lnTo>
                  <a:lnTo>
                    <a:pt x="62" y="934"/>
                  </a:lnTo>
                  <a:lnTo>
                    <a:pt x="68" y="864"/>
                  </a:lnTo>
                  <a:lnTo>
                    <a:pt x="88" y="796"/>
                  </a:lnTo>
                  <a:lnTo>
                    <a:pt x="122" y="730"/>
                  </a:lnTo>
                  <a:lnTo>
                    <a:pt x="166" y="664"/>
                  </a:lnTo>
                  <a:lnTo>
                    <a:pt x="224" y="602"/>
                  </a:lnTo>
                  <a:lnTo>
                    <a:pt x="292" y="544"/>
                  </a:lnTo>
                  <a:lnTo>
                    <a:pt x="370" y="486"/>
                  </a:lnTo>
                  <a:lnTo>
                    <a:pt x="458" y="434"/>
                  </a:lnTo>
                  <a:lnTo>
                    <a:pt x="554" y="382"/>
                  </a:lnTo>
                  <a:lnTo>
                    <a:pt x="662" y="336"/>
                  </a:lnTo>
                  <a:lnTo>
                    <a:pt x="776" y="294"/>
                  </a:lnTo>
                  <a:lnTo>
                    <a:pt x="898" y="256"/>
                  </a:lnTo>
                  <a:lnTo>
                    <a:pt x="1028" y="222"/>
                  </a:lnTo>
                  <a:lnTo>
                    <a:pt x="1164" y="192"/>
                  </a:lnTo>
                  <a:lnTo>
                    <a:pt x="1306" y="166"/>
                  </a:lnTo>
                  <a:lnTo>
                    <a:pt x="1454" y="148"/>
                  </a:lnTo>
                  <a:lnTo>
                    <a:pt x="1606" y="132"/>
                  </a:lnTo>
                  <a:lnTo>
                    <a:pt x="1762" y="124"/>
                  </a:lnTo>
                  <a:lnTo>
                    <a:pt x="1922" y="120"/>
                  </a:lnTo>
                  <a:lnTo>
                    <a:pt x="2084" y="124"/>
                  </a:lnTo>
                  <a:lnTo>
                    <a:pt x="2240" y="132"/>
                  </a:lnTo>
                  <a:lnTo>
                    <a:pt x="2392" y="148"/>
                  </a:lnTo>
                  <a:lnTo>
                    <a:pt x="2540" y="166"/>
                  </a:lnTo>
                  <a:lnTo>
                    <a:pt x="2682" y="192"/>
                  </a:lnTo>
                  <a:lnTo>
                    <a:pt x="2818" y="222"/>
                  </a:lnTo>
                  <a:lnTo>
                    <a:pt x="2948" y="256"/>
                  </a:lnTo>
                  <a:lnTo>
                    <a:pt x="3070" y="294"/>
                  </a:lnTo>
                  <a:lnTo>
                    <a:pt x="3184" y="336"/>
                  </a:lnTo>
                  <a:lnTo>
                    <a:pt x="3292" y="382"/>
                  </a:lnTo>
                  <a:lnTo>
                    <a:pt x="3388" y="434"/>
                  </a:lnTo>
                  <a:lnTo>
                    <a:pt x="3476" y="486"/>
                  </a:lnTo>
                  <a:lnTo>
                    <a:pt x="3554" y="544"/>
                  </a:lnTo>
                  <a:lnTo>
                    <a:pt x="3622" y="602"/>
                  </a:lnTo>
                  <a:lnTo>
                    <a:pt x="3680" y="664"/>
                  </a:lnTo>
                  <a:lnTo>
                    <a:pt x="3724" y="730"/>
                  </a:lnTo>
                  <a:lnTo>
                    <a:pt x="3758" y="796"/>
                  </a:lnTo>
                  <a:lnTo>
                    <a:pt x="3778" y="864"/>
                  </a:lnTo>
                  <a:lnTo>
                    <a:pt x="3784" y="934"/>
                  </a:lnTo>
                  <a:lnTo>
                    <a:pt x="3778" y="1004"/>
                  </a:lnTo>
                  <a:lnTo>
                    <a:pt x="3758" y="1074"/>
                  </a:lnTo>
                  <a:lnTo>
                    <a:pt x="3724" y="1140"/>
                  </a:lnTo>
                  <a:lnTo>
                    <a:pt x="3680" y="1204"/>
                  </a:lnTo>
                  <a:lnTo>
                    <a:pt x="3622" y="1266"/>
                  </a:lnTo>
                  <a:lnTo>
                    <a:pt x="3554" y="1326"/>
                  </a:lnTo>
                  <a:lnTo>
                    <a:pt x="3476" y="1382"/>
                  </a:lnTo>
                  <a:lnTo>
                    <a:pt x="3388" y="1436"/>
                  </a:lnTo>
                  <a:lnTo>
                    <a:pt x="3292" y="1486"/>
                  </a:lnTo>
                  <a:lnTo>
                    <a:pt x="3184" y="1532"/>
                  </a:lnTo>
                  <a:lnTo>
                    <a:pt x="3070" y="1576"/>
                  </a:lnTo>
                  <a:lnTo>
                    <a:pt x="2948" y="1614"/>
                  </a:lnTo>
                  <a:lnTo>
                    <a:pt x="2818" y="1648"/>
                  </a:lnTo>
                  <a:lnTo>
                    <a:pt x="2682" y="1678"/>
                  </a:lnTo>
                  <a:lnTo>
                    <a:pt x="2540" y="1702"/>
                  </a:lnTo>
                  <a:lnTo>
                    <a:pt x="2392" y="1722"/>
                  </a:lnTo>
                  <a:lnTo>
                    <a:pt x="2240" y="1736"/>
                  </a:lnTo>
                  <a:lnTo>
                    <a:pt x="2084" y="1746"/>
                  </a:lnTo>
                  <a:lnTo>
                    <a:pt x="1922" y="1748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30196"/>
                    <a:invGamma/>
                    <a:alpha val="36000"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0">
                  <a:solidFill>
                    <a:srgbClr val="F7C16B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gray">
            <a:xfrm rot="20056323">
              <a:off x="3088" y="1639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84A5CA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gray">
            <a:xfrm rot="20056323">
              <a:off x="4325" y="2236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84A5CA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gray">
            <a:xfrm rot="20056323">
              <a:off x="3088" y="3156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84A5CA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Oval 9"/>
            <p:cNvSpPr>
              <a:spLocks noChangeArrowheads="1"/>
            </p:cNvSpPr>
            <p:nvPr/>
          </p:nvSpPr>
          <p:spPr bwMode="gray">
            <a:xfrm rot="20056323">
              <a:off x="1723" y="2282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84A5CA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Oval 11"/>
            <p:cNvSpPr>
              <a:spLocks noChangeArrowheads="1"/>
            </p:cNvSpPr>
            <p:nvPr/>
          </p:nvSpPr>
          <p:spPr bwMode="gray">
            <a:xfrm>
              <a:off x="1376" y="1905"/>
              <a:ext cx="719" cy="694"/>
            </a:xfrm>
            <a:prstGeom prst="ellipse">
              <a:avLst/>
            </a:prstGeom>
            <a:ln/>
            <a:extLst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/>
              <a:endParaRPr lang="en-US" altLang="en-US"/>
            </a:p>
          </p:txBody>
        </p:sp>
        <p:sp>
          <p:nvSpPr>
            <p:cNvPr id="14" name="Oval 12"/>
            <p:cNvSpPr>
              <a:spLocks noChangeArrowheads="1"/>
            </p:cNvSpPr>
            <p:nvPr/>
          </p:nvSpPr>
          <p:spPr bwMode="gray">
            <a:xfrm>
              <a:off x="2699" y="2778"/>
              <a:ext cx="719" cy="694"/>
            </a:xfrm>
            <a:prstGeom prst="ellipse">
              <a:avLst/>
            </a:prstGeom>
            <a:ln/>
            <a:extLst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/>
              <a:endParaRPr lang="en-US" altLang="en-US"/>
            </a:p>
          </p:txBody>
        </p:sp>
        <p:sp>
          <p:nvSpPr>
            <p:cNvPr id="16" name="Oval 14"/>
            <p:cNvSpPr>
              <a:spLocks noChangeArrowheads="1"/>
            </p:cNvSpPr>
            <p:nvPr/>
          </p:nvSpPr>
          <p:spPr bwMode="gray">
            <a:xfrm>
              <a:off x="3979" y="1859"/>
              <a:ext cx="680" cy="695"/>
            </a:xfrm>
            <a:prstGeom prst="ellipse">
              <a:avLst/>
            </a:prstGeom>
            <a:ln/>
            <a:extLst/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/>
              <a:endParaRPr lang="en-US" altLang="en-US" b="1"/>
            </a:p>
          </p:txBody>
        </p:sp>
        <p:sp>
          <p:nvSpPr>
            <p:cNvPr id="17" name="Text Box 15"/>
            <p:cNvSpPr txBox="1">
              <a:spLocks noChangeArrowheads="1"/>
            </p:cNvSpPr>
            <p:nvPr/>
          </p:nvSpPr>
          <p:spPr bwMode="gray">
            <a:xfrm>
              <a:off x="1364" y="2049"/>
              <a:ext cx="699" cy="3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mn-MN" altLang="en-US" sz="2000" b="1" dirty="0" smtClean="0">
                  <a:solidFill>
                    <a:schemeClr val="bg1"/>
                  </a:solidFill>
                  <a:latin typeface="Verdana" pitchFamily="34" charset="0"/>
                </a:rPr>
                <a:t>357</a:t>
              </a:r>
              <a:endParaRPr lang="en-US" altLang="en-US" sz="2000" b="1" dirty="0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18" name="Text Box 16"/>
            <p:cNvSpPr txBox="1">
              <a:spLocks noChangeArrowheads="1"/>
            </p:cNvSpPr>
            <p:nvPr/>
          </p:nvSpPr>
          <p:spPr bwMode="gray">
            <a:xfrm>
              <a:off x="2532" y="1545"/>
              <a:ext cx="11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endParaRPr lang="en-US" altLang="en-US" b="1" dirty="0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19" name="Text Box 17"/>
            <p:cNvSpPr txBox="1">
              <a:spLocks noChangeArrowheads="1"/>
            </p:cNvSpPr>
            <p:nvPr/>
          </p:nvSpPr>
          <p:spPr bwMode="gray">
            <a:xfrm>
              <a:off x="4192" y="2043"/>
              <a:ext cx="350" cy="3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mn-MN" altLang="en-US" sz="2000" b="1" dirty="0" smtClean="0">
                  <a:solidFill>
                    <a:schemeClr val="bg1"/>
                  </a:solidFill>
                  <a:latin typeface="Verdana" pitchFamily="34" charset="0"/>
                </a:rPr>
                <a:t>1</a:t>
              </a:r>
              <a:endParaRPr lang="en-US" altLang="en-US" sz="2000" b="1" dirty="0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20" name="Oval 10"/>
            <p:cNvSpPr>
              <a:spLocks noChangeArrowheads="1"/>
            </p:cNvSpPr>
            <p:nvPr/>
          </p:nvSpPr>
          <p:spPr bwMode="gray">
            <a:xfrm>
              <a:off x="2741" y="1261"/>
              <a:ext cx="720" cy="694"/>
            </a:xfrm>
            <a:prstGeom prst="ellipse">
              <a:avLst/>
            </a:prstGeom>
            <a:ln/>
            <a:ex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/>
              <a:r>
                <a:rPr lang="mn-MN" altLang="en-US" sz="2800" b="1" dirty="0" smtClean="0"/>
                <a:t>16</a:t>
              </a:r>
              <a:endParaRPr lang="en-US" altLang="en-US" sz="2800" b="1" dirty="0"/>
            </a:p>
          </p:txBody>
        </p:sp>
        <p:sp>
          <p:nvSpPr>
            <p:cNvPr id="21" name="Text Box 18"/>
            <p:cNvSpPr txBox="1">
              <a:spLocks noChangeArrowheads="1"/>
            </p:cNvSpPr>
            <p:nvPr/>
          </p:nvSpPr>
          <p:spPr bwMode="gray">
            <a:xfrm>
              <a:off x="2744" y="2962"/>
              <a:ext cx="644" cy="3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mn-MN" altLang="en-US" b="1" dirty="0" smtClean="0">
                  <a:solidFill>
                    <a:schemeClr val="bg1"/>
                  </a:solidFill>
                  <a:latin typeface="Verdana" pitchFamily="34" charset="0"/>
                </a:rPr>
                <a:t>357</a:t>
              </a:r>
              <a:endParaRPr lang="en-US" altLang="en-US" b="1" dirty="0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22" name="Text Box 19"/>
            <p:cNvSpPr txBox="1">
              <a:spLocks noChangeArrowheads="1"/>
            </p:cNvSpPr>
            <p:nvPr/>
          </p:nvSpPr>
          <p:spPr bwMode="gray">
            <a:xfrm>
              <a:off x="1638" y="3295"/>
              <a:ext cx="277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mn-MN" altLang="en-US" sz="2800" b="1" dirty="0" smtClean="0">
                  <a:solidFill>
                    <a:schemeClr val="bg1"/>
                  </a:solidFill>
                  <a:latin typeface="Verdana" pitchFamily="34" charset="0"/>
                </a:rPr>
                <a:t>4</a:t>
              </a:r>
              <a:endParaRPr lang="en-US" altLang="en-US" sz="2800" b="1" dirty="0">
                <a:solidFill>
                  <a:schemeClr val="bg1"/>
                </a:solidFill>
                <a:latin typeface="Verdana" pitchFamily="34" charset="0"/>
              </a:endParaRPr>
            </a:p>
          </p:txBody>
        </p:sp>
        <p:sp>
          <p:nvSpPr>
            <p:cNvPr id="23" name="Text Box 20"/>
            <p:cNvSpPr txBox="1">
              <a:spLocks noChangeArrowheads="1"/>
            </p:cNvSpPr>
            <p:nvPr/>
          </p:nvSpPr>
          <p:spPr bwMode="gray">
            <a:xfrm>
              <a:off x="2018" y="2049"/>
              <a:ext cx="2180" cy="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mn-MN" altLang="en-US" sz="2000" b="1" dirty="0" smtClean="0">
                  <a:solidFill>
                    <a:srgbClr val="FF0000"/>
                  </a:solidFill>
                </a:rPr>
                <a:t>Батлагдсан тохиолдол 374 </a:t>
              </a:r>
              <a:endParaRPr lang="en-US" altLang="en-US" sz="20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30" name="Title 1"/>
          <p:cNvSpPr txBox="1">
            <a:spLocks/>
          </p:cNvSpPr>
          <p:nvPr/>
        </p:nvSpPr>
        <p:spPr>
          <a:xfrm>
            <a:off x="-457200" y="1676400"/>
            <a:ext cx="38862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Хэвтэн</a:t>
            </a:r>
            <a:r>
              <a:rPr kumimoji="0" lang="mn-MN" sz="2000" b="1" i="0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mn-MN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эмчлүүлсэн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5181600" y="914400"/>
            <a:ext cx="25146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Нас барсан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3657600" y="2362200"/>
            <a:ext cx="38100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Эмнэлэгээс гарсан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228600" y="3906982"/>
            <a:ext cx="1600200" cy="2265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5" name="Straight Connector 44"/>
          <p:cNvCxnSpPr/>
          <p:nvPr/>
        </p:nvCxnSpPr>
        <p:spPr>
          <a:xfrm>
            <a:off x="533400" y="3732212"/>
            <a:ext cx="8458200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7" name="Title 1"/>
          <p:cNvSpPr txBox="1">
            <a:spLocks/>
          </p:cNvSpPr>
          <p:nvPr/>
        </p:nvSpPr>
        <p:spPr>
          <a:xfrm>
            <a:off x="381000" y="76200"/>
            <a:ext cx="38862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АНЭ-т хэвтэн</a:t>
            </a:r>
            <a:r>
              <a:rPr kumimoji="0" lang="mn-MN" sz="2000" b="1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эмчлүүлсэн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 rot="5400000">
            <a:off x="3200400" y="5333206"/>
            <a:ext cx="3048000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2" name="Content Placeholder 3" descr="massive-testing-population-quick-antibody-detection-test-black-outline-white-background-vector-flat-clip-art-coronavirus-one-181554765.jpg"/>
          <p:cNvPicPr>
            <a:picLocks noChangeAspect="1"/>
          </p:cNvPicPr>
          <p:nvPr/>
        </p:nvPicPr>
        <p:blipFill>
          <a:blip r:embed="rId4" cstate="print"/>
          <a:srcRect t="8418" b="14135"/>
          <a:stretch>
            <a:fillRect/>
          </a:stretch>
        </p:blipFill>
        <p:spPr>
          <a:xfrm>
            <a:off x="4648200" y="4114800"/>
            <a:ext cx="1524000" cy="236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3" name="Title 1"/>
          <p:cNvSpPr txBox="1">
            <a:spLocks/>
          </p:cNvSpPr>
          <p:nvPr/>
        </p:nvSpPr>
        <p:spPr>
          <a:xfrm>
            <a:off x="762000" y="3581400"/>
            <a:ext cx="38862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КЛАСТЕР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5" name="Title 1"/>
          <p:cNvSpPr txBox="1">
            <a:spLocks/>
          </p:cNvSpPr>
          <p:nvPr/>
        </p:nvSpPr>
        <p:spPr>
          <a:xfrm>
            <a:off x="4953000" y="3581400"/>
            <a:ext cx="38862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ШИНЖИЛГЭЭ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6" name="Title 1"/>
          <p:cNvSpPr txBox="1">
            <a:spLocks/>
          </p:cNvSpPr>
          <p:nvPr/>
        </p:nvSpPr>
        <p:spPr>
          <a:xfrm>
            <a:off x="1905000" y="4038600"/>
            <a:ext cx="2895600" cy="2057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Нийт кластер</a:t>
            </a:r>
            <a:r>
              <a:rPr kumimoji="0" lang="mn-MN" sz="2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-          78</a:t>
            </a:r>
            <a:endParaRPr kumimoji="0" lang="mn-MN" sz="2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Итэвхтэй</a:t>
            </a:r>
            <a:r>
              <a:rPr kumimoji="0" lang="mn-MN" sz="2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кластер – 78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n-MN" sz="2000" b="1" baseline="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Хаагдсан</a:t>
            </a:r>
            <a:r>
              <a:rPr lang="mn-MN" sz="20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кластер – 78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Итэвхтэй кластер</a:t>
            </a:r>
            <a:r>
              <a:rPr kumimoji="0" lang="mn-MN" sz="2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–   0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n-MN" sz="2000" b="1" baseline="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Итэвхгүй кластер -    0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7" name="Title 1"/>
          <p:cNvSpPr txBox="1">
            <a:spLocks/>
          </p:cNvSpPr>
          <p:nvPr/>
        </p:nvSpPr>
        <p:spPr>
          <a:xfrm>
            <a:off x="762000" y="2895600"/>
            <a:ext cx="80772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Ойрын</a:t>
            </a:r>
            <a:r>
              <a:rPr kumimoji="0" lang="mn-MN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хавьтал бүртгэгдсэн хүн – 1781 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/</a:t>
            </a:r>
            <a:r>
              <a:rPr kumimoji="0" lang="mn-MN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давхардсан тоо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/</a:t>
            </a:r>
            <a:r>
              <a:rPr kumimoji="0" lang="mn-MN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8888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53000"/>
            <a:ext cx="7924800" cy="1905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229600" cy="960438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mn-MN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Шинэ коронавируст халдварын эсрэг дархлаажуулалт</a:t>
            </a:r>
            <a:endParaRPr lang="en-US" sz="3200" dirty="0"/>
          </a:p>
        </p:txBody>
      </p:sp>
      <p:pic>
        <p:nvPicPr>
          <p:cNvPr id="5" name="Picture 4" descr="iifi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905000"/>
            <a:ext cx="990600" cy="990600"/>
          </a:xfrm>
          <a:prstGeom prst="rect">
            <a:avLst/>
          </a:prstGeom>
        </p:spPr>
      </p:pic>
      <p:sp>
        <p:nvSpPr>
          <p:cNvPr id="8" name="Round Same Side Corner Rectangle 8"/>
          <p:cNvSpPr/>
          <p:nvPr/>
        </p:nvSpPr>
        <p:spPr>
          <a:xfrm>
            <a:off x="2057400" y="1752600"/>
            <a:ext cx="609600" cy="12954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7162800" y="2035314"/>
            <a:ext cx="1524000" cy="707886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None/>
            </a:pPr>
            <a:r>
              <a:rPr lang="mn-MN" sz="4000" dirty="0" smtClean="0">
                <a:solidFill>
                  <a:srgbClr val="FF0000"/>
                </a:solidFill>
              </a:rPr>
              <a:t>93,6%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" y="2057400"/>
            <a:ext cx="14093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mn-MN" sz="3200" b="1" dirty="0" smtClean="0">
                <a:solidFill>
                  <a:srgbClr val="C00000"/>
                </a:solidFill>
              </a:rPr>
              <a:t>1-р тун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743200" y="1981200"/>
            <a:ext cx="3429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mn-MN" sz="2000" b="1" dirty="0" smtClean="0">
                <a:solidFill>
                  <a:schemeClr val="tx2"/>
                </a:solidFill>
              </a:rPr>
              <a:t>Хамрагдвал зохих хүн – 1357</a:t>
            </a:r>
          </a:p>
          <a:p>
            <a:pPr>
              <a:buNone/>
            </a:pPr>
            <a:r>
              <a:rPr lang="mn-MN" sz="2000" b="1" dirty="0" smtClean="0">
                <a:solidFill>
                  <a:schemeClr val="tx2"/>
                </a:solidFill>
              </a:rPr>
              <a:t>Хамрагдсан - 1270</a:t>
            </a:r>
            <a:endParaRPr lang="en-US" sz="2000" b="1" dirty="0">
              <a:solidFill>
                <a:schemeClr val="tx2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85800" y="3505200"/>
            <a:ext cx="14093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mn-MN" sz="3200" b="1" dirty="0" smtClean="0">
                <a:solidFill>
                  <a:srgbClr val="C00000"/>
                </a:solidFill>
              </a:rPr>
              <a:t>2-р тун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85800" y="4876800"/>
            <a:ext cx="14093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mn-MN" sz="3200" b="1" dirty="0" smtClean="0">
                <a:solidFill>
                  <a:srgbClr val="C00000"/>
                </a:solidFill>
              </a:rPr>
              <a:t>3-р тун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19" name="Round Same Side Corner Rectangle 8"/>
          <p:cNvSpPr/>
          <p:nvPr/>
        </p:nvSpPr>
        <p:spPr>
          <a:xfrm>
            <a:off x="2057400" y="3200400"/>
            <a:ext cx="609600" cy="12954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0" name="Round Same Side Corner Rectangle 8"/>
          <p:cNvSpPr/>
          <p:nvPr/>
        </p:nvSpPr>
        <p:spPr>
          <a:xfrm>
            <a:off x="2133600" y="4648200"/>
            <a:ext cx="609600" cy="12954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819400" y="3429000"/>
            <a:ext cx="3429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mn-MN" sz="2000" b="1" dirty="0" smtClean="0">
                <a:solidFill>
                  <a:schemeClr val="tx2"/>
                </a:solidFill>
              </a:rPr>
              <a:t>Хамрагдвал зохих хүн – 1357</a:t>
            </a:r>
          </a:p>
          <a:p>
            <a:pPr>
              <a:buNone/>
            </a:pPr>
            <a:r>
              <a:rPr lang="mn-MN" sz="2000" b="1" dirty="0" smtClean="0">
                <a:solidFill>
                  <a:schemeClr val="tx2"/>
                </a:solidFill>
              </a:rPr>
              <a:t>Хамрагдсан – 1122</a:t>
            </a:r>
            <a:endParaRPr lang="en-US" sz="2000" b="1" dirty="0">
              <a:solidFill>
                <a:schemeClr val="tx2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895600" y="4876800"/>
            <a:ext cx="3429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mn-MN" sz="2000" b="1" dirty="0" smtClean="0">
                <a:solidFill>
                  <a:schemeClr val="tx2"/>
                </a:solidFill>
              </a:rPr>
              <a:t>Хамрагдвал зохих хүн – 1108</a:t>
            </a:r>
          </a:p>
          <a:p>
            <a:pPr>
              <a:buNone/>
            </a:pPr>
            <a:r>
              <a:rPr lang="mn-MN" sz="2000" b="1" dirty="0" smtClean="0">
                <a:solidFill>
                  <a:schemeClr val="tx2"/>
                </a:solidFill>
              </a:rPr>
              <a:t>Хамрагдсан - </a:t>
            </a:r>
            <a:r>
              <a:rPr lang="mn-MN" sz="2000" b="1" dirty="0" smtClean="0">
                <a:solidFill>
                  <a:schemeClr val="tx2"/>
                </a:solidFill>
              </a:rPr>
              <a:t>713</a:t>
            </a:r>
            <a:endParaRPr lang="en-US" sz="2000" b="1" dirty="0">
              <a:solidFill>
                <a:schemeClr val="tx2"/>
              </a:solidFill>
            </a:endParaRPr>
          </a:p>
        </p:txBody>
      </p:sp>
      <p:pic>
        <p:nvPicPr>
          <p:cNvPr id="23" name="Picture 22" descr="iifi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3276600"/>
            <a:ext cx="990600" cy="990600"/>
          </a:xfrm>
          <a:prstGeom prst="rect">
            <a:avLst/>
          </a:prstGeom>
        </p:spPr>
      </p:pic>
      <p:pic>
        <p:nvPicPr>
          <p:cNvPr id="24" name="Picture 23" descr="iifi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4724400"/>
            <a:ext cx="990600" cy="990600"/>
          </a:xfrm>
          <a:prstGeom prst="rect">
            <a:avLst/>
          </a:prstGeom>
        </p:spPr>
      </p:pic>
      <p:sp>
        <p:nvSpPr>
          <p:cNvPr id="25" name="Content Placeholder 12"/>
          <p:cNvSpPr txBox="1">
            <a:spLocks/>
          </p:cNvSpPr>
          <p:nvPr/>
        </p:nvSpPr>
        <p:spPr>
          <a:xfrm>
            <a:off x="7162800" y="3352800"/>
            <a:ext cx="1524000" cy="707886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mn-MN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90,6%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Content Placeholder 12"/>
          <p:cNvSpPr txBox="1">
            <a:spLocks/>
          </p:cNvSpPr>
          <p:nvPr/>
        </p:nvSpPr>
        <p:spPr>
          <a:xfrm>
            <a:off x="7162800" y="4800600"/>
            <a:ext cx="1524000" cy="707886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mn-MN" sz="4000" dirty="0" smtClean="0">
                <a:solidFill>
                  <a:srgbClr val="FF0000"/>
                </a:solidFill>
              </a:rPr>
              <a:t>64</a:t>
            </a:r>
            <a:r>
              <a:rPr kumimoji="0" lang="mn-MN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,7%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1066800" y="152400"/>
            <a:ext cx="7239000" cy="76200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12.jpg"/>
          <p:cNvPicPr>
            <a:picLocks noChangeAspect="1"/>
          </p:cNvPicPr>
          <p:nvPr/>
        </p:nvPicPr>
        <p:blipFill>
          <a:blip r:embed="rId2"/>
          <a:srcRect b="713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990600"/>
          </a:xfrm>
        </p:spPr>
        <p:txBody>
          <a:bodyPr/>
          <a:lstStyle/>
          <a:p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5" name="Picture 4" descr="275309738_503551414690347_5604246531923963502_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066800"/>
            <a:ext cx="3886200" cy="2057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 descr="275080630_3235625870057037_1029358565118014151_n.jpg"/>
          <p:cNvPicPr>
            <a:picLocks noChangeAspect="1"/>
          </p:cNvPicPr>
          <p:nvPr/>
        </p:nvPicPr>
        <p:blipFill>
          <a:blip r:embed="rId4">
            <a:lum bright="20000"/>
          </a:blip>
          <a:stretch>
            <a:fillRect/>
          </a:stretch>
        </p:blipFill>
        <p:spPr>
          <a:xfrm>
            <a:off x="4495800" y="1143000"/>
            <a:ext cx="3737812" cy="1981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28600" y="3124200"/>
            <a:ext cx="8458200" cy="1295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n-MN" sz="2800" dirty="0" smtClean="0">
                <a:latin typeface="+mj-lt"/>
                <a:ea typeface="+mj-ea"/>
                <a:cs typeface="+mj-cs"/>
              </a:rPr>
              <a:t>Гамшигийн үеийн бэлэн байдлын төлөвлөлтийн дагуу сумын Соёлын төвд  30 ор дэлгэж тусгаарлан эмчлэх байранд нийт 357 хүнийг эмчлэн эрүүжүүлсэн. 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9698" name="Picture 2" descr="No description available.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 t="34444" b="24445"/>
          <a:stretch>
            <a:fillRect/>
          </a:stretch>
        </p:blipFill>
        <p:spPr bwMode="auto">
          <a:xfrm>
            <a:off x="304800" y="4419600"/>
            <a:ext cx="3581400" cy="2362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 descr="275322224_1017484139194768_3835175352709737186_n.jpg"/>
          <p:cNvPicPr>
            <a:picLocks noChangeAspect="1"/>
          </p:cNvPicPr>
          <p:nvPr/>
        </p:nvPicPr>
        <p:blipFill>
          <a:blip r:embed="rId6"/>
          <a:srcRect t="13333" b="6667"/>
          <a:stretch>
            <a:fillRect/>
          </a:stretch>
        </p:blipFill>
        <p:spPr>
          <a:xfrm>
            <a:off x="4343400" y="4419600"/>
            <a:ext cx="4114800" cy="228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Rounded Rectangle 11"/>
          <p:cNvSpPr/>
          <p:nvPr/>
        </p:nvSpPr>
        <p:spPr>
          <a:xfrm>
            <a:off x="685800" y="76200"/>
            <a:ext cx="7696200" cy="8382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n-MN" sz="4000" b="1" dirty="0" smtClean="0"/>
              <a:t>ТУСГААРЛАН ЭМЧЛЭХ БАЙР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60656" cy="6858000"/>
          </a:xfrm>
        </p:spPr>
      </p:pic>
      <p:sp>
        <p:nvSpPr>
          <p:cNvPr id="9" name="Rectangle 8"/>
          <p:cNvSpPr/>
          <p:nvPr/>
        </p:nvSpPr>
        <p:spPr>
          <a:xfrm>
            <a:off x="2362200" y="2438400"/>
            <a:ext cx="66111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mn-MN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ХӨРӨНГӨ ОРУУЛАЛТ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</TotalTime>
  <Words>648</Words>
  <Application>Microsoft Office PowerPoint</Application>
  <PresentationFormat>On-screen Show (4:3)</PresentationFormat>
  <Paragraphs>156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   Халзан сумын Эрүүл мэндийн төвийн 2021 оны үйл ажиллагааны тайлан </vt:lpstr>
      <vt:lpstr>Орон тоо</vt:lpstr>
      <vt:lpstr>Үндсэн үйл ажиллагааны тоон үзүүлэлт /чанарын үзүүлэлт/</vt:lpstr>
      <vt:lpstr>Нийт үзлэг</vt:lpstr>
      <vt:lpstr>COVID-19</vt:lpstr>
      <vt:lpstr>Slide 6</vt:lpstr>
      <vt:lpstr>Шинэ коронавируст халдварын эсрэг дархлаажуулалт</vt:lpstr>
      <vt:lpstr>Slide 8</vt:lpstr>
      <vt:lpstr>Slide 9</vt:lpstr>
      <vt:lpstr>Slide 10</vt:lpstr>
      <vt:lpstr>ОРОН НУТГИЙН ХӨРӨНГӨ ОРУУЛАЛТААР</vt:lpstr>
      <vt:lpstr>Гамшигаас хамгаалах сангаас</vt:lpstr>
      <vt:lpstr>Өөрийн хөрөнгөөр</vt:lpstr>
      <vt:lpstr>Slide 14</vt:lpstr>
      <vt:lpstr>АНХААРАЛ ХАНДУУЛСАН ТА БҮХЭНДЭЭ БАЯРЛАЛАА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2021 оны үйл ажиллагааны тайлан</dc:title>
  <dc:creator>computer</dc:creator>
  <cp:lastModifiedBy>computer</cp:lastModifiedBy>
  <cp:revision>87</cp:revision>
  <dcterms:created xsi:type="dcterms:W3CDTF">2022-03-17T07:01:38Z</dcterms:created>
  <dcterms:modified xsi:type="dcterms:W3CDTF">2022-03-18T04:33:07Z</dcterms:modified>
</cp:coreProperties>
</file>