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8" r:id="rId2"/>
    <p:sldId id="287" r:id="rId3"/>
    <p:sldId id="257" r:id="rId4"/>
    <p:sldId id="277" r:id="rId5"/>
    <p:sldId id="286" r:id="rId6"/>
    <p:sldId id="258" r:id="rId7"/>
    <p:sldId id="259" r:id="rId8"/>
    <p:sldId id="278" r:id="rId9"/>
    <p:sldId id="262" r:id="rId10"/>
    <p:sldId id="263" r:id="rId11"/>
    <p:sldId id="289" r:id="rId12"/>
    <p:sldId id="282" r:id="rId13"/>
    <p:sldId id="265" r:id="rId14"/>
    <p:sldId id="280" r:id="rId15"/>
    <p:sldId id="281" r:id="rId16"/>
    <p:sldId id="293" r:id="rId17"/>
    <p:sldId id="283" r:id="rId18"/>
    <p:sldId id="292" r:id="rId19"/>
    <p:sldId id="264" r:id="rId20"/>
    <p:sldId id="285" r:id="rId21"/>
    <p:sldId id="266" r:id="rId22"/>
    <p:sldId id="291" r:id="rId23"/>
    <p:sldId id="290" r:id="rId24"/>
    <p:sldId id="271" r:id="rId25"/>
    <p:sldId id="284" r:id="rId26"/>
    <p:sldId id="267" r:id="rId27"/>
    <p:sldId id="273" r:id="rId28"/>
    <p:sldId id="27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9" d="100"/>
          <a:sy n="69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100" baseline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r>
              <a:rPr lang="mn-MN" sz="18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Өвчлөлийн</a:t>
            </a:r>
            <a:r>
              <a:rPr lang="mn-MN" sz="1800" baseline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тэргүүлэх шалтгаан</a:t>
            </a:r>
            <a:endParaRPr lang="en-US" sz="180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>
              <a:defRPr sz="1800" b="1" i="0" u="none" strike="noStrike" kern="1200" spc="100" baseline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pPr>
            <a:endParaRPr lang="en-US" sz="180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line3D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dLbls>
            <c:dLbl>
              <c:idx val="0"/>
              <c:layout>
                <c:manualLayout>
                  <c:x val="-1.1574074074074096E-2"/>
                  <c:y val="-4.761904761904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68-44AB-9224-B57CD114C802}"/>
                </c:ext>
              </c:extLst>
            </c:dLbl>
            <c:dLbl>
              <c:idx val="2"/>
              <c:layout>
                <c:manualLayout>
                  <c:x val="-4.8611111111111195E-2"/>
                  <c:y val="-3.1746031746031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D68-44AB-9224-B57CD114C802}"/>
                </c:ext>
              </c:extLst>
            </c:dLbl>
            <c:dLbl>
              <c:idx val="3"/>
              <c:layout>
                <c:manualLayout>
                  <c:x val="-3.2407407407407489E-2"/>
                  <c:y val="5.9523809523809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D68-44AB-9224-B57CD114C802}"/>
                </c:ext>
              </c:extLst>
            </c:dLbl>
            <c:dLbl>
              <c:idx val="4"/>
              <c:layout>
                <c:manualLayout>
                  <c:x val="-2.7777777777777776E-2"/>
                  <c:y val="-5.5555555555555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D68-44AB-9224-B57CD114C8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АЗӨ</c:v>
                </c:pt>
                <c:pt idx="1">
                  <c:v>осол гэмтэл</c:v>
                </c:pt>
                <c:pt idx="2">
                  <c:v>зүрх судасны өвчлөл</c:v>
                </c:pt>
                <c:pt idx="3">
                  <c:v>хоол боловсруулах</c:v>
                </c:pt>
                <c:pt idx="4">
                  <c:v>бөөр шээсний зам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188</c:v>
                </c:pt>
                <c:pt idx="1">
                  <c:v>47</c:v>
                </c:pt>
                <c:pt idx="2">
                  <c:v>256</c:v>
                </c:pt>
                <c:pt idx="3">
                  <c:v>196</c:v>
                </c:pt>
                <c:pt idx="4">
                  <c:v>221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D68-44AB-9224-B57CD114C8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344064"/>
        <c:axId val="132354048"/>
        <c:axId val="165491584"/>
      </c:line3DChart>
      <c:catAx>
        <c:axId val="132344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132354048"/>
        <c:crosses val="autoZero"/>
        <c:auto val="1"/>
        <c:lblAlgn val="ctr"/>
        <c:lblOffset val="100"/>
        <c:noMultiLvlLbl val="0"/>
      </c:catAx>
      <c:valAx>
        <c:axId val="132354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44064"/>
        <c:crosses val="autoZero"/>
        <c:crossBetween val="between"/>
      </c:valAx>
      <c:serAx>
        <c:axId val="165491584"/>
        <c:scaling>
          <c:orientation val="minMax"/>
        </c:scaling>
        <c:delete val="1"/>
        <c:axPos val="b"/>
        <c:majorTickMark val="out"/>
        <c:minorTickMark val="none"/>
        <c:tickLblPos val="nextTo"/>
        <c:crossAx val="132354048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bg2"/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mn-MN" sz="2000" dirty="0" smtClean="0">
                <a:latin typeface="Arial" pitchFamily="34" charset="0"/>
                <a:cs typeface="Arial" pitchFamily="34" charset="0"/>
              </a:rPr>
              <a:t>Нас</a:t>
            </a:r>
            <a:r>
              <a:rPr lang="mn-MN" sz="2000" baseline="0" dirty="0" smtClean="0">
                <a:latin typeface="Arial" pitchFamily="34" charset="0"/>
                <a:cs typeface="Arial" pitchFamily="34" charset="0"/>
              </a:rPr>
              <a:t> баралтын тэргүүлэх шалтгаан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5069097341093227"/>
          <c:y val="1.7460411198600177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solidFill>
                <a:sysClr val="windowText" lastClr="000000">
                  <a:lumMod val="65000"/>
                  <a:lumOff val="35000"/>
                  <a:alpha val="75000"/>
                </a:sysClr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осол гэмтэл</c:v>
                </c:pt>
                <c:pt idx="1">
                  <c:v>хавдар</c:v>
                </c:pt>
                <c:pt idx="2">
                  <c:v>зүрх судасны өвчлөл</c:v>
                </c:pt>
                <c:pt idx="3">
                  <c:v>хоол боловсруулах өвчлөл</c:v>
                </c:pt>
                <c:pt idx="4">
                  <c:v>АЗӨ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13</c:v>
                </c:pt>
                <c:pt idx="2">
                  <c:v>13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A8-4B06-B5D4-A228A90E9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32336640"/>
        <c:axId val="132281088"/>
        <c:axId val="0"/>
      </c:bar3DChart>
      <c:catAx>
        <c:axId val="13233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132281088"/>
        <c:crosses val="autoZero"/>
        <c:auto val="1"/>
        <c:lblAlgn val="ctr"/>
        <c:lblOffset val="100"/>
        <c:noMultiLvlLbl val="0"/>
      </c:catAx>
      <c:valAx>
        <c:axId val="132281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36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>
                <a:solidFill>
                  <a:srgbClr val="7030A0"/>
                </a:solidFill>
                <a:latin typeface="Arial" pitchFamily="34" charset="0"/>
                <a:cs typeface="Arial" pitchFamily="34" charset="0"/>
              </a:defRPr>
            </a:pPr>
            <a:r>
              <a:rPr lang="mn-MN" sz="20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Жирэмсний  эрт илрүүлгийн хяналт  </a:t>
            </a:r>
            <a:endParaRPr lang="en-US" sz="200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Sheet1!$B$2:$B$4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val>
        </c:ser>
        <c:ser>
          <c:idx val="1"/>
          <c:order val="1"/>
          <c:invertIfNegative val="0"/>
          <c:dLbls>
            <c:txPr>
              <a:bodyPr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Sheet1!$C$2:$C$4</c:f>
              <c:numCache>
                <c:formatCode>General</c:formatCode>
                <c:ptCount val="3"/>
                <c:pt idx="0">
                  <c:v>92.7</c:v>
                </c:pt>
                <c:pt idx="1">
                  <c:v>93.2</c:v>
                </c:pt>
                <c:pt idx="2">
                  <c:v>93.7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73912064"/>
        <c:axId val="173913600"/>
      </c:barChart>
      <c:catAx>
        <c:axId val="173912064"/>
        <c:scaling>
          <c:orientation val="minMax"/>
        </c:scaling>
        <c:delete val="0"/>
        <c:axPos val="b"/>
        <c:majorTickMark val="none"/>
        <c:minorTickMark val="none"/>
        <c:tickLblPos val="nextTo"/>
        <c:crossAx val="173913600"/>
        <c:crosses val="autoZero"/>
        <c:auto val="1"/>
        <c:lblAlgn val="ctr"/>
        <c:lblOffset val="100"/>
        <c:noMultiLvlLbl val="0"/>
      </c:catAx>
      <c:valAx>
        <c:axId val="1739136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39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800" b="0">
                <a:latin typeface="Arial" pitchFamily="34" charset="0"/>
                <a:cs typeface="Arial" pitchFamily="34" charset="0"/>
              </a:defRPr>
            </a:pPr>
            <a:r>
              <a:rPr lang="en-US" sz="1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0-5 </a:t>
            </a:r>
            <a:r>
              <a:rPr lang="mn-MN" sz="1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насны хүүхдийн </a:t>
            </a:r>
            <a:r>
              <a:rPr lang="mn-MN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урьдчилан</a:t>
            </a:r>
            <a:r>
              <a:rPr lang="mn-MN" sz="1800" b="1" baseline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сэргийлэх </a:t>
            </a:r>
            <a:r>
              <a:rPr lang="mn-MN" sz="1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үзлэг</a:t>
            </a:r>
            <a:endParaRPr lang="en-US" sz="1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4128120612830372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val>
            <c:numRef>
              <c:f>Sheet3!$A$3:$A$5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val>
        </c:ser>
        <c:ser>
          <c:idx val="1"/>
          <c:order val="1"/>
          <c:invertIfNegative val="0"/>
          <c:val>
            <c:numRef>
              <c:f>Sheet3!$B$3:$B$5</c:f>
              <c:numCache>
                <c:formatCode>General</c:formatCode>
                <c:ptCount val="3"/>
                <c:pt idx="0">
                  <c:v>72</c:v>
                </c:pt>
                <c:pt idx="1">
                  <c:v>68</c:v>
                </c:pt>
                <c:pt idx="2">
                  <c:v>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75000576"/>
        <c:axId val="175002368"/>
      </c:barChart>
      <c:catAx>
        <c:axId val="175000576"/>
        <c:scaling>
          <c:orientation val="minMax"/>
        </c:scaling>
        <c:delete val="0"/>
        <c:axPos val="b"/>
        <c:majorTickMark val="none"/>
        <c:minorTickMark val="none"/>
        <c:tickLblPos val="nextTo"/>
        <c:crossAx val="175002368"/>
        <c:crosses val="autoZero"/>
        <c:auto val="1"/>
        <c:lblAlgn val="ctr"/>
        <c:lblOffset val="100"/>
        <c:noMultiLvlLbl val="0"/>
      </c:catAx>
      <c:valAx>
        <c:axId val="1750023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500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mn-M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Нийт </a:t>
            </a:r>
            <a:r>
              <a:rPr lang="mn-MN" sz="1800" dirty="0">
                <a:latin typeface="Arial" panose="020B0604020202020204" pitchFamily="34" charset="0"/>
                <a:cs typeface="Arial" panose="020B0604020202020204" pitchFamily="34" charset="0"/>
              </a:rPr>
              <a:t>үзлэг </a:t>
            </a:r>
            <a:r>
              <a:rPr lang="mn-M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13473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67732046515018951"/>
          <c:y val="1.1904761904761904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587-42A8-8988-F1B5C21787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587-42A8-8988-F1B5C21787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587-42A8-8988-F1B5C21787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587-42A8-8988-F1B5C21787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587-42A8-8988-F1B5C217878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ӨВЧНИЙ УЧИР АМБУЛАТОРИТ 28%</c:v>
                </c:pt>
                <c:pt idx="1">
                  <c:v>УРЬДЧИЛАН СЭРГИЙЛЭХ 31%</c:v>
                </c:pt>
                <c:pt idx="2">
                  <c:v>ДИСПАНСЕРИЙН ХЯНАЛТ 14%</c:v>
                </c:pt>
                <c:pt idx="3">
                  <c:v>ГЭРИЙН ИДЭВХИТЭЙ ХЯНАЛТ 9%</c:v>
                </c:pt>
                <c:pt idx="4">
                  <c:v>ГЭРИЙН ДУУДЛАГА 20%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3521</c:v>
                </c:pt>
                <c:pt idx="1">
                  <c:v>4153</c:v>
                </c:pt>
                <c:pt idx="2">
                  <c:v>1856</c:v>
                </c:pt>
                <c:pt idx="3">
                  <c:v>1261</c:v>
                </c:pt>
                <c:pt idx="4">
                  <c:v>2650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39-4674-B49A-67F2F35CA75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/>
          <a:lstStyle/>
          <a:p>
            <a:pPr>
              <a:defRPr sz="2000">
                <a:latin typeface="Arial" pitchFamily="34" charset="0"/>
                <a:cs typeface="Arial" pitchFamily="34" charset="0"/>
              </a:defRPr>
            </a:pPr>
            <a:r>
              <a:rPr lang="mn-MN" sz="2000">
                <a:latin typeface="Arial" pitchFamily="34" charset="0"/>
                <a:cs typeface="Arial" pitchFamily="34" charset="0"/>
              </a:rPr>
              <a:t>Дундаж</a:t>
            </a:r>
            <a:r>
              <a:rPr lang="mn-MN" sz="2000" baseline="0">
                <a:latin typeface="Arial" pitchFamily="34" charset="0"/>
                <a:cs typeface="Arial" pitchFamily="34" charset="0"/>
              </a:rPr>
              <a:t> хатгалт</a:t>
            </a:r>
            <a:endParaRPr lang="en-US" sz="2000"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Sheet2!$C$4:$C$6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val>
        </c:ser>
        <c:ser>
          <c:idx val="1"/>
          <c:order val="1"/>
          <c:invertIfNegative val="0"/>
          <c:dLbls>
            <c:txPr>
              <a:bodyPr/>
              <a:lstStyle/>
              <a:p>
                <a:pPr>
                  <a:defRPr sz="11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Sheet2!$D$4:$D$6</c:f>
              <c:numCache>
                <c:formatCode>General</c:formatCode>
                <c:ptCount val="3"/>
                <c:pt idx="0">
                  <c:v>3.2</c:v>
                </c:pt>
                <c:pt idx="1">
                  <c:v>4.2</c:v>
                </c:pt>
                <c:pt idx="2">
                  <c:v>4.0999999999999996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6768512"/>
        <c:axId val="196770048"/>
      </c:barChart>
      <c:catAx>
        <c:axId val="196768512"/>
        <c:scaling>
          <c:orientation val="minMax"/>
        </c:scaling>
        <c:delete val="0"/>
        <c:axPos val="b"/>
        <c:majorTickMark val="none"/>
        <c:minorTickMark val="none"/>
        <c:tickLblPos val="nextTo"/>
        <c:crossAx val="196770048"/>
        <c:crosses val="autoZero"/>
        <c:auto val="1"/>
        <c:lblAlgn val="ctr"/>
        <c:lblOffset val="100"/>
        <c:noMultiLvlLbl val="0"/>
      </c:catAx>
      <c:valAx>
        <c:axId val="1967700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67685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TOMOKO\Pictures\263065633_2097311097112126_7068575113029760923_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19200" y="228600"/>
            <a:ext cx="6705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Эрдэнэцагаан сумын Эрүүл мэндийн төвийн өнөөгийн байдал, тулгамдаж буй асуудал, шийдвэрлэх арга зам </a:t>
            </a:r>
          </a:p>
          <a:p>
            <a:endParaRPr lang="mn-MN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86945" y="57150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ЭМТ-ийн дарга Г.Энхтуяа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83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38200"/>
            <a:ext cx="7134577" cy="5791200"/>
          </a:xfrm>
        </p:spPr>
        <p:txBody>
          <a:bodyPr>
            <a:noAutofit/>
          </a:bodyPr>
          <a:lstStyle/>
          <a:p>
            <a:pPr algn="l"/>
            <a:r>
              <a:rPr lang="mn-MN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mn-MN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Мэргэжил дээшлүүлсэн байдал</a:t>
            </a: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Их эмч – 4. </a:t>
            </a:r>
            <a:r>
              <a:rPr lang="mn-MN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Ү</a:t>
            </a:r>
            <a:r>
              <a:rPr lang="mn-MN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үнээс: </a:t>
            </a:r>
            <a:br>
              <a:rPr lang="mn-MN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Эх барих эмэгтэйчүүдийн эмч -1 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Хүүхдийн эмч -1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Мэс заслын эмч -1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Унтуулгын эмч -1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Дунд мэргэжилтэн -4. Үүнээс:  </a:t>
            </a: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Вакцинатор сувилагч -1 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аралтай тусламжийн сувилагч -1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Эрчимт эмчилгээний сувилагч - 1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Ариутгагч -1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en-US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7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817582"/>
            <a:ext cx="7848600" cy="4440218"/>
          </a:xfrm>
        </p:spPr>
        <p:txBody>
          <a:bodyPr>
            <a:normAutofit/>
          </a:bodyPr>
          <a:lstStyle/>
          <a:p>
            <a:pPr algn="l"/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Зэрэгтэй эмч, мэргэжилтэн</a:t>
            </a:r>
            <a: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Ахлах зэрэгтэй эмч,сувилагч -6</a:t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Тэргүүлэх зэрэгтэй сувилагч -1 </a:t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Клиникийн профессор -1</a:t>
            </a: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924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66800"/>
            <a:ext cx="6965245" cy="4897418"/>
          </a:xfrm>
        </p:spPr>
        <p:txBody>
          <a:bodyPr>
            <a:normAutofit/>
          </a:bodyPr>
          <a:lstStyle/>
          <a:p>
            <a:pPr algn="just"/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Тусламж үйлчилгээ</a:t>
            </a:r>
            <a:r>
              <a:rPr lang="mn-MN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Олон улсын өвчний ангилалын 157 төрлийн өвчин эмгэгт, эрүүл мэндийн асуудалтай эрсдэлт бүлгийн  хүмүүст хяналтын үзлэг, гэрийн эргэлт, дуудлага, урьдчилан сэргийлэх үзлэг, дархлаажуулалт, сэргээн засах , эмчилгээ, оношлогоо, нийгмийн эрүүл мэндийн тусламж үйлчилгээг хүн амд үзүүлсэн байна. </a:t>
            </a:r>
            <a:r>
              <a:rPr lang="mn-MN" sz="2700" dirty="0" smtClean="0">
                <a:solidFill>
                  <a:srgbClr val="7030A0"/>
                </a:solidFill>
              </a:rPr>
              <a:t/>
            </a:r>
            <a:br>
              <a:rPr lang="mn-MN" sz="2700" dirty="0" smtClean="0">
                <a:solidFill>
                  <a:srgbClr val="7030A0"/>
                </a:solidFill>
              </a:rPr>
            </a:br>
            <a:r>
              <a:rPr lang="mn-MN" sz="2700" dirty="0" smtClean="0">
                <a:solidFill>
                  <a:srgbClr val="7030A0"/>
                </a:solidFill>
              </a:rPr>
              <a:t> </a:t>
            </a:r>
            <a:endParaRPr lang="en-US" sz="27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04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210777" cy="4592618"/>
          </a:xfrm>
        </p:spPr>
        <p:txBody>
          <a:bodyPr>
            <a:normAutofit fontScale="90000"/>
          </a:bodyPr>
          <a:lstStyle/>
          <a:p>
            <a:pPr lvl="0" algn="l"/>
            <a:r>
              <a:rPr lang="mn-MN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Тусламж үйлчилгээ 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Үндсэн үзүүлэлт : 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Төрөлт – 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48</a:t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Амьд төрсөн хүүхэд -48 </a:t>
            </a:r>
            <a:r>
              <a:rPr lang="en-US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Эхийн эндэгдэл 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- 0</a:t>
            </a:r>
            <a:r>
              <a:rPr lang="en-US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0-5 насны хүүхдийн 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эндэгдэл -</a:t>
            </a:r>
            <a:r>
              <a:rPr lang="mn-MN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Эхийн ноцтой хүндрэл -3 </a:t>
            </a:r>
            <a:endParaRPr lang="en-US" sz="4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58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126742"/>
              </p:ext>
            </p:extLst>
          </p:nvPr>
        </p:nvGraphicFramePr>
        <p:xfrm>
          <a:off x="838200" y="1143000"/>
          <a:ext cx="4114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1868206"/>
              </p:ext>
            </p:extLst>
          </p:nvPr>
        </p:nvGraphicFramePr>
        <p:xfrm>
          <a:off x="4876800" y="1066800"/>
          <a:ext cx="3276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064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782617"/>
          </a:xfrm>
        </p:spPr>
        <p:txBody>
          <a:bodyPr>
            <a:normAutofit/>
          </a:bodyPr>
          <a:lstStyle/>
          <a:p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Тусламж үйлчилгээ </a:t>
            </a:r>
            <a:endParaRPr lang="en-US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381329424"/>
              </p:ext>
            </p:extLst>
          </p:nvPr>
        </p:nvGraphicFramePr>
        <p:xfrm>
          <a:off x="838200" y="1676400"/>
          <a:ext cx="7543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08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295400"/>
            <a:ext cx="6965245" cy="4724400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Эрт илрүүлэг, үзлэг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100" dirty="0" smtClean="0">
                <a:latin typeface="Arial" pitchFamily="34" charset="0"/>
                <a:cs typeface="Arial" pitchFamily="34" charset="0"/>
              </a:rPr>
            </a:br>
            <a:r>
              <a:rPr lang="mn-MN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АГ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–2012/1023 - 50,8</a:t>
            </a:r>
            <a: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%</a:t>
            </a:r>
            <a:b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ЧШ хэв шинж 2- 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2427/1406 -57,9</a:t>
            </a:r>
            <a: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%</a:t>
            </a:r>
            <a:b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Хөхний өмөн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1249/1249 </a:t>
            </a:r>
            <a: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%</a:t>
            </a:r>
            <a:b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Умайн хүзүүний өмөн 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452/195 -43.1%</a:t>
            </a:r>
            <a: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Элэгний В,С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- </a:t>
            </a:r>
            <a: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4442/3312 -74% </a:t>
            </a:r>
            <a:r>
              <a:rPr lang="en-US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вирустэй -310, </a:t>
            </a:r>
            <a:r>
              <a:rPr lang="en-US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 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вирустэй 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204</a:t>
            </a:r>
            <a:b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Мобайл технологи 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ХДХВ, ДОХ -96, Элэгний В,С -102, ЭКГ -306, Сахар -210, Холестрол -84. </a:t>
            </a:r>
            <a: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Сүрьеэ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шинээр оношлогдсон 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232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202485"/>
          </a:xfrm>
        </p:spPr>
        <p:txBody>
          <a:bodyPr>
            <a:noAutofit/>
          </a:bodyPr>
          <a:lstStyle/>
          <a:p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Сувилахуйн тусламж үйлчилгээ</a:t>
            </a:r>
            <a:endParaRPr lang="en-US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9083634"/>
              </p:ext>
            </p:extLst>
          </p:nvPr>
        </p:nvGraphicFramePr>
        <p:xfrm>
          <a:off x="1524000" y="2133600"/>
          <a:ext cx="6096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280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TOMOKO\Desktop\Pictur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366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210777" cy="4745018"/>
          </a:xfrm>
        </p:spPr>
        <p:txBody>
          <a:bodyPr>
            <a:noAutofit/>
          </a:bodyPr>
          <a:lstStyle/>
          <a:p>
            <a:pPr algn="l"/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Санхүүжилт – 830,434,865</a:t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Батлагдсан төсөв -567,051,300</a:t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ЭМД-ын санхүүжилт: 181,746,100</a:t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Үндсэн тусламж үйлчилгээ – </a:t>
            </a:r>
            <a:r>
              <a:rPr lang="mn-MN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34,639,650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Ковидын хэвтэн – 117,097,600</a:t>
            </a:r>
            <a:r>
              <a:rPr lang="mn-MN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Гэрийн тусламж үйлчилгээ, багц-14,112,000</a:t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Ковидын вакцин – 50,536,500</a:t>
            </a: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12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990600" y="533400"/>
            <a:ext cx="6629400" cy="838200"/>
          </a:xfrm>
          <a:prstGeom prst="homePlat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Эрүүл мэндийн салбарт хэрэгжиж байгаа бодлого</a:t>
            </a:r>
            <a:endParaRPr lang="en-US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82782" y="1600200"/>
            <a:ext cx="2189018" cy="441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mn-MN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Алсын хараа 2050</a:t>
            </a:r>
          </a:p>
          <a:p>
            <a:pPr algn="ctr"/>
            <a:endParaRPr lang="mn-MN" dirty="0"/>
          </a:p>
          <a:p>
            <a:pPr algn="ctr"/>
            <a:r>
              <a:rPr lang="mn-MN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Хүн амын дундаж наслалт</a:t>
            </a:r>
          </a:p>
          <a:p>
            <a:pPr algn="ctr"/>
            <a:r>
              <a:rPr lang="mn-MN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Эрэгтэй 6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mn-MN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mn-MN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mn-MN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Эмэгтэй 7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mn-MN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pPr algn="ctr"/>
            <a:endParaRPr lang="en-US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mn-MN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Наслалтын зөрүү</a:t>
            </a:r>
            <a:r>
              <a:rPr lang="mn-MN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9,5   </a:t>
            </a:r>
          </a:p>
          <a:p>
            <a:pPr algn="ctr"/>
            <a:endParaRPr lang="mn-MN" b="1" dirty="0" smtClean="0">
              <a:solidFill>
                <a:srgbClr val="C00000"/>
              </a:solidFill>
            </a:endParaRPr>
          </a:p>
          <a:p>
            <a:pPr algn="ctr"/>
            <a:endParaRPr lang="mn-MN" dirty="0" smtClean="0"/>
          </a:p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048000" y="1600200"/>
            <a:ext cx="2743200" cy="4419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mn-MN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mn-MN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Монгол Улсыг 2021-2025 онд хөгжүүлэх 5 жилийн үндсэн чиглэл </a:t>
            </a:r>
            <a:endParaRPr lang="mn-M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mn-MN" sz="2000" dirty="0" smtClean="0">
                <a:latin typeface="Arial" pitchFamily="34" charset="0"/>
                <a:cs typeface="Arial" pitchFamily="34" charset="0"/>
              </a:rPr>
              <a:t>1000 амьд төрөлтөд ногдох эх, нялхасын эндэгдлийн түвшин</a:t>
            </a:r>
          </a:p>
          <a:p>
            <a:r>
              <a:rPr lang="mn-MN" sz="2000" dirty="0" smtClean="0">
                <a:latin typeface="Arial" pitchFamily="34" charset="0"/>
                <a:cs typeface="Arial" pitchFamily="34" charset="0"/>
              </a:rPr>
              <a:t>2020 онд эхийн 23/</a:t>
            </a:r>
          </a:p>
          <a:p>
            <a:r>
              <a:rPr lang="mn-MN" sz="2000" dirty="0" smtClean="0">
                <a:latin typeface="Arial" pitchFamily="34" charset="0"/>
                <a:cs typeface="Arial" pitchFamily="34" charset="0"/>
              </a:rPr>
              <a:t>2020 онд нялхасын 13,3/ </a:t>
            </a:r>
            <a:endParaRPr lang="mn-MN" dirty="0"/>
          </a:p>
          <a:p>
            <a:pPr algn="ctr"/>
            <a:endParaRPr lang="mn-MN" dirty="0" smtClean="0"/>
          </a:p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867400" y="1600200"/>
            <a:ext cx="2514600" cy="44196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mn-MN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mn-MN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Засгийн газрын мөрийн хөтөлбөр </a:t>
            </a:r>
          </a:p>
          <a:p>
            <a:endParaRPr lang="mn-MN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mn-MN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ХБӨ-ий урьдчилан сэргийлэх, эрт илрүүлэх тогтолцоог бэхжүүлнэ. </a:t>
            </a:r>
          </a:p>
          <a:p>
            <a:r>
              <a:rPr lang="mn-MN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Яаралтай тусламжийн чанар үйлчилгээг ОУ-ын стандартад нийцүүлэн хөгжүүлнэ</a:t>
            </a:r>
            <a:r>
              <a:rPr lang="mn-MN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mn-MN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Гүйцэтгэлд суурилсан санхүүжилтийн оновчтой арга хэлбэрийг нэвтрүүлнэ..</a:t>
            </a:r>
          </a:p>
          <a:p>
            <a:pPr algn="ctr"/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79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TOMOKO\Desktop\Picture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3400"/>
            <a:ext cx="7696200" cy="579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0"/>
            <a:ext cx="2819400" cy="2667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29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381000"/>
            <a:ext cx="6965245" cy="5791200"/>
          </a:xfrm>
        </p:spPr>
        <p:txBody>
          <a:bodyPr>
            <a:normAutofit fontScale="90000"/>
          </a:bodyPr>
          <a:lstStyle/>
          <a:p>
            <a:pPr algn="just"/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Ололт, амжилт, онцлог ажлууд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Жирэмсний эхний 3 сартайн хяналт сайжирч, нэрийн хяналтыг нэвтрүүлж эргэх холбоотой ажилласнаар эхийн эндэгдэлгүй ажилласан.</a:t>
            </a:r>
            <a:b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- 1 </a:t>
            </a:r>
            <a:r>
              <a:rPr lang="mn-MN" sz="27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их эмчийг төгсөлтийн дараах сургалтанд хамруулж, хүүхдийн эмчээр бэлтгэснээр хүүхдийн тусламж үйлчилгээний чанарт ахиц </a:t>
            </a: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дэвшил </a:t>
            </a:r>
            <a:r>
              <a:rPr lang="mn-MN" sz="27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гарч, хүүхдийн эндэгдэлгүй ажиллалаа</a:t>
            </a: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mn-MN" sz="27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7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7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en-US" sz="27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07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973618"/>
          </a:xfrm>
        </p:spPr>
        <p:txBody>
          <a:bodyPr>
            <a:normAutofit/>
          </a:bodyPr>
          <a:lstStyle/>
          <a:p>
            <a:pPr algn="just"/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Эмнэлгийн </a:t>
            </a:r>
            <a:r>
              <a:rPr lang="mn-MN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тоног төхөөрөмжийн хангалтыг нэмэгдүүлж 88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%-</a:t>
            </a:r>
            <a:r>
              <a:rPr lang="mn-MN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 хүргэсэн. / шүдний сандал, яаралтай тусламжийн тэргэнцэр,  нярайн шарлалт хэмжих аппарат, фото аппарат, </a:t>
            </a:r>
            <a:br>
              <a:rPr lang="mn-MN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шинээр хүчилтөрөгч өтгөрүүлэгч-6, пульсоксиметр-2, автомакс-2, судас тодруулагч-1 </a:t>
            </a: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г.м/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>
                <a:latin typeface="Arial" pitchFamily="34" charset="0"/>
                <a:cs typeface="Arial" pitchFamily="34" charset="0"/>
              </a:rPr>
            </a:br>
            <a:endParaRPr lang="en-US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632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5049818"/>
          </a:xfrm>
        </p:spPr>
        <p:txBody>
          <a:bodyPr>
            <a:normAutofit/>
          </a:bodyPr>
          <a:lstStyle/>
          <a:p>
            <a:pPr algn="just"/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Яаралтай </a:t>
            </a:r>
            <a:r>
              <a:rPr lang="mn-MN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тусламжийн өрөөтэй болж, тусламж үйлчилгээг үзүүлж байна. </a:t>
            </a:r>
            <a:br>
              <a:rPr lang="mn-MN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Ихэр </a:t>
            </a:r>
            <a:r>
              <a:rPr lang="mn-MN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жирэмслэлтийг суманд оношилж, МУ-ын хэмжээнд ЭХЭМҮТ-д ховор тохиолдлоор бүртгэгдсэн</a:t>
            </a: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Гематологийн аппараттай болсон </a:t>
            </a:r>
            <a:b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Түргэн тусламжийн иж бүрэн тоноглогдсон автомашинтай болсон.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03727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1828800"/>
            <a:ext cx="6965245" cy="4343400"/>
          </a:xfrm>
        </p:spPr>
        <p:txBody>
          <a:bodyPr>
            <a:normAutofit fontScale="90000"/>
          </a:bodyPr>
          <a:lstStyle/>
          <a:p>
            <a:pPr algn="just"/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27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7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СЗЭ-нд 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искра, цахилгаан зүүний аппараттай болсноор тусламж үйлчилгээний нэр төрөл 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нэмэгдсэн.</a:t>
            </a:r>
            <a:r>
              <a:rPr lang="mn-MN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Хүний нөөцийн хөгжлийн төлөвлөгөөнд тусгас</a:t>
            </a:r>
            <a:r>
              <a:rPr lang="mn-MN" sz="31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ны дагуу төрөлжсөн мэргэшлийн эмч 4, НЭМА, Архив, бичиг хэргийн ажилтан, Ариутгагч нарыг бие даасан орон тоо, бүтцээр ажиллуулж байгаа нь амжилтын үндэс болж байна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en-US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99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1066800"/>
            <a:ext cx="6965245" cy="4800600"/>
          </a:xfrm>
        </p:spPr>
        <p:txBody>
          <a:bodyPr>
            <a:normAutofit fontScale="90000"/>
          </a:bodyPr>
          <a:lstStyle/>
          <a:p>
            <a:pPr algn="l"/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Давуу </a:t>
            </a:r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тал 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Эрх зүйн асуудал шийдэгдсэн </a:t>
            </a:r>
            <a:b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Тогтолцоо бүрдэж үйл ажиллагаа төлөвшиж байна </a:t>
            </a:r>
            <a:b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Шийдвэр гаргах түвшинд дэмжих бодлого тасралтгүй явагдаж байна</a:t>
            </a:r>
            <a:b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Телемедицин нэвтэрснээр хүнд, хүндэвтэр өвчтөнд зөвлөгөө авах, үйлчлүүлэгчийн асуудлыг   цаг алдалгүй шийдвэрлэдэг болсон. </a:t>
            </a:r>
            <a:b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en-US" sz="31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6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817582"/>
            <a:ext cx="7391400" cy="4745018"/>
          </a:xfrm>
        </p:spPr>
        <p:txBody>
          <a:bodyPr>
            <a:normAutofit fontScale="90000"/>
          </a:bodyPr>
          <a:lstStyle/>
          <a:p>
            <a:pPr algn="l"/>
            <a:r>
              <a:rPr lang="mn-MN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Тулгамдсан </a:t>
            </a: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асуудлууд</a:t>
            </a:r>
            <a:r>
              <a:rPr lang="mn-MN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Барилга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байгууламж</a:t>
            </a:r>
            <a:r>
              <a:rPr lang="mn-MN" sz="3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Өргөтгөл, их засвар, шинээр 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барих</a:t>
            </a:r>
            <a:r>
              <a:rPr lang="en-US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/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урсгал зөв болгох, өрөөний тоо, морг г.м/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Эмч 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нарын орон сууц </a:t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mn-MN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мч, эмнэлгийн мэргэжилтний ажиллах орчин, нөхцөл боломжийг бүрдүүлэх. / Ширээ, сандал, компьютер, нөтбүүк, принтер г.м/</a:t>
            </a: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96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286977" cy="5430818"/>
          </a:xfrm>
        </p:spPr>
        <p:txBody>
          <a:bodyPr>
            <a:normAutofit fontScale="90000"/>
          </a:bodyPr>
          <a:lstStyle/>
          <a:p>
            <a:pPr algn="l"/>
            <a:r>
              <a:rPr lang="mn-MN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Цаашид тавих санал </a:t>
            </a:r>
            <a: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mn-MN" sz="3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Стандартыг шинэчлэх </a:t>
            </a:r>
            <a:r>
              <a:rPr lang="en-US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en-US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Шинэ, техник технологийг нэвтрүүлэхэд хүний нөөцийг хамтад нь цогцоор нь бэлтгэх. </a:t>
            </a: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Хүүхдийн сувилахуйн тусламж үйлчилгээ нэгдсэн арга хэмжээг зохион байгуулах. /бүсчилсэн/</a:t>
            </a:r>
            <a:b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mn-MN" sz="27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Шүдний эмчтэй болж,  </a:t>
            </a: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стандартын шаардлага хангасан өрөөг тохижуулан нүүр, ам судлалын тусламж үйлчилгээг хүргэх. </a:t>
            </a:r>
            <a:b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 Салбар дундын хамтын оролцоог нэмэгдүүлэх. </a:t>
            </a:r>
            <a: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7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en-US" sz="3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8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600200"/>
            <a:ext cx="6965245" cy="226928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2" descr="C:\Users\TOMOKO\Desktop\Slide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696200" cy="5791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05400" y="1143000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Эрүүл мэндийн төлөө хамтдаа </a:t>
            </a:r>
            <a:endParaRPr 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87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817582"/>
            <a:ext cx="6781800" cy="4592618"/>
          </a:xfrm>
        </p:spPr>
        <p:txBody>
          <a:bodyPr>
            <a:normAutofit/>
          </a:bodyPr>
          <a:lstStyle/>
          <a:p>
            <a:pPr algn="l"/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Сумын ЭМТ-ийн үйлчлэх хүрээ: 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Хүн амын тоо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6946</a:t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Өрхийн тоо: 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1993</a:t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Багийн тоо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8</a:t>
            </a:r>
            <a:r>
              <a:rPr lang="en-US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Хөдөлгөөнт хүн ам: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3996</a:t>
            </a:r>
            <a:endParaRPr lang="en-US" sz="4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27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7620000" cy="4783885"/>
          </a:xfrm>
        </p:spPr>
        <p:txBody>
          <a:bodyPr>
            <a:normAutofit fontScale="90000"/>
          </a:bodyPr>
          <a:lstStyle/>
          <a:p>
            <a:r>
              <a:rPr lang="mn-MN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Хүн амын эрүүл мэндийн байдал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2400" dirty="0">
                <a:latin typeface="Arial" pitchFamily="34" charset="0"/>
                <a:cs typeface="Arial" pitchFamily="34" charset="0"/>
              </a:rPr>
              <a:t/>
            </a:r>
            <a:br>
              <a:rPr lang="mn-MN" sz="2400" dirty="0">
                <a:latin typeface="Arial" pitchFamily="34" charset="0"/>
                <a:cs typeface="Arial" pitchFamily="34" charset="0"/>
              </a:rPr>
            </a:br>
            <a:r>
              <a:rPr lang="mn-MN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662403923"/>
              </p:ext>
            </p:extLst>
          </p:nvPr>
        </p:nvGraphicFramePr>
        <p:xfrm>
          <a:off x="1447800" y="1905000"/>
          <a:ext cx="6324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811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812519732"/>
              </p:ext>
            </p:extLst>
          </p:nvPr>
        </p:nvGraphicFramePr>
        <p:xfrm>
          <a:off x="1066800" y="1143000"/>
          <a:ext cx="7010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623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817582"/>
            <a:ext cx="6705600" cy="4973618"/>
          </a:xfrm>
        </p:spPr>
        <p:txBody>
          <a:bodyPr>
            <a:normAutofit/>
          </a:bodyPr>
          <a:lstStyle/>
          <a:p>
            <a:pPr algn="l"/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Сум, тосгоны ЭМТ,СДЭ-ийн бүтэц, үйл ажиллагаа, стандарт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MNS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:5081:2013</a:t>
            </a:r>
            <a:b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Сумын ЭМТ 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-1</a:t>
            </a:r>
            <a:b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3-р 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зэрэглэл, </a:t>
            </a:r>
            <a:b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Эмийн эргэлтийн сан </a:t>
            </a:r>
            <a:r>
              <a:rPr lang="mn-MN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-1, </a:t>
            </a:r>
            <a:r>
              <a:rPr lang="mn-MN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Хувийн эмийн сан-2</a:t>
            </a:r>
            <a:endParaRPr lang="en-US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0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817582"/>
            <a:ext cx="7010400" cy="4821218"/>
          </a:xfrm>
        </p:spPr>
        <p:txBody>
          <a:bodyPr>
            <a:normAutofit/>
          </a:bodyPr>
          <a:lstStyle/>
          <a:p>
            <a:pPr algn="l"/>
            <a: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Магадлан итгэмжлэл     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2017-2020 он 3 жил </a:t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2020-2023 он 3 жил </a:t>
            </a:r>
            <a:b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Магадлан итгэмжлэлийн  зардал </a:t>
            </a:r>
            <a:r>
              <a:rPr lang="mn-MN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ЭМТ-450,000</a:t>
            </a:r>
            <a:endParaRPr lang="en-US" sz="4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19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5049818"/>
          </a:xfrm>
        </p:spPr>
        <p:txBody>
          <a:bodyPr>
            <a:normAutofit fontScale="90000"/>
          </a:bodyPr>
          <a:lstStyle/>
          <a:p>
            <a: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Хүний </a:t>
            </a:r>
            <a:r>
              <a:rPr lang="mn-MN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нөөц, </a:t>
            </a:r>
            <a: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хангамж</a:t>
            </a:r>
            <a:b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726130"/>
              </p:ext>
            </p:extLst>
          </p:nvPr>
        </p:nvGraphicFramePr>
        <p:xfrm>
          <a:off x="1219200" y="1828800"/>
          <a:ext cx="6781800" cy="3540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12720"/>
                <a:gridCol w="1914861"/>
                <a:gridCol w="2154219"/>
              </a:tblGrid>
              <a:tr h="370840">
                <a:tc>
                  <a:txBody>
                    <a:bodyPr/>
                    <a:lstStyle/>
                    <a:p>
                      <a:r>
                        <a:rPr lang="mn-MN" dirty="0" smtClean="0"/>
                        <a:t>Стандарт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dirty="0" smtClean="0"/>
                        <a:t>Одоо байгаа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n-MN" dirty="0" smtClean="0"/>
                        <a:t>Шаардлагатай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Их эмч - 8</a:t>
                      </a:r>
                      <a:endParaRPr lang="en-US" sz="20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6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Багийн бага эмч - 5</a:t>
                      </a:r>
                      <a:endParaRPr lang="en-US" sz="20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Эх баригч -</a:t>
                      </a:r>
                      <a:r>
                        <a:rPr lang="mn-MN" sz="20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2</a:t>
                      </a:r>
                      <a:endParaRPr lang="en-US" sz="20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Сувилагч - 6</a:t>
                      </a:r>
                      <a:endParaRPr lang="en-US" sz="20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6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Статистикч</a:t>
                      </a:r>
                      <a:r>
                        <a:rPr lang="mn-MN" sz="20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-1</a:t>
                      </a:r>
                      <a:endParaRPr lang="en-US" sz="20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НЭМА -1</a:t>
                      </a:r>
                      <a:endParaRPr lang="en-US" sz="20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Лаборант -1 </a:t>
                      </a:r>
                      <a:endParaRPr lang="en-US" sz="20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Ариутгагч</a:t>
                      </a:r>
                      <a:r>
                        <a:rPr lang="mn-MN" sz="2000" baseline="0" dirty="0" smtClean="0">
                          <a:solidFill>
                            <a:srgbClr val="7030A0"/>
                          </a:solidFill>
                        </a:rPr>
                        <a:t> -1 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sz="2000" dirty="0" smtClean="0">
                          <a:solidFill>
                            <a:srgbClr val="7030A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63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668818"/>
          </a:xfrm>
        </p:spPr>
        <p:txBody>
          <a:bodyPr>
            <a:normAutofit fontScale="90000"/>
          </a:bodyPr>
          <a:lstStyle/>
          <a:p>
            <a:pPr algn="l"/>
            <a:r>
              <a:rPr lang="mn-MN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mn-MN" sz="49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Хүний нөөц, чадавхи</a:t>
            </a:r>
            <a:r>
              <a:rPr lang="mn-MN" sz="4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mn-MN" sz="4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b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Ажилласан жилээр нь: </a:t>
            </a:r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1-3 </a:t>
            </a:r>
            <a:r>
              <a:rPr lang="mn-MN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жил </a:t>
            </a: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mn-MN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4-10 </a:t>
            </a:r>
            <a:r>
              <a:rPr lang="mn-MN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жил </a:t>
            </a: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mn-MN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11-ээс </a:t>
            </a:r>
            <a:r>
              <a:rPr lang="mn-MN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дээш жил -13</a:t>
            </a:r>
            <a: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mn-MN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86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525</TotalTime>
  <Words>285</Words>
  <Application>Microsoft Office PowerPoint</Application>
  <PresentationFormat>On-screen Show (4:3)</PresentationFormat>
  <Paragraphs>82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Pushpin</vt:lpstr>
      <vt:lpstr>PowerPoint Presentation</vt:lpstr>
      <vt:lpstr>PowerPoint Presentation</vt:lpstr>
      <vt:lpstr>Сумын ЭМТ-ийн үйлчлэх хүрээ:  Хүн амын тоо: 6946 Өрхийн тоо: 1993 Багийн тоо: 8 Хөдөлгөөнт хүн ам:3996</vt:lpstr>
      <vt:lpstr>    Хүн амын эрүүл мэндийн байдал           </vt:lpstr>
      <vt:lpstr>PowerPoint Presentation</vt:lpstr>
      <vt:lpstr>Сум, тосгоны ЭМТ,СДЭ-ийн бүтэц, үйл ажиллагаа, стандарт: MNS:5081:2013 Сумын ЭМТ -1  3-р зэрэглэл,  Эмийн эргэлтийн сан -1, Хувийн эмийн сан-2</vt:lpstr>
      <vt:lpstr>Магадлан итгэмжлэл      2017-2020 он 3 жил  2020-2023 он 3 жил  Магадлан итгэмжлэлийн  зардал : ЭМТ-450,000</vt:lpstr>
      <vt:lpstr>Хүний нөөц, хангамж       </vt:lpstr>
      <vt:lpstr>   Хүний нөөц, чадавхи    Ажилласан жилээр нь:              1-3 жил -7 4-10 жил - 8 11-ээс дээш жил -13  </vt:lpstr>
      <vt:lpstr>        Мэргэжил дээшлүүлсэн байдал Их эмч – 4. Үүнээс:  Эх барих эмэгтэйчүүдийн эмч -1  Хүүхдийн эмч -1 Мэс заслын эмч -1 Унтуулгын эмч -1 Дунд мэргэжилтэн -4. Үүнээс:   Вакцинатор сувилагч -1  Яаралтай тусламжийн сувилагч -1 Эрчимт эмчилгээний сувилагч - 1 Ариутгагч -1  </vt:lpstr>
      <vt:lpstr> Зэрэгтэй эмч, мэргэжилтэн - Ахлах зэрэгтэй эмч,сувилагч -6 - Тэргүүлэх зэрэгтэй сувилагч -1  - Клиникийн профессор -1  </vt:lpstr>
      <vt:lpstr>Тусламж үйлчилгээ Олон улсын өвчний ангилалын 157 төрлийн өвчин эмгэгт, эрүүл мэндийн асуудалтай эрсдэлт бүлгийн  хүмүүст хяналтын үзлэг, гэрийн эргэлт, дуудлага, урьдчилан сэргийлэх үзлэг, дархлаажуулалт, сэргээн засах , эмчилгээ, оношлогоо, нийгмийн эрүүл мэндийн тусламж үйлчилгээг хүн амд үзүүлсэн байна.   </vt:lpstr>
      <vt:lpstr>         Тусламж үйлчилгээ  Үндсэн үзүүлэлт :  Төрөлт – 48 Амьд төрсөн хүүхэд -48  Эхийн эндэгдэл - 0 0-5 насны хүүхдийн эндэгдэл -0, Эхийн ноцтой хүндрэл -3 </vt:lpstr>
      <vt:lpstr>PowerPoint Presentation</vt:lpstr>
      <vt:lpstr>Тусламж үйлчилгээ </vt:lpstr>
      <vt:lpstr>     Эрт илрүүлэг, үзлэг АГ –2012/1023 - 50,8% ЧШ хэв шинж 2- 2427/1406 -57,9% Хөхний өмөн- 1249/1249 – 100% Умайн хүзүүний өмөн – 452/195 -43.1% Элэгний В,С  - 4442/3312 -74%  В вирустэй -310, C вирустэй -204 Мобайл технологи – ХДХВ, ДОХ -96, Элэгний В,С -102, ЭКГ -306, Сахар -210, Холестрол -84.  Сүрьеэ шинээр оношлогдсон -2   </vt:lpstr>
      <vt:lpstr>Сувилахуйн тусламж үйлчилгээ</vt:lpstr>
      <vt:lpstr>PowerPoint Presentation</vt:lpstr>
      <vt:lpstr>Санхүүжилт – 830,434,865 Батлагдсан төсөв -567,051,300 ЭМД-ын санхүүжилт: 181,746,100 Үндсэн тусламж үйлчилгээ – 34,639,650 Ковидын хэвтэн – 117,097,600 Гэрийн тусламж үйлчилгээ, багц-14,112,000 Ковидын вакцин – 50,536,500</vt:lpstr>
      <vt:lpstr>PowerPoint Presentation</vt:lpstr>
      <vt:lpstr>  Ололт, амжилт, онцлог ажлууд - Жирэмсний эхний 3 сартайн хяналт сайжирч, нэрийн хяналтыг нэвтрүүлж эргэх холбоотой ажилласнаар эхийн эндэгдэлгүй ажилласан. - 1 их эмчийг төгсөлтийн дараах сургалтанд хамруулж, хүүхдийн эмчээр бэлтгэснээр хүүхдийн тусламж үйлчилгээний чанарт ахиц дэвшил гарч, хүүхдийн эндэгдэлгүй ажиллалаа. -   </vt:lpstr>
      <vt:lpstr>- Эмнэлгийн тоног төхөөрөмжийн хангалтыг нэмэгдүүлж 88%-д хүргэсэн. / шүдний сандал, яаралтай тусламжийн тэргэнцэр,  нярайн шарлалт хэмжих аппарат, фото аппарат,  шинээр хүчилтөрөгч өтгөрүүлэгч-6, пульсоксиметр-2, автомакс-2, судас тодруулагч-1 г.м/ </vt:lpstr>
      <vt:lpstr>- Яаралтай тусламжийн өрөөтэй болж, тусламж үйлчилгээг үзүүлж байна.  - Ихэр жирэмслэлтийг суманд оношилж, МУ-ын хэмжээнд ЭХЭМҮТ-д ховор тохиолдлоор бүртгэгдсэн. - Гематологийн аппараттай болсон  - Түргэн тусламжийн иж бүрэн тоноглогдсон автомашинтай болсон. </vt:lpstr>
      <vt:lpstr>    - СЗЭ-нд искра, цахилгаан зүүний аппараттай болсноор тусламж үйлчилгээний нэр төрөл нэмэгдсэн. - Хүний нөөцийн хөгжлийн төлөвлөгөөнд тусгасаны дагуу төрөлжсөн мэргэшлийн эмч 4, НЭМА, Архив, бичиг хэргийн ажилтан, Ариутгагч нарыг бие даасан орон тоо, бүтцээр ажиллуулж байгаа нь амжилтын үндэс болж байна.      </vt:lpstr>
      <vt:lpstr>                     Давуу тал  - Эрх зүйн асуудал шийдэгдсэн  - Тогтолцоо бүрдэж үйл ажиллагаа төлөвшиж байна  - Шийдвэр гаргах түвшинд дэмжих бодлого тасралтгүй явагдаж байна - Телемедицин нэвтэрснээр хүнд, хүндэвтэр өвчтөнд зөвлөгөө авах, үйлчлүүлэгчийн асуудлыг   цаг алдалгүй шийдвэрлэдэг болсон.  </vt:lpstr>
      <vt:lpstr>        Тулгамдсан асуудлууд 1. Барилга, байгууламж:  - Өргөтгөл, их засвар, шинээр барих /урсгал зөв болгох, өрөөний тоо, морг г.м/ 2. Эмч нарын орон сууц  3. Эмч, эмнэлгийн мэргэжилтний ажиллах орчин, нөхцөл боломжийг бүрдүүлэх. / Ширээ, сандал, компьютер, нөтбүүк, принтер г.м/</vt:lpstr>
      <vt:lpstr>     Цаашид тавих санал  1. Стандартыг шинэчлэх  2. Шинэ, техник технологийг нэвтрүүлэхэд хүний нөөцийг хамтад нь цогцоор нь бэлтгэх.  3. Хүүхдийн сувилахуйн тусламж үйлчилгээ нэгдсэн арга хэмжээг зохион байгуулах. /бүсчилсэн/ 4. Шүдний эмчтэй болж,  стандартын шаардлага хангасан өрөөг тохижуулан нүүр, ам судлалын тусламж үйлчилгээг хүргэх.  5. Салбар дундын хамтын оролцоог нэмэгдүүлэх. 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Эрдэнэцагаан сумын Эрүүл мэндийн төвийн өнөөгийн байдал, тулгамдсан асуудал        ЭМТ-ийн дарга Г.Энхтуяа</dc:title>
  <dc:creator>TOMOKO</dc:creator>
  <cp:lastModifiedBy>ismail - [2010]</cp:lastModifiedBy>
  <cp:revision>98</cp:revision>
  <dcterms:created xsi:type="dcterms:W3CDTF">2006-08-16T00:00:00Z</dcterms:created>
  <dcterms:modified xsi:type="dcterms:W3CDTF">2022-03-18T02:08:54Z</dcterms:modified>
</cp:coreProperties>
</file>